
<file path=[Content_Types].xml><?xml version="1.0" encoding="utf-8"?>
<Types xmlns="http://schemas.openxmlformats.org/package/2006/content-types">
  <Default Extension="jpeg" ContentType="image/jpeg"/>
  <Default Extension="png" ContentType="image/png"/>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3"/>
    <p:sldMasterId id="2147483676" r:id="rId4"/>
  </p:sldMasterIdLst>
  <p:notesMasterIdLst>
    <p:notesMasterId r:id="rId6"/>
  </p:notesMasterIdLst>
  <p:sldIdLst>
    <p:sldId id="293" r:id="rId5"/>
    <p:sldId id="258" r:id="rId7"/>
    <p:sldId id="259" r:id="rId8"/>
    <p:sldId id="413" r:id="rId9"/>
    <p:sldId id="389" r:id="rId10"/>
    <p:sldId id="257" r:id="rId11"/>
    <p:sldId id="414" r:id="rId12"/>
    <p:sldId id="388" r:id="rId13"/>
    <p:sldId id="508" r:id="rId14"/>
    <p:sldId id="265" r:id="rId15"/>
    <p:sldId id="341" r:id="rId16"/>
    <p:sldId id="294" r:id="rId17"/>
    <p:sldId id="416" r:id="rId18"/>
    <p:sldId id="324" r:id="rId19"/>
    <p:sldId id="263" r:id="rId20"/>
    <p:sldId id="442" r:id="rId21"/>
    <p:sldId id="472" r:id="rId22"/>
    <p:sldId id="473" r:id="rId23"/>
    <p:sldId id="553" r:id="rId24"/>
    <p:sldId id="554" r:id="rId25"/>
    <p:sldId id="374" r:id="rId26"/>
    <p:sldId id="443" r:id="rId27"/>
    <p:sldId id="375" r:id="rId28"/>
    <p:sldId id="445" r:id="rId29"/>
    <p:sldId id="376" r:id="rId30"/>
    <p:sldId id="446" r:id="rId31"/>
    <p:sldId id="377" r:id="rId32"/>
    <p:sldId id="447" r:id="rId33"/>
    <p:sldId id="378" r:id="rId34"/>
    <p:sldId id="448" r:id="rId35"/>
    <p:sldId id="299" r:id="rId36"/>
    <p:sldId id="449" r:id="rId37"/>
    <p:sldId id="286" r:id="rId38"/>
    <p:sldId id="457" r:id="rId39"/>
    <p:sldId id="476" r:id="rId40"/>
    <p:sldId id="475" r:id="rId41"/>
    <p:sldId id="456" r:id="rId42"/>
    <p:sldId id="450" r:id="rId43"/>
    <p:sldId id="555" r:id="rId44"/>
    <p:sldId id="280" r:id="rId45"/>
    <p:sldId id="379" r:id="rId46"/>
    <p:sldId id="459" r:id="rId47"/>
    <p:sldId id="323" r:id="rId48"/>
    <p:sldId id="479" r:id="rId49"/>
    <p:sldId id="461" r:id="rId50"/>
    <p:sldId id="481" r:id="rId51"/>
    <p:sldId id="482" r:id="rId52"/>
    <p:sldId id="483" r:id="rId53"/>
    <p:sldId id="484" r:id="rId54"/>
    <p:sldId id="509" r:id="rId55"/>
    <p:sldId id="289" r:id="rId56"/>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505" autoAdjust="0"/>
    <p:restoredTop sz="85842" autoAdjust="0"/>
  </p:normalViewPr>
  <p:slideViewPr>
    <p:cSldViewPr snapToGrid="0" showGuides="1">
      <p:cViewPr varScale="1">
        <p:scale>
          <a:sx n="89" d="100"/>
          <a:sy n="89" d="100"/>
        </p:scale>
        <p:origin x="-234" y="-96"/>
      </p:cViewPr>
      <p:guideLst>
        <p:guide orient="horz" pos="2088"/>
        <p:guide pos="3854"/>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4.xml"/><Relationship Id="rId8" Type="http://schemas.openxmlformats.org/officeDocument/2006/relationships/slide" Target="slides/slide3.xml"/><Relationship Id="rId7" Type="http://schemas.openxmlformats.org/officeDocument/2006/relationships/slide" Target="slides/slide2.xml"/><Relationship Id="rId6" Type="http://schemas.openxmlformats.org/officeDocument/2006/relationships/notesMaster" Target="notesMasters/notesMaster1.xml"/><Relationship Id="rId59" Type="http://schemas.openxmlformats.org/officeDocument/2006/relationships/tableStyles" Target="tableStyles.xml"/><Relationship Id="rId58" Type="http://schemas.openxmlformats.org/officeDocument/2006/relationships/viewProps" Target="viewProps.xml"/><Relationship Id="rId57" Type="http://schemas.openxmlformats.org/officeDocument/2006/relationships/presProps" Target="presProps.xml"/><Relationship Id="rId56" Type="http://schemas.openxmlformats.org/officeDocument/2006/relationships/slide" Target="slides/slide51.xml"/><Relationship Id="rId55" Type="http://schemas.openxmlformats.org/officeDocument/2006/relationships/slide" Target="slides/slide50.xml"/><Relationship Id="rId54" Type="http://schemas.openxmlformats.org/officeDocument/2006/relationships/slide" Target="slides/slide49.xml"/><Relationship Id="rId53" Type="http://schemas.openxmlformats.org/officeDocument/2006/relationships/slide" Target="slides/slide48.xml"/><Relationship Id="rId52" Type="http://schemas.openxmlformats.org/officeDocument/2006/relationships/slide" Target="slides/slide47.xml"/><Relationship Id="rId51" Type="http://schemas.openxmlformats.org/officeDocument/2006/relationships/slide" Target="slides/slide46.xml"/><Relationship Id="rId50" Type="http://schemas.openxmlformats.org/officeDocument/2006/relationships/slide" Target="slides/slide45.xml"/><Relationship Id="rId5" Type="http://schemas.openxmlformats.org/officeDocument/2006/relationships/slide" Target="slides/slide1.xml"/><Relationship Id="rId49" Type="http://schemas.openxmlformats.org/officeDocument/2006/relationships/slide" Target="slides/slide44.xml"/><Relationship Id="rId48" Type="http://schemas.openxmlformats.org/officeDocument/2006/relationships/slide" Target="slides/slide43.xml"/><Relationship Id="rId47" Type="http://schemas.openxmlformats.org/officeDocument/2006/relationships/slide" Target="slides/slide42.xml"/><Relationship Id="rId46" Type="http://schemas.openxmlformats.org/officeDocument/2006/relationships/slide" Target="slides/slide41.xml"/><Relationship Id="rId45" Type="http://schemas.openxmlformats.org/officeDocument/2006/relationships/slide" Target="slides/slide40.xml"/><Relationship Id="rId44" Type="http://schemas.openxmlformats.org/officeDocument/2006/relationships/slide" Target="slides/slide39.xml"/><Relationship Id="rId43" Type="http://schemas.openxmlformats.org/officeDocument/2006/relationships/slide" Target="slides/slide38.xml"/><Relationship Id="rId42" Type="http://schemas.openxmlformats.org/officeDocument/2006/relationships/slide" Target="slides/slide37.xml"/><Relationship Id="rId41" Type="http://schemas.openxmlformats.org/officeDocument/2006/relationships/slide" Target="slides/slide36.xml"/><Relationship Id="rId40" Type="http://schemas.openxmlformats.org/officeDocument/2006/relationships/slide" Target="slides/slide35.xml"/><Relationship Id="rId4" Type="http://schemas.openxmlformats.org/officeDocument/2006/relationships/slideMaster" Target="slideMasters/slideMaster3.xml"/><Relationship Id="rId39" Type="http://schemas.openxmlformats.org/officeDocument/2006/relationships/slide" Target="slides/slide34.xml"/><Relationship Id="rId38" Type="http://schemas.openxmlformats.org/officeDocument/2006/relationships/slide" Target="slides/slide33.xml"/><Relationship Id="rId37" Type="http://schemas.openxmlformats.org/officeDocument/2006/relationships/slide" Target="slides/slide32.xml"/><Relationship Id="rId36" Type="http://schemas.openxmlformats.org/officeDocument/2006/relationships/slide" Target="slides/slide31.xml"/><Relationship Id="rId35" Type="http://schemas.openxmlformats.org/officeDocument/2006/relationships/slide" Target="slides/slide30.xml"/><Relationship Id="rId34" Type="http://schemas.openxmlformats.org/officeDocument/2006/relationships/slide" Target="slides/slide29.xml"/><Relationship Id="rId33" Type="http://schemas.openxmlformats.org/officeDocument/2006/relationships/slide" Target="slides/slide28.xml"/><Relationship Id="rId32" Type="http://schemas.openxmlformats.org/officeDocument/2006/relationships/slide" Target="slides/slide27.xml"/><Relationship Id="rId31" Type="http://schemas.openxmlformats.org/officeDocument/2006/relationships/slide" Target="slides/slide26.xml"/><Relationship Id="rId30" Type="http://schemas.openxmlformats.org/officeDocument/2006/relationships/slide" Target="slides/slide25.xml"/><Relationship Id="rId3" Type="http://schemas.openxmlformats.org/officeDocument/2006/relationships/slideMaster" Target="slideMasters/slideMaster2.xml"/><Relationship Id="rId29" Type="http://schemas.openxmlformats.org/officeDocument/2006/relationships/slide" Target="slides/slide24.xml"/><Relationship Id="rId28" Type="http://schemas.openxmlformats.org/officeDocument/2006/relationships/slide" Target="slides/slide23.xml"/><Relationship Id="rId27" Type="http://schemas.openxmlformats.org/officeDocument/2006/relationships/slide" Target="slides/slide22.xml"/><Relationship Id="rId26" Type="http://schemas.openxmlformats.org/officeDocument/2006/relationships/slide" Target="slides/slide21.xml"/><Relationship Id="rId25" Type="http://schemas.openxmlformats.org/officeDocument/2006/relationships/slide" Target="slides/slide20.xml"/><Relationship Id="rId24" Type="http://schemas.openxmlformats.org/officeDocument/2006/relationships/slide" Target="slides/slide19.xml"/><Relationship Id="rId23" Type="http://schemas.openxmlformats.org/officeDocument/2006/relationships/slide" Target="slides/slide18.xml"/><Relationship Id="rId22" Type="http://schemas.openxmlformats.org/officeDocument/2006/relationships/slide" Target="slides/slide17.xml"/><Relationship Id="rId21" Type="http://schemas.openxmlformats.org/officeDocument/2006/relationships/slide" Target="slides/slide16.xml"/><Relationship Id="rId20" Type="http://schemas.openxmlformats.org/officeDocument/2006/relationships/slide" Target="slides/slide15.xml"/><Relationship Id="rId2" Type="http://schemas.openxmlformats.org/officeDocument/2006/relationships/theme" Target="theme/theme1.xml"/><Relationship Id="rId19" Type="http://schemas.openxmlformats.org/officeDocument/2006/relationships/slide" Target="slides/slide14.xml"/><Relationship Id="rId18" Type="http://schemas.openxmlformats.org/officeDocument/2006/relationships/slide" Target="slides/slide13.xml"/><Relationship Id="rId17" Type="http://schemas.openxmlformats.org/officeDocument/2006/relationships/slide" Target="slides/slide12.xml"/><Relationship Id="rId16" Type="http://schemas.openxmlformats.org/officeDocument/2006/relationships/slide" Target="slides/slide11.xml"/><Relationship Id="rId15" Type="http://schemas.openxmlformats.org/officeDocument/2006/relationships/slide" Target="slides/slide10.xml"/><Relationship Id="rId14" Type="http://schemas.openxmlformats.org/officeDocument/2006/relationships/slide" Target="slides/slide9.xml"/><Relationship Id="rId13" Type="http://schemas.openxmlformats.org/officeDocument/2006/relationships/slide" Target="slides/slide8.xml"/><Relationship Id="rId12" Type="http://schemas.openxmlformats.org/officeDocument/2006/relationships/slide" Target="slides/slide7.xml"/><Relationship Id="rId11" Type="http://schemas.openxmlformats.org/officeDocument/2006/relationships/slide" Target="slides/slide6.xml"/><Relationship Id="rId10" Type="http://schemas.openxmlformats.org/officeDocument/2006/relationships/slide" Target="slides/slide5.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0FF38C8-68CA-4148-8A2C-CF71CB8D2D36}"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BACD801-85CF-4755-BDC1-9E0785072F9C}"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5.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7.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8.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9.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0.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1.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3.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版权声明：</a:t>
            </a:r>
            <a:r>
              <a:rPr lang="en-US" altLang="zh-CN" dirty="0"/>
              <a:t>300</a:t>
            </a:r>
            <a:r>
              <a:rPr lang="zh-CN" altLang="en-US" dirty="0"/>
              <a:t>套精品模板商业授权，请联系</a:t>
            </a:r>
            <a:r>
              <a:rPr lang="en-US" altLang="zh-CN" dirty="0"/>
              <a:t>【</a:t>
            </a:r>
            <a:r>
              <a:rPr lang="zh-CN" altLang="en-US" dirty="0"/>
              <a:t>锐旗设计</a:t>
            </a:r>
            <a:r>
              <a:rPr lang="en-US" altLang="zh-CN" dirty="0"/>
              <a:t>】:https://9ppt.taobao.com</a:t>
            </a:r>
            <a:r>
              <a:rPr lang="zh-CN" altLang="en-US" dirty="0"/>
              <a:t>，专业</a:t>
            </a:r>
            <a:r>
              <a:rPr lang="en-US" altLang="zh-CN" dirty="0"/>
              <a:t>PPT</a:t>
            </a:r>
            <a:r>
              <a:rPr lang="zh-CN" altLang="en-US" dirty="0"/>
              <a:t>老师为你解决所有</a:t>
            </a:r>
            <a:r>
              <a:rPr lang="en-US" altLang="zh-CN" dirty="0"/>
              <a:t>PPT</a:t>
            </a:r>
            <a:r>
              <a:rPr lang="zh-CN" altLang="en-US" dirty="0"/>
              <a:t>问题！</a:t>
            </a:r>
            <a:endParaRPr lang="zh-CN" altLang="en-US" dirty="0"/>
          </a:p>
        </p:txBody>
      </p:sp>
      <p:sp>
        <p:nvSpPr>
          <p:cNvPr id="4" name="灯片编号占位符 3"/>
          <p:cNvSpPr>
            <a:spLocks noGrp="1"/>
          </p:cNvSpPr>
          <p:nvPr>
            <p:ph type="sldNum" sz="quarter" idx="10"/>
          </p:nvPr>
        </p:nvSpPr>
        <p:spPr/>
        <p:txBody>
          <a:bodyPr/>
          <a:lstStyle/>
          <a:p>
            <a:pPr marL="0" marR="0" lvl="0" indent="0" algn="r" defTabSz="1219200" rtl="0" eaLnBrk="1" fontAlgn="auto" latinLnBrk="0" hangingPunct="1">
              <a:lnSpc>
                <a:spcPct val="100000"/>
              </a:lnSpc>
              <a:spcBef>
                <a:spcPts val="0"/>
              </a:spcBef>
              <a:spcAft>
                <a:spcPts val="0"/>
              </a:spcAft>
              <a:buClrTx/>
              <a:buSzTx/>
              <a:buFontTx/>
              <a:buNone/>
              <a:defRPr/>
            </a:pPr>
            <a:fld id="{41E0E0E2-7263-44C4-AAA9-733DBA7BD205}"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7392B679-AE23-4750-8FB0-6513430B8953}"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7392B679-AE23-4750-8FB0-6513430B8953}"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a:defRPr/>
            </a:pPr>
            <a:fld id="{7392B679-AE23-4750-8FB0-6513430B8953}" type="slidenum">
              <a:rPr lang="zh-CN" altLang="en-US" smtClean="0">
                <a:solidFill>
                  <a:prstClr val="black"/>
                </a:solidFill>
                <a:latin typeface="Calibri" panose="020F0502020204030204"/>
                <a:ea typeface="宋体" panose="02010600030101010101" pitchFamily="2" charset="-122"/>
              </a:rPr>
            </a:fld>
            <a:endParaRPr lang="zh-CN" altLang="en-US">
              <a:solidFill>
                <a:prstClr val="black"/>
              </a:solidFill>
              <a:latin typeface="Calibri" panose="020F0502020204030204"/>
              <a:ea typeface="宋体" panose="02010600030101010101" pitchFamily="2" charset="-122"/>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7392B679-AE23-4750-8FB0-6513430B8953}"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7392B679-AE23-4750-8FB0-6513430B8953}"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7392B679-AE23-4750-8FB0-6513430B8953}"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8A036312-6A05-4643-B813-780AEBCA5446}"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7392B679-AE23-4750-8FB0-6513430B8953}" type="slidenum">
              <a:rPr lang="zh-CN" altLang="en-US" smtClean="0">
                <a:solidFill>
                  <a:prstClr val="black"/>
                </a:solidFill>
                <a:latin typeface="Calibri" panose="020F0502020204030204"/>
                <a:ea typeface="宋体" panose="02010600030101010101" pitchFamily="2" charset="-122"/>
              </a:rPr>
            </a:fld>
            <a:endParaRPr lang="zh-CN" altLang="en-US">
              <a:solidFill>
                <a:prstClr val="black"/>
              </a:solidFill>
              <a:latin typeface="Calibri" panose="020F0502020204030204"/>
              <a:ea typeface="宋体" panose="02010600030101010101" pitchFamily="2" charset="-122"/>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7392B679-AE23-4750-8FB0-6513430B8953}"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7392B679-AE23-4750-8FB0-6513430B8953}"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7392B679-AE23-4750-8FB0-6513430B8953}"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7392B679-AE23-4750-8FB0-6513430B8953}"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EBACD801-85CF-4755-BDC1-9E0785072F9C}"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7392B679-AE23-4750-8FB0-6513430B8953}"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EBACD801-85CF-4755-BDC1-9E0785072F9C}"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7392B679-AE23-4750-8FB0-6513430B8953}"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EBACD801-85CF-4755-BDC1-9E0785072F9C}"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版权声明：</a:t>
            </a:r>
            <a:r>
              <a:rPr lang="en-US" altLang="zh-CN" dirty="0"/>
              <a:t>300</a:t>
            </a:r>
            <a:r>
              <a:rPr lang="zh-CN" altLang="en-US" dirty="0"/>
              <a:t>套精品模板商业授权，请联系</a:t>
            </a:r>
            <a:r>
              <a:rPr lang="en-US" altLang="zh-CN" dirty="0"/>
              <a:t>【</a:t>
            </a:r>
            <a:r>
              <a:rPr lang="zh-CN" altLang="en-US" dirty="0"/>
              <a:t>锐旗设计</a:t>
            </a:r>
            <a:r>
              <a:rPr lang="en-US" altLang="zh-CN" dirty="0"/>
              <a:t>】:https://9ppt.taobao.com</a:t>
            </a:r>
            <a:r>
              <a:rPr lang="zh-CN" altLang="en-US" dirty="0"/>
              <a:t>，专业</a:t>
            </a:r>
            <a:r>
              <a:rPr lang="en-US" altLang="zh-CN" dirty="0"/>
              <a:t>PPT</a:t>
            </a:r>
            <a:r>
              <a:rPr lang="zh-CN" altLang="en-US" dirty="0"/>
              <a:t>老师为你解决所有</a:t>
            </a:r>
            <a:r>
              <a:rPr lang="en-US" altLang="zh-CN" dirty="0"/>
              <a:t>PPT</a:t>
            </a:r>
            <a:r>
              <a:rPr lang="zh-CN" altLang="en-US" dirty="0"/>
              <a:t>问题！</a:t>
            </a:r>
            <a:endParaRPr lang="zh-CN" altLang="en-US" dirty="0"/>
          </a:p>
          <a:p>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7392B679-AE23-4750-8FB0-6513430B8953}"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版权声明：</a:t>
            </a:r>
            <a:r>
              <a:rPr lang="en-US" altLang="zh-CN" dirty="0"/>
              <a:t>300</a:t>
            </a:r>
            <a:r>
              <a:rPr lang="zh-CN" altLang="en-US" dirty="0"/>
              <a:t>套精品模板商业授权，请联系</a:t>
            </a:r>
            <a:r>
              <a:rPr lang="en-US" altLang="zh-CN" dirty="0"/>
              <a:t>【</a:t>
            </a:r>
            <a:r>
              <a:rPr lang="zh-CN" altLang="en-US" dirty="0"/>
              <a:t>锐旗设计</a:t>
            </a:r>
            <a:r>
              <a:rPr lang="en-US" altLang="zh-CN" dirty="0"/>
              <a:t>】:https://9ppt.taobao.com</a:t>
            </a:r>
            <a:r>
              <a:rPr lang="zh-CN" altLang="en-US" dirty="0"/>
              <a:t>，专业</a:t>
            </a:r>
            <a:r>
              <a:rPr lang="en-US" altLang="zh-CN" dirty="0"/>
              <a:t>PPT</a:t>
            </a:r>
            <a:r>
              <a:rPr lang="zh-CN" altLang="en-US" dirty="0"/>
              <a:t>老师为你解决所有</a:t>
            </a:r>
            <a:r>
              <a:rPr lang="en-US" altLang="zh-CN" dirty="0"/>
              <a:t>PPT</a:t>
            </a:r>
            <a:r>
              <a:rPr lang="zh-CN" altLang="en-US" dirty="0"/>
              <a:t>问题！</a:t>
            </a:r>
            <a:endParaRPr lang="zh-CN" altLang="en-US" dirty="0"/>
          </a:p>
          <a:p>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7392B679-AE23-4750-8FB0-6513430B8953}"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版权声明：</a:t>
            </a:r>
            <a:r>
              <a:rPr lang="en-US" altLang="zh-CN" dirty="0"/>
              <a:t>300</a:t>
            </a:r>
            <a:r>
              <a:rPr lang="zh-CN" altLang="en-US" dirty="0"/>
              <a:t>套精品模板商业授权，请联系</a:t>
            </a:r>
            <a:r>
              <a:rPr lang="en-US" altLang="zh-CN" dirty="0"/>
              <a:t>【</a:t>
            </a:r>
            <a:r>
              <a:rPr lang="zh-CN" altLang="en-US" dirty="0"/>
              <a:t>锐旗设计</a:t>
            </a:r>
            <a:r>
              <a:rPr lang="en-US" altLang="zh-CN" dirty="0"/>
              <a:t>】:https://9ppt.taobao.com</a:t>
            </a:r>
            <a:r>
              <a:rPr lang="zh-CN" altLang="en-US" dirty="0"/>
              <a:t>，专业</a:t>
            </a:r>
            <a:r>
              <a:rPr lang="en-US" altLang="zh-CN" dirty="0"/>
              <a:t>PPT</a:t>
            </a:r>
            <a:r>
              <a:rPr lang="zh-CN" altLang="en-US" dirty="0"/>
              <a:t>老师为你解决所有</a:t>
            </a:r>
            <a:r>
              <a:rPr lang="en-US" altLang="zh-CN" dirty="0"/>
              <a:t>PPT</a:t>
            </a:r>
            <a:r>
              <a:rPr lang="zh-CN" altLang="en-US" dirty="0"/>
              <a:t>问题！</a:t>
            </a:r>
            <a:endParaRPr lang="zh-CN" altLang="en-US" dirty="0"/>
          </a:p>
          <a:p>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7392B679-AE23-4750-8FB0-6513430B8953}"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EBACD801-85CF-4755-BDC1-9E0785072F9C}"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7392B679-AE23-4750-8FB0-6513430B8953}"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7392B679-AE23-4750-8FB0-6513430B8953}"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版权声明：</a:t>
            </a:r>
            <a:r>
              <a:rPr lang="en-US" altLang="zh-CN" dirty="0"/>
              <a:t>300</a:t>
            </a:r>
            <a:r>
              <a:rPr lang="zh-CN" altLang="en-US" dirty="0"/>
              <a:t>套精品模板商业授权，请联系</a:t>
            </a:r>
            <a:r>
              <a:rPr lang="en-US" altLang="zh-CN" dirty="0"/>
              <a:t>【</a:t>
            </a:r>
            <a:r>
              <a:rPr lang="zh-CN" altLang="en-US" dirty="0"/>
              <a:t>锐旗设计</a:t>
            </a:r>
            <a:r>
              <a:rPr lang="en-US" altLang="zh-CN" dirty="0"/>
              <a:t>】:https://9ppt.taobao.com</a:t>
            </a:r>
            <a:r>
              <a:rPr lang="zh-CN" altLang="en-US" dirty="0"/>
              <a:t>，专业</a:t>
            </a:r>
            <a:r>
              <a:rPr lang="en-US" altLang="zh-CN" dirty="0"/>
              <a:t>PPT</a:t>
            </a:r>
            <a:r>
              <a:rPr lang="zh-CN" altLang="en-US" dirty="0"/>
              <a:t>老师为你解决所有</a:t>
            </a:r>
            <a:r>
              <a:rPr lang="en-US" altLang="zh-CN" dirty="0"/>
              <a:t>PPT</a:t>
            </a:r>
            <a:r>
              <a:rPr lang="zh-CN" altLang="en-US" dirty="0"/>
              <a:t>问题！</a:t>
            </a:r>
            <a:endParaRPr lang="zh-CN" altLang="en-US" dirty="0"/>
          </a:p>
          <a:p>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7392B679-AE23-4750-8FB0-6513430B8953}"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7392B679-AE23-4750-8FB0-6513430B8953}"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版权声明：</a:t>
            </a:r>
            <a:r>
              <a:rPr lang="en-US" altLang="zh-CN" dirty="0"/>
              <a:t>300</a:t>
            </a:r>
            <a:r>
              <a:rPr lang="zh-CN" altLang="en-US" dirty="0"/>
              <a:t>套精品模板商业授权，请联系</a:t>
            </a:r>
            <a:r>
              <a:rPr lang="en-US" altLang="zh-CN" dirty="0"/>
              <a:t>【</a:t>
            </a:r>
            <a:r>
              <a:rPr lang="zh-CN" altLang="en-US" dirty="0"/>
              <a:t>锐旗设计</a:t>
            </a:r>
            <a:r>
              <a:rPr lang="en-US" altLang="zh-CN" dirty="0"/>
              <a:t>】:https://9ppt.taobao.com</a:t>
            </a:r>
            <a:r>
              <a:rPr lang="zh-CN" altLang="en-US" dirty="0"/>
              <a:t>，专业</a:t>
            </a:r>
            <a:r>
              <a:rPr lang="en-US" altLang="zh-CN" dirty="0"/>
              <a:t>PPT</a:t>
            </a:r>
            <a:r>
              <a:rPr lang="zh-CN" altLang="en-US" dirty="0"/>
              <a:t>老师为你解决所有</a:t>
            </a:r>
            <a:r>
              <a:rPr lang="en-US" altLang="zh-CN" dirty="0"/>
              <a:t>PPT</a:t>
            </a:r>
            <a:r>
              <a:rPr lang="zh-CN" altLang="en-US" dirty="0"/>
              <a:t>问题！</a:t>
            </a:r>
            <a:endParaRPr lang="zh-CN" altLang="en-US" dirty="0"/>
          </a:p>
          <a:p>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7392B679-AE23-4750-8FB0-6513430B8953}"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hasCustomPrompt="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endParaRPr lang="zh-CN" altLang="en-US"/>
          </a:p>
        </p:txBody>
      </p:sp>
      <p:sp>
        <p:nvSpPr>
          <p:cNvPr id="4" name="日期占位符 3"/>
          <p:cNvSpPr>
            <a:spLocks noGrp="1"/>
          </p:cNvSpPr>
          <p:nvPr>
            <p:ph type="dt" sz="half" idx="10"/>
          </p:nvPr>
        </p:nvSpPr>
        <p:spPr/>
        <p:txBody>
          <a:bodyPr/>
          <a:lstStyle/>
          <a:p>
            <a:fld id="{9FFC6F44-2599-49D8-8785-15C547C9F65F}"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600104F-5404-4EBB-993D-2C57E01A6C4A}" type="slidenum">
              <a:rPr lang="zh-CN" altLang="en-US" smtClean="0"/>
            </a:fld>
            <a:endParaRPr lang="zh-CN" altLang="en-US"/>
          </a:p>
        </p:txBody>
      </p:sp>
    </p:spTree>
  </p:cSld>
  <p:clrMapOvr>
    <a:masterClrMapping/>
  </p:clrMapOvr>
  <p:transition spd="slow">
    <p:cove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hasCustomPrompt="1"/>
          </p:nvPr>
        </p:nvSpPr>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9FFC6F44-2599-49D8-8785-15C547C9F65F}"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600104F-5404-4EBB-993D-2C57E01A6C4A}" type="slidenum">
              <a:rPr lang="zh-CN" altLang="en-US" smtClean="0"/>
            </a:fld>
            <a:endParaRPr lang="zh-CN" altLang="en-US"/>
          </a:p>
        </p:txBody>
      </p:sp>
    </p:spTree>
  </p:cSld>
  <p:clrMapOvr>
    <a:masterClrMapping/>
  </p:clrMapOvr>
  <p:transition spd="slow">
    <p:cove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endParaRPr lang="zh-CN" altLang="en-US"/>
          </a:p>
        </p:txBody>
      </p:sp>
      <p:sp>
        <p:nvSpPr>
          <p:cNvPr id="4" name="日期占位符 3"/>
          <p:cNvSpPr>
            <a:spLocks noGrp="1"/>
          </p:cNvSpPr>
          <p:nvPr>
            <p:ph type="dt" sz="half" idx="10"/>
          </p:nvPr>
        </p:nvSpPr>
        <p:spPr/>
        <p:txBody>
          <a:bodyPr/>
          <a:lstStyle/>
          <a:p>
            <a:fld id="{9FFC6F44-2599-49D8-8785-15C547C9F65F}"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600104F-5404-4EBB-993D-2C57E01A6C4A}" type="slidenum">
              <a:rPr lang="zh-CN" altLang="en-US" smtClean="0"/>
            </a:fld>
            <a:endParaRPr lang="zh-CN" altLang="en-US"/>
          </a:p>
        </p:txBody>
      </p:sp>
    </p:spTree>
  </p:cSld>
  <p:clrMapOvr>
    <a:masterClrMapping/>
  </p:clrMapOvr>
  <p:transition spd="slow">
    <p:cove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hasCustomPrompt="1"/>
          </p:nvPr>
        </p:nvSpPr>
        <p:spPr>
          <a:xfrm>
            <a:off x="838200" y="1825625"/>
            <a:ext cx="5181600" cy="435133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hasCustomPrompt="1"/>
          </p:nvPr>
        </p:nvSpPr>
        <p:spPr>
          <a:xfrm>
            <a:off x="6172200" y="1825625"/>
            <a:ext cx="5181600" cy="435133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9FFC6F44-2599-49D8-8785-15C547C9F65F}"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600104F-5404-4EBB-993D-2C57E01A6C4A}" type="slidenum">
              <a:rPr lang="zh-CN" altLang="en-US" smtClean="0"/>
            </a:fld>
            <a:endParaRPr lang="zh-CN" altLang="en-US"/>
          </a:p>
        </p:txBody>
      </p:sp>
    </p:spTree>
  </p:cSld>
  <p:clrMapOvr>
    <a:masterClrMapping/>
  </p:clrMapOvr>
  <p:transition spd="slow">
    <p:cove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4" name="内容占位符 3"/>
          <p:cNvSpPr>
            <a:spLocks noGrp="1"/>
          </p:cNvSpPr>
          <p:nvPr>
            <p:ph sz="half" idx="2" hasCustomPrompt="1"/>
          </p:nvPr>
        </p:nvSpPr>
        <p:spPr>
          <a:xfrm>
            <a:off x="839788" y="2505075"/>
            <a:ext cx="5157787"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6" name="内容占位符 5"/>
          <p:cNvSpPr>
            <a:spLocks noGrp="1"/>
          </p:cNvSpPr>
          <p:nvPr>
            <p:ph sz="quarter" idx="4" hasCustomPrompt="1"/>
          </p:nvPr>
        </p:nvSpPr>
        <p:spPr>
          <a:xfrm>
            <a:off x="6172200" y="2505075"/>
            <a:ext cx="5183188"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9FFC6F44-2599-49D8-8785-15C547C9F65F}"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1600104F-5404-4EBB-993D-2C57E01A6C4A}" type="slidenum">
              <a:rPr lang="zh-CN" altLang="en-US" smtClean="0"/>
            </a:fld>
            <a:endParaRPr lang="zh-CN" altLang="en-US"/>
          </a:p>
        </p:txBody>
      </p:sp>
    </p:spTree>
  </p:cSld>
  <p:clrMapOvr>
    <a:masterClrMapping/>
  </p:clrMapOvr>
  <p:transition spd="slow">
    <p:cove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9FFC6F44-2599-49D8-8785-15C547C9F65F}"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1600104F-5404-4EBB-993D-2C57E01A6C4A}" type="slidenum">
              <a:rPr lang="zh-CN" altLang="en-US" smtClean="0"/>
            </a:fld>
            <a:endParaRPr lang="zh-CN" altLang="en-US"/>
          </a:p>
        </p:txBody>
      </p:sp>
    </p:spTree>
  </p:cSld>
  <p:clrMapOvr>
    <a:masterClrMapping/>
  </p:clrMapOvr>
  <p:transition spd="slow">
    <p:cove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9FFC6F44-2599-49D8-8785-15C547C9F65F}"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1600104F-5404-4EBB-993D-2C57E01A6C4A}" type="slidenum">
              <a:rPr lang="zh-CN" altLang="en-US" smtClean="0"/>
            </a:fld>
            <a:endParaRPr lang="zh-CN" altLang="en-US"/>
          </a:p>
        </p:txBody>
      </p:sp>
    </p:spTree>
  </p:cSld>
  <p:clrMapOvr>
    <a:masterClrMapping/>
  </p:clrMapOvr>
  <p:transition spd="slow">
    <p:cove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9FFC6F44-2599-49D8-8785-15C547C9F65F}"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600104F-5404-4EBB-993D-2C57E01A6C4A}" type="slidenum">
              <a:rPr lang="zh-CN" altLang="en-US" smtClean="0"/>
            </a:fld>
            <a:endParaRPr lang="zh-CN" altLang="en-US"/>
          </a:p>
        </p:txBody>
      </p:sp>
    </p:spTree>
  </p:cSld>
  <p:clrMapOvr>
    <a:masterClrMapping/>
  </p:clrMapOvr>
  <p:transition spd="slow">
    <p:cove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9FFC6F44-2599-49D8-8785-15C547C9F65F}"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600104F-5404-4EBB-993D-2C57E01A6C4A}" type="slidenum">
              <a:rPr lang="zh-CN" altLang="en-US" smtClean="0"/>
            </a:fld>
            <a:endParaRPr lang="zh-CN" altLang="en-US"/>
          </a:p>
        </p:txBody>
      </p:sp>
    </p:spTree>
  </p:cSld>
  <p:clrMapOvr>
    <a:masterClrMapping/>
  </p:clrMapOvr>
  <p:transition spd="slow">
    <p:cove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9FFC6F44-2599-49D8-8785-15C547C9F65F}"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600104F-5404-4EBB-993D-2C57E01A6C4A}" type="slidenum">
              <a:rPr lang="zh-CN" altLang="en-US" smtClean="0"/>
            </a:fld>
            <a:endParaRPr lang="zh-CN" altLang="en-US"/>
          </a:p>
        </p:txBody>
      </p:sp>
    </p:spTree>
  </p:cSld>
  <p:clrMapOvr>
    <a:masterClrMapping/>
  </p:clrMapOvr>
  <p:transition spd="slow">
    <p:cove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a:xfrm>
            <a:off x="838200" y="365125"/>
            <a:ext cx="7734300" cy="5811838"/>
          </a:xfrm>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9FFC6F44-2599-49D8-8785-15C547C9F65F}"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600104F-5404-4EBB-993D-2C57E01A6C4A}" type="slidenum">
              <a:rPr lang="zh-CN" altLang="en-US" smtClean="0"/>
            </a:fld>
            <a:endParaRPr lang="zh-CN" altLang="en-US"/>
          </a:p>
        </p:txBody>
      </p:sp>
    </p:spTree>
  </p:cSld>
  <p:clrMapOvr>
    <a:masterClrMapping/>
  </p:clrMapOvr>
  <p:transition spd="slow">
    <p:cove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6"/>
            <a:ext cx="10363200" cy="1470025"/>
          </a:xfrm>
        </p:spPr>
        <p:txBody>
          <a:bodyPr/>
          <a:lstStyle/>
          <a:p>
            <a:r>
              <a:rPr lang="zh-CN" altLang="en-US"/>
              <a:t>单击此处编辑母版标题样式</a:t>
            </a:r>
            <a:endParaRPr lang="zh-CN" altLang="en-US"/>
          </a:p>
        </p:txBody>
      </p:sp>
      <p:sp>
        <p:nvSpPr>
          <p:cNvPr id="3" name="副标题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609600" indent="0" algn="ctr">
              <a:buNone/>
              <a:defRPr>
                <a:solidFill>
                  <a:schemeClr val="tx1">
                    <a:tint val="75000"/>
                  </a:schemeClr>
                </a:solidFill>
              </a:defRPr>
            </a:lvl2pPr>
            <a:lvl3pPr marL="1219200" indent="0" algn="ctr">
              <a:buNone/>
              <a:defRPr>
                <a:solidFill>
                  <a:schemeClr val="tx1">
                    <a:tint val="75000"/>
                  </a:schemeClr>
                </a:solidFill>
              </a:defRPr>
            </a:lvl3pPr>
            <a:lvl4pPr marL="1828800" indent="0" algn="ctr">
              <a:buNone/>
              <a:defRPr>
                <a:solidFill>
                  <a:schemeClr val="tx1">
                    <a:tint val="75000"/>
                  </a:schemeClr>
                </a:solidFill>
              </a:defRPr>
            </a:lvl4pPr>
            <a:lvl5pPr marL="2438400" indent="0" algn="ctr">
              <a:buNone/>
              <a:defRPr>
                <a:solidFill>
                  <a:schemeClr val="tx1">
                    <a:tint val="75000"/>
                  </a:schemeClr>
                </a:solidFill>
              </a:defRPr>
            </a:lvl5pPr>
            <a:lvl6pPr marL="3048000" indent="0" algn="ctr">
              <a:buNone/>
              <a:defRPr>
                <a:solidFill>
                  <a:schemeClr val="tx1">
                    <a:tint val="75000"/>
                  </a:schemeClr>
                </a:solidFill>
              </a:defRPr>
            </a:lvl6pPr>
            <a:lvl7pPr marL="3657600" indent="0" algn="ctr">
              <a:buNone/>
              <a:defRPr>
                <a:solidFill>
                  <a:schemeClr val="tx1">
                    <a:tint val="75000"/>
                  </a:schemeClr>
                </a:solidFill>
              </a:defRPr>
            </a:lvl7pPr>
            <a:lvl8pPr marL="4267200" indent="0" algn="ctr">
              <a:buNone/>
              <a:defRPr>
                <a:solidFill>
                  <a:schemeClr val="tx1">
                    <a:tint val="75000"/>
                  </a:schemeClr>
                </a:solidFill>
              </a:defRPr>
            </a:lvl8pPr>
            <a:lvl9pPr marL="4876800" indent="0" algn="ctr">
              <a:buNone/>
              <a:defRPr>
                <a:solidFill>
                  <a:schemeClr val="tx1">
                    <a:tint val="75000"/>
                  </a:schemeClr>
                </a:solidFill>
              </a:defRPr>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transition spd="slow">
    <p:cove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pic>
        <p:nvPicPr>
          <p:cNvPr id="17" name="图片 1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 y="-3821"/>
            <a:ext cx="12192001" cy="6861821"/>
          </a:xfrm>
          <a:prstGeom prst="rect">
            <a:avLst/>
          </a:prstGeom>
        </p:spPr>
      </p:pic>
      <p:cxnSp>
        <p:nvCxnSpPr>
          <p:cNvPr id="7" name="直接连接符 6"/>
          <p:cNvCxnSpPr/>
          <p:nvPr userDrawn="1"/>
        </p:nvCxnSpPr>
        <p:spPr>
          <a:xfrm>
            <a:off x="1007435" y="833864"/>
            <a:ext cx="10465163"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nvGrpSpPr>
          <p:cNvPr id="12" name="Group 7"/>
          <p:cNvGrpSpPr/>
          <p:nvPr userDrawn="1"/>
        </p:nvGrpSpPr>
        <p:grpSpPr bwMode="auto">
          <a:xfrm>
            <a:off x="431371" y="390527"/>
            <a:ext cx="520496" cy="274639"/>
            <a:chOff x="0" y="0"/>
            <a:chExt cx="1041399" cy="549275"/>
          </a:xfrm>
        </p:grpSpPr>
        <p:sp>
          <p:nvSpPr>
            <p:cNvPr id="13" name="Freeform 16"/>
            <p:cNvSpPr/>
            <p:nvPr/>
          </p:nvSpPr>
          <p:spPr bwMode="auto">
            <a:xfrm>
              <a:off x="0" y="0"/>
              <a:ext cx="361950" cy="549275"/>
            </a:xfrm>
            <a:custGeom>
              <a:avLst/>
              <a:gdLst>
                <a:gd name="T0" fmla="*/ 4 w 400"/>
                <a:gd name="T1" fmla="*/ 92 h 608"/>
                <a:gd name="T2" fmla="*/ 96 w 400"/>
                <a:gd name="T3" fmla="*/ 0 h 608"/>
                <a:gd name="T4" fmla="*/ 400 w 400"/>
                <a:gd name="T5" fmla="*/ 304 h 608"/>
                <a:gd name="T6" fmla="*/ 96 w 400"/>
                <a:gd name="T7" fmla="*/ 608 h 608"/>
                <a:gd name="T8" fmla="*/ 0 w 400"/>
                <a:gd name="T9" fmla="*/ 512 h 608"/>
                <a:gd name="T10" fmla="*/ 212 w 400"/>
                <a:gd name="T11" fmla="*/ 300 h 608"/>
                <a:gd name="T12" fmla="*/ 4 w 400"/>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400" h="608">
                  <a:moveTo>
                    <a:pt x="4" y="92"/>
                  </a:moveTo>
                  <a:lnTo>
                    <a:pt x="96" y="0"/>
                  </a:lnTo>
                  <a:lnTo>
                    <a:pt x="400" y="304"/>
                  </a:lnTo>
                  <a:lnTo>
                    <a:pt x="96" y="608"/>
                  </a:lnTo>
                  <a:lnTo>
                    <a:pt x="0" y="512"/>
                  </a:lnTo>
                  <a:lnTo>
                    <a:pt x="212" y="300"/>
                  </a:lnTo>
                  <a:lnTo>
                    <a:pt x="4" y="92"/>
                  </a:lnTo>
                  <a:close/>
                </a:path>
              </a:pathLst>
            </a:custGeom>
            <a:solidFill>
              <a:srgbClr val="005DA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p>
          </p:txBody>
        </p:sp>
        <p:sp>
          <p:nvSpPr>
            <p:cNvPr id="14" name="Freeform 17"/>
            <p:cNvSpPr/>
            <p:nvPr/>
          </p:nvSpPr>
          <p:spPr bwMode="auto">
            <a:xfrm>
              <a:off x="338137" y="0"/>
              <a:ext cx="360362" cy="549275"/>
            </a:xfrm>
            <a:custGeom>
              <a:avLst/>
              <a:gdLst>
                <a:gd name="T0" fmla="*/ 4 w 399"/>
                <a:gd name="T1" fmla="*/ 92 h 608"/>
                <a:gd name="T2" fmla="*/ 96 w 399"/>
                <a:gd name="T3" fmla="*/ 0 h 608"/>
                <a:gd name="T4" fmla="*/ 399 w 399"/>
                <a:gd name="T5" fmla="*/ 304 h 608"/>
                <a:gd name="T6" fmla="*/ 96 w 399"/>
                <a:gd name="T7" fmla="*/ 608 h 608"/>
                <a:gd name="T8" fmla="*/ 0 w 399"/>
                <a:gd name="T9" fmla="*/ 512 h 608"/>
                <a:gd name="T10" fmla="*/ 212 w 399"/>
                <a:gd name="T11" fmla="*/ 300 h 608"/>
                <a:gd name="T12" fmla="*/ 4 w 399"/>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399" h="608">
                  <a:moveTo>
                    <a:pt x="4" y="92"/>
                  </a:moveTo>
                  <a:lnTo>
                    <a:pt x="96" y="0"/>
                  </a:lnTo>
                  <a:lnTo>
                    <a:pt x="399" y="304"/>
                  </a:lnTo>
                  <a:lnTo>
                    <a:pt x="96" y="608"/>
                  </a:lnTo>
                  <a:lnTo>
                    <a:pt x="0" y="512"/>
                  </a:lnTo>
                  <a:lnTo>
                    <a:pt x="212" y="300"/>
                  </a:lnTo>
                  <a:lnTo>
                    <a:pt x="4" y="92"/>
                  </a:lnTo>
                  <a:close/>
                </a:path>
              </a:pathLst>
            </a:custGeom>
            <a:solidFill>
              <a:srgbClr val="3992DB"/>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p>
          </p:txBody>
        </p:sp>
        <p:sp>
          <p:nvSpPr>
            <p:cNvPr id="15" name="Freeform 18"/>
            <p:cNvSpPr/>
            <p:nvPr/>
          </p:nvSpPr>
          <p:spPr bwMode="auto">
            <a:xfrm>
              <a:off x="681037" y="0"/>
              <a:ext cx="360362" cy="549275"/>
            </a:xfrm>
            <a:custGeom>
              <a:avLst/>
              <a:gdLst>
                <a:gd name="T0" fmla="*/ 4 w 399"/>
                <a:gd name="T1" fmla="*/ 92 h 608"/>
                <a:gd name="T2" fmla="*/ 95 w 399"/>
                <a:gd name="T3" fmla="*/ 0 h 608"/>
                <a:gd name="T4" fmla="*/ 399 w 399"/>
                <a:gd name="T5" fmla="*/ 304 h 608"/>
                <a:gd name="T6" fmla="*/ 95 w 399"/>
                <a:gd name="T7" fmla="*/ 608 h 608"/>
                <a:gd name="T8" fmla="*/ 0 w 399"/>
                <a:gd name="T9" fmla="*/ 512 h 608"/>
                <a:gd name="T10" fmla="*/ 212 w 399"/>
                <a:gd name="T11" fmla="*/ 300 h 608"/>
                <a:gd name="T12" fmla="*/ 4 w 399"/>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399" h="608">
                  <a:moveTo>
                    <a:pt x="4" y="92"/>
                  </a:moveTo>
                  <a:lnTo>
                    <a:pt x="95" y="0"/>
                  </a:lnTo>
                  <a:lnTo>
                    <a:pt x="399" y="304"/>
                  </a:lnTo>
                  <a:lnTo>
                    <a:pt x="95" y="608"/>
                  </a:lnTo>
                  <a:lnTo>
                    <a:pt x="0" y="512"/>
                  </a:lnTo>
                  <a:lnTo>
                    <a:pt x="212" y="300"/>
                  </a:lnTo>
                  <a:lnTo>
                    <a:pt x="4" y="92"/>
                  </a:lnTo>
                  <a:close/>
                </a:path>
              </a:pathLst>
            </a:custGeom>
            <a:solidFill>
              <a:srgbClr val="F796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p>
          </p:txBody>
        </p:sp>
      </p:grpSp>
      <p:sp>
        <p:nvSpPr>
          <p:cNvPr id="18" name="TextBox 15"/>
          <p:cNvSpPr txBox="1"/>
          <p:nvPr userDrawn="1"/>
        </p:nvSpPr>
        <p:spPr>
          <a:xfrm>
            <a:off x="10800524" y="322661"/>
            <a:ext cx="895129" cy="461665"/>
          </a:xfrm>
          <a:prstGeom prst="rect">
            <a:avLst/>
          </a:prstGeom>
          <a:noFill/>
        </p:spPr>
        <p:txBody>
          <a:bodyPr wrap="square" rtlCol="0">
            <a:spAutoFit/>
          </a:bodyPr>
          <a:lstStyle/>
          <a:p>
            <a:pPr algn="ctr"/>
            <a:fld id="{2EEF1883-7A0E-4F66-9932-E581691AD397}" type="slidenum">
              <a:rPr lang="zh-CN" altLang="en-US" sz="2400" b="0" smtClean="0">
                <a:solidFill>
                  <a:schemeClr val="accent1"/>
                </a:solidFill>
                <a:latin typeface="微软雅黑 Light" panose="020B0502040204020203" pitchFamily="34" charset="-122"/>
                <a:ea typeface="微软雅黑 Light" panose="020B0502040204020203" pitchFamily="34" charset="-122"/>
              </a:rPr>
            </a:fld>
            <a:r>
              <a:rPr lang="zh-CN" altLang="en-US" sz="2400" b="0" dirty="0">
                <a:solidFill>
                  <a:schemeClr val="accent1"/>
                </a:solidFill>
                <a:latin typeface="微软雅黑 Light" panose="020B0502040204020203" pitchFamily="34" charset="-122"/>
                <a:ea typeface="微软雅黑 Light" panose="020B0502040204020203" pitchFamily="34" charset="-122"/>
              </a:rPr>
              <a:t> </a:t>
            </a:r>
            <a:endParaRPr lang="zh-CN" altLang="en-US" sz="2400" b="0" dirty="0">
              <a:solidFill>
                <a:schemeClr val="accent1"/>
              </a:solidFill>
              <a:latin typeface="微软雅黑 Light" panose="020B0502040204020203" pitchFamily="34" charset="-122"/>
              <a:ea typeface="微软雅黑 Light" panose="020B0502040204020203" pitchFamily="34" charset="-122"/>
            </a:endParaRPr>
          </a:p>
        </p:txBody>
      </p:sp>
    </p:spTree>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标题和内容">
    <p:spTree>
      <p:nvGrpSpPr>
        <p:cNvPr id="1" name=""/>
        <p:cNvGrpSpPr/>
        <p:nvPr/>
      </p:nvGrpSpPr>
      <p:grpSpPr>
        <a:xfrm>
          <a:off x="0" y="0"/>
          <a:ext cx="0" cy="0"/>
          <a:chOff x="0" y="0"/>
          <a:chExt cx="0" cy="0"/>
        </a:xfrm>
      </p:grpSpPr>
      <p:pic>
        <p:nvPicPr>
          <p:cNvPr id="3" name="图片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 y="-3821"/>
            <a:ext cx="12192001" cy="6861821"/>
          </a:xfrm>
          <a:prstGeom prst="rect">
            <a:avLst/>
          </a:prstGeom>
        </p:spPr>
      </p:pic>
    </p:spTree>
  </p:cSld>
  <p:clrMapOvr>
    <a:masterClrMapping/>
  </p:clrMapOvr>
  <p:transition spd="slow">
    <p:cove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_标题和内容">
    <p:spTree>
      <p:nvGrpSpPr>
        <p:cNvPr id="1" name=""/>
        <p:cNvGrpSpPr/>
        <p:nvPr/>
      </p:nvGrpSpPr>
      <p:grpSpPr>
        <a:xfrm>
          <a:off x="0" y="0"/>
          <a:ext cx="0" cy="0"/>
          <a:chOff x="0" y="0"/>
          <a:chExt cx="0" cy="0"/>
        </a:xfrm>
      </p:grpSpPr>
      <p:pic>
        <p:nvPicPr>
          <p:cNvPr id="5" name="图片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 y="-3821"/>
            <a:ext cx="12192001" cy="6861821"/>
          </a:xfrm>
          <a:prstGeom prst="rect">
            <a:avLst/>
          </a:prstGeom>
        </p:spPr>
      </p:pic>
    </p:spTree>
  </p:cSld>
  <p:clrMapOvr>
    <a:masterClrMapping/>
  </p:clrMapOvr>
  <p:transition spd="slow">
    <p:cove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084" y="4406901"/>
            <a:ext cx="10363200" cy="1362075"/>
          </a:xfrm>
        </p:spPr>
        <p:txBody>
          <a:bodyPr anchor="t"/>
          <a:lstStyle>
            <a:lvl1pPr algn="l">
              <a:defRPr sz="5335" b="1" cap="all"/>
            </a:lvl1pPr>
          </a:lstStyle>
          <a:p>
            <a:r>
              <a:rPr lang="zh-CN" altLang="en-US"/>
              <a:t>单击此处编辑母版标题样式</a:t>
            </a:r>
            <a:endParaRPr lang="zh-CN" altLang="en-US"/>
          </a:p>
        </p:txBody>
      </p:sp>
      <p:sp>
        <p:nvSpPr>
          <p:cNvPr id="3" name="文本占位符 2"/>
          <p:cNvSpPr>
            <a:spLocks noGrp="1"/>
          </p:cNvSpPr>
          <p:nvPr>
            <p:ph type="body" idx="1"/>
          </p:nvPr>
        </p:nvSpPr>
        <p:spPr>
          <a:xfrm>
            <a:off x="963084" y="2906713"/>
            <a:ext cx="10363200" cy="1500187"/>
          </a:xfrm>
        </p:spPr>
        <p:txBody>
          <a:bodyPr anchor="b"/>
          <a:lstStyle>
            <a:lvl1pPr marL="0" indent="0">
              <a:buNone/>
              <a:defRPr sz="2665">
                <a:solidFill>
                  <a:schemeClr val="tx1">
                    <a:tint val="75000"/>
                  </a:schemeClr>
                </a:solidFill>
              </a:defRPr>
            </a:lvl1pPr>
            <a:lvl2pPr marL="609600" indent="0">
              <a:buNone/>
              <a:defRPr sz="2400">
                <a:solidFill>
                  <a:schemeClr val="tx1">
                    <a:tint val="75000"/>
                  </a:schemeClr>
                </a:solidFill>
              </a:defRPr>
            </a:lvl2pPr>
            <a:lvl3pPr marL="1219200" indent="0">
              <a:buNone/>
              <a:defRPr sz="2135">
                <a:solidFill>
                  <a:schemeClr val="tx1">
                    <a:tint val="75000"/>
                  </a:schemeClr>
                </a:solidFill>
              </a:defRPr>
            </a:lvl3pPr>
            <a:lvl4pPr marL="1828800" indent="0">
              <a:buNone/>
              <a:defRPr sz="1865">
                <a:solidFill>
                  <a:schemeClr val="tx1">
                    <a:tint val="75000"/>
                  </a:schemeClr>
                </a:solidFill>
              </a:defRPr>
            </a:lvl4pPr>
            <a:lvl5pPr marL="2438400" indent="0">
              <a:buNone/>
              <a:defRPr sz="1865">
                <a:solidFill>
                  <a:schemeClr val="tx1">
                    <a:tint val="75000"/>
                  </a:schemeClr>
                </a:solidFill>
              </a:defRPr>
            </a:lvl5pPr>
            <a:lvl6pPr marL="3048000" indent="0">
              <a:buNone/>
              <a:defRPr sz="1865">
                <a:solidFill>
                  <a:schemeClr val="tx1">
                    <a:tint val="75000"/>
                  </a:schemeClr>
                </a:solidFill>
              </a:defRPr>
            </a:lvl6pPr>
            <a:lvl7pPr marL="3657600" indent="0">
              <a:buNone/>
              <a:defRPr sz="1865">
                <a:solidFill>
                  <a:schemeClr val="tx1">
                    <a:tint val="75000"/>
                  </a:schemeClr>
                </a:solidFill>
              </a:defRPr>
            </a:lvl7pPr>
            <a:lvl8pPr marL="4267200" indent="0">
              <a:buNone/>
              <a:defRPr sz="1865">
                <a:solidFill>
                  <a:schemeClr val="tx1">
                    <a:tint val="75000"/>
                  </a:schemeClr>
                </a:solidFill>
              </a:defRPr>
            </a:lvl8pPr>
            <a:lvl9pPr marL="4876800" indent="0">
              <a:buNone/>
              <a:defRPr sz="1865">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transition spd="slow">
    <p:cove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609600" y="1600201"/>
            <a:ext cx="5384800" cy="4525963"/>
          </a:xfrm>
        </p:spPr>
        <p:txBody>
          <a:bodyPr/>
          <a:lstStyle>
            <a:lvl1pPr>
              <a:defRPr sz="3735"/>
            </a:lvl1pPr>
            <a:lvl2pPr>
              <a:defRPr sz="3200"/>
            </a:lvl2pPr>
            <a:lvl3pPr>
              <a:defRPr sz="2665"/>
            </a:lvl3pPr>
            <a:lvl4pPr>
              <a:defRPr sz="2400"/>
            </a:lvl4pPr>
            <a:lvl5pPr>
              <a:defRPr sz="2400"/>
            </a:lvl5pPr>
            <a:lvl6pPr>
              <a:defRPr sz="2400"/>
            </a:lvl6pPr>
            <a:lvl7pPr>
              <a:defRPr sz="2400"/>
            </a:lvl7pPr>
            <a:lvl8pPr>
              <a:defRPr sz="2400"/>
            </a:lvl8pPr>
            <a:lvl9pPr>
              <a:defRPr sz="24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p:nvPr>
        </p:nvSpPr>
        <p:spPr>
          <a:xfrm>
            <a:off x="6197600" y="1600201"/>
            <a:ext cx="5384800" cy="4525963"/>
          </a:xfrm>
        </p:spPr>
        <p:txBody>
          <a:bodyPr/>
          <a:lstStyle>
            <a:lvl1pPr>
              <a:defRPr sz="3735"/>
            </a:lvl1pPr>
            <a:lvl2pPr>
              <a:defRPr sz="3200"/>
            </a:lvl2pPr>
            <a:lvl3pPr>
              <a:defRPr sz="2665"/>
            </a:lvl3pPr>
            <a:lvl4pPr>
              <a:defRPr sz="2400"/>
            </a:lvl4pPr>
            <a:lvl5pPr>
              <a:defRPr sz="2400"/>
            </a:lvl5pPr>
            <a:lvl6pPr>
              <a:defRPr sz="2400"/>
            </a:lvl6pPr>
            <a:lvl7pPr>
              <a:defRPr sz="2400"/>
            </a:lvl7pPr>
            <a:lvl8pPr>
              <a:defRPr sz="2400"/>
            </a:lvl8pPr>
            <a:lvl9pPr>
              <a:defRPr sz="24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transition spd="slow">
    <p:cove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endParaRPr lang="zh-CN" altLang="en-US"/>
          </a:p>
        </p:txBody>
      </p:sp>
      <p:sp>
        <p:nvSpPr>
          <p:cNvPr id="3" name="文本占位符 2"/>
          <p:cNvSpPr>
            <a:spLocks noGrp="1"/>
          </p:cNvSpPr>
          <p:nvPr>
            <p:ph type="body" idx="1"/>
          </p:nvPr>
        </p:nvSpPr>
        <p:spPr>
          <a:xfrm>
            <a:off x="609600" y="1535113"/>
            <a:ext cx="5386917" cy="639763"/>
          </a:xfrm>
        </p:spPr>
        <p:txBody>
          <a:bodyPr anchor="b"/>
          <a:lstStyle>
            <a:lvl1pPr marL="0" indent="0">
              <a:buNone/>
              <a:defRPr sz="3200" b="1"/>
            </a:lvl1pPr>
            <a:lvl2pPr marL="609600" indent="0">
              <a:buNone/>
              <a:defRPr sz="2665" b="1"/>
            </a:lvl2pPr>
            <a:lvl3pPr marL="1219200" indent="0">
              <a:buNone/>
              <a:defRPr sz="2400" b="1"/>
            </a:lvl3pPr>
            <a:lvl4pPr marL="1828800" indent="0">
              <a:buNone/>
              <a:defRPr sz="2135" b="1"/>
            </a:lvl4pPr>
            <a:lvl5pPr marL="2438400" indent="0">
              <a:buNone/>
              <a:defRPr sz="2135" b="1"/>
            </a:lvl5pPr>
            <a:lvl6pPr marL="3048000" indent="0">
              <a:buNone/>
              <a:defRPr sz="2135" b="1"/>
            </a:lvl6pPr>
            <a:lvl7pPr marL="3657600" indent="0">
              <a:buNone/>
              <a:defRPr sz="2135" b="1"/>
            </a:lvl7pPr>
            <a:lvl8pPr marL="4267200" indent="0">
              <a:buNone/>
              <a:defRPr sz="2135" b="1"/>
            </a:lvl8pPr>
            <a:lvl9pPr marL="4876800" indent="0">
              <a:buNone/>
              <a:defRPr sz="2135"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609600" y="2174875"/>
            <a:ext cx="5386917" cy="3951288"/>
          </a:xfrm>
        </p:spPr>
        <p:txBody>
          <a:bodyPr/>
          <a:lstStyle>
            <a:lvl1pPr>
              <a:defRPr sz="3200"/>
            </a:lvl1pPr>
            <a:lvl2pPr>
              <a:defRPr sz="2665"/>
            </a:lvl2pPr>
            <a:lvl3pPr>
              <a:defRPr sz="2400"/>
            </a:lvl3pPr>
            <a:lvl4pPr>
              <a:defRPr sz="2135"/>
            </a:lvl4pPr>
            <a:lvl5pPr>
              <a:defRPr sz="2135"/>
            </a:lvl5pPr>
            <a:lvl6pPr>
              <a:defRPr sz="2135"/>
            </a:lvl6pPr>
            <a:lvl7pPr>
              <a:defRPr sz="2135"/>
            </a:lvl7pPr>
            <a:lvl8pPr>
              <a:defRPr sz="2135"/>
            </a:lvl8pPr>
            <a:lvl9pPr>
              <a:defRPr sz="2135"/>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6193369" y="1535113"/>
            <a:ext cx="5389033" cy="639763"/>
          </a:xfrm>
        </p:spPr>
        <p:txBody>
          <a:bodyPr anchor="b"/>
          <a:lstStyle>
            <a:lvl1pPr marL="0" indent="0">
              <a:buNone/>
              <a:defRPr sz="3200" b="1"/>
            </a:lvl1pPr>
            <a:lvl2pPr marL="609600" indent="0">
              <a:buNone/>
              <a:defRPr sz="2665" b="1"/>
            </a:lvl2pPr>
            <a:lvl3pPr marL="1219200" indent="0">
              <a:buNone/>
              <a:defRPr sz="2400" b="1"/>
            </a:lvl3pPr>
            <a:lvl4pPr marL="1828800" indent="0">
              <a:buNone/>
              <a:defRPr sz="2135" b="1"/>
            </a:lvl4pPr>
            <a:lvl5pPr marL="2438400" indent="0">
              <a:buNone/>
              <a:defRPr sz="2135" b="1"/>
            </a:lvl5pPr>
            <a:lvl6pPr marL="3048000" indent="0">
              <a:buNone/>
              <a:defRPr sz="2135" b="1"/>
            </a:lvl6pPr>
            <a:lvl7pPr marL="3657600" indent="0">
              <a:buNone/>
              <a:defRPr sz="2135" b="1"/>
            </a:lvl7pPr>
            <a:lvl8pPr marL="4267200" indent="0">
              <a:buNone/>
              <a:defRPr sz="2135" b="1"/>
            </a:lvl8pPr>
            <a:lvl9pPr marL="4876800" indent="0">
              <a:buNone/>
              <a:defRPr sz="2135"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93369" y="2174875"/>
            <a:ext cx="5389033" cy="3951288"/>
          </a:xfrm>
        </p:spPr>
        <p:txBody>
          <a:bodyPr/>
          <a:lstStyle>
            <a:lvl1pPr>
              <a:defRPr sz="3200"/>
            </a:lvl1pPr>
            <a:lvl2pPr>
              <a:defRPr sz="2665"/>
            </a:lvl2pPr>
            <a:lvl3pPr>
              <a:defRPr sz="2400"/>
            </a:lvl3pPr>
            <a:lvl4pPr>
              <a:defRPr sz="2135"/>
            </a:lvl4pPr>
            <a:lvl5pPr>
              <a:defRPr sz="2135"/>
            </a:lvl5pPr>
            <a:lvl6pPr>
              <a:defRPr sz="2135"/>
            </a:lvl6pPr>
            <a:lvl7pPr>
              <a:defRPr sz="2135"/>
            </a:lvl7pPr>
            <a:lvl8pPr>
              <a:defRPr sz="2135"/>
            </a:lvl8pPr>
            <a:lvl9pPr>
              <a:defRPr sz="2135"/>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transition spd="slow">
    <p:cove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transition spd="slow">
    <p:cove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transition spd="slow">
    <p:cove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2" y="273049"/>
            <a:ext cx="4011084" cy="1162051"/>
          </a:xfrm>
        </p:spPr>
        <p:txBody>
          <a:bodyPr anchor="b"/>
          <a:lstStyle>
            <a:lvl1pPr algn="l">
              <a:defRPr sz="2665" b="1"/>
            </a:lvl1pPr>
          </a:lstStyle>
          <a:p>
            <a:r>
              <a:rPr lang="zh-CN" altLang="en-US"/>
              <a:t>单击此处编辑母版标题样式</a:t>
            </a:r>
            <a:endParaRPr lang="zh-CN" altLang="en-US"/>
          </a:p>
        </p:txBody>
      </p:sp>
      <p:sp>
        <p:nvSpPr>
          <p:cNvPr id="3" name="内容占位符 2"/>
          <p:cNvSpPr>
            <a:spLocks noGrp="1"/>
          </p:cNvSpPr>
          <p:nvPr>
            <p:ph idx="1"/>
          </p:nvPr>
        </p:nvSpPr>
        <p:spPr>
          <a:xfrm>
            <a:off x="4766733" y="273052"/>
            <a:ext cx="6815667" cy="5853113"/>
          </a:xfrm>
        </p:spPr>
        <p:txBody>
          <a:bodyPr/>
          <a:lstStyle>
            <a:lvl1pPr>
              <a:defRPr sz="4265"/>
            </a:lvl1pPr>
            <a:lvl2pPr>
              <a:defRPr sz="3735"/>
            </a:lvl2pPr>
            <a:lvl3pPr>
              <a:defRPr sz="3200"/>
            </a:lvl3pPr>
            <a:lvl4pPr>
              <a:defRPr sz="2665"/>
            </a:lvl4pPr>
            <a:lvl5pPr>
              <a:defRPr sz="2665"/>
            </a:lvl5pPr>
            <a:lvl6pPr>
              <a:defRPr sz="2665"/>
            </a:lvl6pPr>
            <a:lvl7pPr>
              <a:defRPr sz="2665"/>
            </a:lvl7pPr>
            <a:lvl8pPr>
              <a:defRPr sz="2665"/>
            </a:lvl8pPr>
            <a:lvl9pPr>
              <a:defRPr sz="2665"/>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p:nvPr>
        </p:nvSpPr>
        <p:spPr>
          <a:xfrm>
            <a:off x="609602" y="1435102"/>
            <a:ext cx="4011084" cy="4691063"/>
          </a:xfrm>
        </p:spPr>
        <p:txBody>
          <a:bodyPr/>
          <a:lstStyle>
            <a:lvl1pPr marL="0" indent="0">
              <a:buNone/>
              <a:defRPr sz="1865"/>
            </a:lvl1pPr>
            <a:lvl2pPr marL="609600" indent="0">
              <a:buNone/>
              <a:defRPr sz="1600"/>
            </a:lvl2pPr>
            <a:lvl3pPr marL="1219200" indent="0">
              <a:buNone/>
              <a:defRPr sz="1335"/>
            </a:lvl3pPr>
            <a:lvl4pPr marL="1828800" indent="0">
              <a:buNone/>
              <a:defRPr sz="1200"/>
            </a:lvl4pPr>
            <a:lvl5pPr marL="2438400" indent="0">
              <a:buNone/>
              <a:defRPr sz="1200"/>
            </a:lvl5pPr>
            <a:lvl6pPr marL="3048000" indent="0">
              <a:buNone/>
              <a:defRPr sz="1200"/>
            </a:lvl6pPr>
            <a:lvl7pPr marL="3657600" indent="0">
              <a:buNone/>
              <a:defRPr sz="1200"/>
            </a:lvl7pPr>
            <a:lvl8pPr marL="4267200" indent="0">
              <a:buNone/>
              <a:defRPr sz="1200"/>
            </a:lvl8pPr>
            <a:lvl9pPr marL="4876800" indent="0">
              <a:buNone/>
              <a:defRPr sz="12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transition spd="slow">
    <p:cove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717" y="4800600"/>
            <a:ext cx="7315200" cy="566739"/>
          </a:xfrm>
        </p:spPr>
        <p:txBody>
          <a:bodyPr anchor="b"/>
          <a:lstStyle>
            <a:lvl1pPr algn="l">
              <a:defRPr sz="2665" b="1"/>
            </a:lvl1pPr>
          </a:lstStyle>
          <a:p>
            <a:r>
              <a:rPr lang="zh-CN" altLang="en-US"/>
              <a:t>单击此处编辑母版标题样式</a:t>
            </a:r>
            <a:endParaRPr lang="zh-CN" altLang="en-US"/>
          </a:p>
        </p:txBody>
      </p:sp>
      <p:sp>
        <p:nvSpPr>
          <p:cNvPr id="3" name="图片占位符 2"/>
          <p:cNvSpPr>
            <a:spLocks noGrp="1"/>
          </p:cNvSpPr>
          <p:nvPr>
            <p:ph type="pic" idx="1"/>
          </p:nvPr>
        </p:nvSpPr>
        <p:spPr>
          <a:xfrm>
            <a:off x="2389717" y="612775"/>
            <a:ext cx="7315200" cy="4114800"/>
          </a:xfrm>
        </p:spPr>
        <p:txBody>
          <a:bodyPr/>
          <a:lstStyle>
            <a:lvl1pPr marL="0" indent="0">
              <a:buNone/>
              <a:defRPr sz="4265"/>
            </a:lvl1pPr>
            <a:lvl2pPr marL="609600" indent="0">
              <a:buNone/>
              <a:defRPr sz="3735"/>
            </a:lvl2pPr>
            <a:lvl3pPr marL="1219200" indent="0">
              <a:buNone/>
              <a:defRPr sz="3200"/>
            </a:lvl3pPr>
            <a:lvl4pPr marL="1828800" indent="0">
              <a:buNone/>
              <a:defRPr sz="2665"/>
            </a:lvl4pPr>
            <a:lvl5pPr marL="2438400" indent="0">
              <a:buNone/>
              <a:defRPr sz="2665"/>
            </a:lvl5pPr>
            <a:lvl6pPr marL="3048000" indent="0">
              <a:buNone/>
              <a:defRPr sz="2665"/>
            </a:lvl6pPr>
            <a:lvl7pPr marL="3657600" indent="0">
              <a:buNone/>
              <a:defRPr sz="2665"/>
            </a:lvl7pPr>
            <a:lvl8pPr marL="4267200" indent="0">
              <a:buNone/>
              <a:defRPr sz="2665"/>
            </a:lvl8pPr>
            <a:lvl9pPr marL="4876800" indent="0">
              <a:buNone/>
              <a:defRPr sz="2665"/>
            </a:lvl9pPr>
          </a:lstStyle>
          <a:p>
            <a:endParaRPr lang="zh-CN" altLang="en-US"/>
          </a:p>
        </p:txBody>
      </p:sp>
      <p:sp>
        <p:nvSpPr>
          <p:cNvPr id="4" name="文本占位符 3"/>
          <p:cNvSpPr>
            <a:spLocks noGrp="1"/>
          </p:cNvSpPr>
          <p:nvPr>
            <p:ph type="body" sz="half" idx="2"/>
          </p:nvPr>
        </p:nvSpPr>
        <p:spPr>
          <a:xfrm>
            <a:off x="2389717" y="5367338"/>
            <a:ext cx="7315200" cy="804863"/>
          </a:xfrm>
        </p:spPr>
        <p:txBody>
          <a:bodyPr/>
          <a:lstStyle>
            <a:lvl1pPr marL="0" indent="0">
              <a:buNone/>
              <a:defRPr sz="1865"/>
            </a:lvl1pPr>
            <a:lvl2pPr marL="609600" indent="0">
              <a:buNone/>
              <a:defRPr sz="1600"/>
            </a:lvl2pPr>
            <a:lvl3pPr marL="1219200" indent="0">
              <a:buNone/>
              <a:defRPr sz="1335"/>
            </a:lvl3pPr>
            <a:lvl4pPr marL="1828800" indent="0">
              <a:buNone/>
              <a:defRPr sz="1200"/>
            </a:lvl4pPr>
            <a:lvl5pPr marL="2438400" indent="0">
              <a:buNone/>
              <a:defRPr sz="1200"/>
            </a:lvl5pPr>
            <a:lvl6pPr marL="3048000" indent="0">
              <a:buNone/>
              <a:defRPr sz="1200"/>
            </a:lvl6pPr>
            <a:lvl7pPr marL="3657600" indent="0">
              <a:buNone/>
              <a:defRPr sz="1200"/>
            </a:lvl7pPr>
            <a:lvl8pPr marL="4267200" indent="0">
              <a:buNone/>
              <a:defRPr sz="1200"/>
            </a:lvl8pPr>
            <a:lvl9pPr marL="4876800" indent="0">
              <a:buNone/>
              <a:defRPr sz="12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transition spd="slow">
    <p:cove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transition spd="slow">
    <p:cove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74639"/>
            <a:ext cx="2743200" cy="5851525"/>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609600" y="274639"/>
            <a:ext cx="8026400" cy="5851525"/>
          </a:xfr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transition spd="slow">
    <p:cove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spTree>
  </p:cSld>
  <p:clrMapOvr>
    <a:masterClrMapping/>
  </p:clrMapOvr>
  <p:transition spd="slow">
    <p:cove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1_两栏内容">
    <p:bg>
      <p:bgPr>
        <a:gradFill rotWithShape="1">
          <a:gsLst>
            <a:gs pos="0">
              <a:srgbClr val="DCDCDC"/>
            </a:gs>
            <a:gs pos="100000">
              <a:srgbClr val="F1F1F1"/>
            </a:gs>
          </a:gsLst>
          <a:lin ang="0" scaled="1"/>
        </a:gradFill>
        <a:effectLst/>
      </p:bgPr>
    </p:bg>
    <p:spTree>
      <p:nvGrpSpPr>
        <p:cNvPr id="1" name=""/>
        <p:cNvGrpSpPr/>
        <p:nvPr/>
      </p:nvGrpSpPr>
      <p:grpSpPr>
        <a:xfrm>
          <a:off x="0" y="0"/>
          <a:ext cx="0" cy="0"/>
          <a:chOff x="0" y="0"/>
          <a:chExt cx="0" cy="0"/>
        </a:xfrm>
      </p:grpSpPr>
    </p:spTree>
  </p:cSld>
  <p:clrMapOvr>
    <a:masterClrMapping/>
  </p:clrMapOvr>
  <p:transition spd="slow">
    <p:cove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cSld>
  <p:clrMapOvr>
    <a:masterClrMapping/>
  </p:clrMapOvr>
  <p:transition spd="slow">
    <p:cove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25" name="TextBox 24"/>
          <p:cNvSpPr txBox="1"/>
          <p:nvPr userDrawn="1"/>
        </p:nvSpPr>
        <p:spPr>
          <a:xfrm>
            <a:off x="76769" y="117399"/>
            <a:ext cx="1701001" cy="676994"/>
          </a:xfrm>
          <a:prstGeom prst="rect">
            <a:avLst/>
          </a:prstGeom>
          <a:noFill/>
        </p:spPr>
        <p:txBody>
          <a:bodyPr wrap="square" lIns="121900" tIns="60949" rIns="121900" bIns="60949" rtlCol="0">
            <a:spAutoFit/>
          </a:bodyPr>
          <a:lstStyle/>
          <a:p>
            <a:r>
              <a:rPr lang="en-US" altLang="zh-CN" sz="3600" b="1" spc="-150" dirty="0">
                <a:solidFill>
                  <a:srgbClr val="005DA2"/>
                </a:solidFill>
                <a:latin typeface="Arial Black" panose="020B0A04020102020204" pitchFamily="34" charset="0"/>
                <a:ea typeface="微软雅黑" panose="020B0503020204020204" pitchFamily="34" charset="-122"/>
              </a:rPr>
              <a:t>LOGO</a:t>
            </a:r>
            <a:endParaRPr lang="zh-CN" altLang="en-US" sz="3600" b="1" spc="-150" dirty="0">
              <a:solidFill>
                <a:srgbClr val="005DA2"/>
              </a:solidFill>
              <a:latin typeface="Arial Black" panose="020B0A04020102020204" pitchFamily="34" charset="0"/>
              <a:ea typeface="微软雅黑" panose="020B0503020204020204" pitchFamily="34" charset="-122"/>
            </a:endParaRPr>
          </a:p>
        </p:txBody>
      </p:sp>
      <p:cxnSp>
        <p:nvCxnSpPr>
          <p:cNvPr id="3" name="直接连接符 2"/>
          <p:cNvCxnSpPr/>
          <p:nvPr userDrawn="1"/>
        </p:nvCxnSpPr>
        <p:spPr>
          <a:xfrm>
            <a:off x="1561858" y="693329"/>
            <a:ext cx="10630142" cy="0"/>
          </a:xfrm>
          <a:prstGeom prst="line">
            <a:avLst/>
          </a:prstGeom>
          <a:ln w="254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p:cover/>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节标题">
    <p:bg>
      <p:bgPr>
        <a:solidFill>
          <a:srgbClr val="005DA2"/>
        </a:solidFill>
        <a:effectLst/>
      </p:bgPr>
    </p:bg>
    <p:spTree>
      <p:nvGrpSpPr>
        <p:cNvPr id="1" name=""/>
        <p:cNvGrpSpPr/>
        <p:nvPr/>
      </p:nvGrpSpPr>
      <p:grpSpPr>
        <a:xfrm>
          <a:off x="0" y="0"/>
          <a:ext cx="0" cy="0"/>
          <a:chOff x="0" y="0"/>
          <a:chExt cx="0" cy="0"/>
        </a:xfrm>
      </p:grpSpPr>
    </p:spTree>
  </p:cSld>
  <p:clrMapOvr>
    <a:masterClrMapping/>
  </p:clrMapOvr>
  <p:transition spd="slow">
    <p:cover/>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2_节标题">
    <p:bg>
      <p:bgPr>
        <a:solidFill>
          <a:schemeClr val="bg1"/>
        </a:solidFill>
        <a:effectLst/>
      </p:bgPr>
    </p:bg>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
            <a:ext cx="12185427" cy="6857999"/>
          </a:xfrm>
          <a:prstGeom prst="rect">
            <a:avLst/>
          </a:prstGeom>
        </p:spPr>
      </p:pic>
    </p:spTree>
  </p:cSld>
  <p:clrMapOvr>
    <a:masterClrMapping/>
  </p:clrMapOvr>
  <p:transition spd="slow">
    <p:cover/>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3_节标题">
    <p:bg>
      <p:bgPr>
        <a:solidFill>
          <a:schemeClr val="bg1"/>
        </a:solidFill>
        <a:effectLst/>
      </p:bgPr>
    </p:bg>
    <p:spTree>
      <p:nvGrpSpPr>
        <p:cNvPr id="1" name=""/>
        <p:cNvGrpSpPr/>
        <p:nvPr/>
      </p:nvGrpSpPr>
      <p:grpSpPr>
        <a:xfrm>
          <a:off x="0" y="0"/>
          <a:ext cx="0" cy="0"/>
          <a:chOff x="0" y="0"/>
          <a:chExt cx="0" cy="0"/>
        </a:xfrm>
      </p:grpSpPr>
      <p:pic>
        <p:nvPicPr>
          <p:cNvPr id="3" name="图片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
            <a:ext cx="12185427" cy="6858000"/>
          </a:xfrm>
          <a:prstGeom prst="rect">
            <a:avLst/>
          </a:prstGeom>
        </p:spPr>
      </p:pic>
    </p:spTree>
  </p:cSld>
  <p:clrMapOvr>
    <a:masterClrMapping/>
  </p:clrMapOvr>
  <p:transition spd="slow">
    <p:cover/>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609601" y="274639"/>
            <a:ext cx="10972800" cy="1143000"/>
          </a:xfrm>
          <a:prstGeom prst="rect">
            <a:avLst/>
          </a:prstGeom>
        </p:spPr>
        <p:txBody>
          <a:bodyPr lIns="121963" tIns="60981" rIns="121963" bIns="60981"/>
          <a:lstStyle/>
          <a:p>
            <a:r>
              <a:rPr lang="zh-CN" altLang="en-US"/>
              <a:t>单击此处编辑母版标题样式</a:t>
            </a:r>
            <a:endParaRPr lang="zh-CN" altLang="en-US"/>
          </a:p>
        </p:txBody>
      </p:sp>
      <p:sp>
        <p:nvSpPr>
          <p:cNvPr id="3" name="内容占位符 2"/>
          <p:cNvSpPr>
            <a:spLocks noGrp="1"/>
          </p:cNvSpPr>
          <p:nvPr>
            <p:ph sz="half" idx="1"/>
          </p:nvPr>
        </p:nvSpPr>
        <p:spPr>
          <a:xfrm>
            <a:off x="609600" y="1200151"/>
            <a:ext cx="5384800" cy="3394075"/>
          </a:xfrm>
          <a:prstGeom prst="rect">
            <a:avLst/>
          </a:prstGeom>
        </p:spPr>
        <p:txBody>
          <a:bodyPr lIns="121963" tIns="60981" rIns="121963" bIns="60981"/>
          <a:lstStyle>
            <a:lvl1pPr>
              <a:defRPr sz="37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p:nvPr>
        </p:nvSpPr>
        <p:spPr>
          <a:xfrm>
            <a:off x="6197601" y="1200151"/>
            <a:ext cx="5384800" cy="3394075"/>
          </a:xfrm>
          <a:prstGeom prst="rect">
            <a:avLst/>
          </a:prstGeom>
        </p:spPr>
        <p:txBody>
          <a:bodyPr lIns="121963" tIns="60981" rIns="121963" bIns="60981"/>
          <a:lstStyle>
            <a:lvl1pPr>
              <a:defRPr sz="37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a:xfrm>
            <a:off x="609600" y="6356350"/>
            <a:ext cx="2844800" cy="365125"/>
          </a:xfrm>
          <a:prstGeom prst="rect">
            <a:avLst/>
          </a:prstGeom>
        </p:spPr>
        <p:txBody>
          <a:bodyPr lIns="121963" tIns="60981" rIns="121963" bIns="60981"/>
          <a:lstStyle/>
          <a:p>
            <a:fld id="{DF659192-60C8-49F5-94DF-1E29C3FCC85C}" type="datetimeFigureOut">
              <a:rPr lang="zh-CN" altLang="en-US" smtClean="0">
                <a:solidFill>
                  <a:prstClr val="black"/>
                </a:solidFill>
              </a:rPr>
            </a:fld>
            <a:endParaRPr lang="zh-CN" altLang="en-US">
              <a:solidFill>
                <a:prstClr val="black"/>
              </a:solidFill>
            </a:endParaRPr>
          </a:p>
        </p:txBody>
      </p:sp>
      <p:sp>
        <p:nvSpPr>
          <p:cNvPr id="6" name="页脚占位符 5"/>
          <p:cNvSpPr>
            <a:spLocks noGrp="1"/>
          </p:cNvSpPr>
          <p:nvPr>
            <p:ph type="ftr" sz="quarter" idx="11"/>
          </p:nvPr>
        </p:nvSpPr>
        <p:spPr>
          <a:xfrm>
            <a:off x="4165601" y="6356350"/>
            <a:ext cx="3860800" cy="365125"/>
          </a:xfrm>
          <a:prstGeom prst="rect">
            <a:avLst/>
          </a:prstGeom>
        </p:spPr>
        <p:txBody>
          <a:bodyPr lIns="121963" tIns="60981" rIns="121963" bIns="60981"/>
          <a:lstStyle/>
          <a:p>
            <a:endParaRPr lang="zh-CN" altLang="en-US">
              <a:solidFill>
                <a:prstClr val="black"/>
              </a:solidFill>
            </a:endParaRPr>
          </a:p>
        </p:txBody>
      </p:sp>
      <p:sp>
        <p:nvSpPr>
          <p:cNvPr id="7" name="灯片编号占位符 6"/>
          <p:cNvSpPr>
            <a:spLocks noGrp="1"/>
          </p:cNvSpPr>
          <p:nvPr>
            <p:ph type="sldNum" sz="quarter" idx="12"/>
          </p:nvPr>
        </p:nvSpPr>
        <p:spPr>
          <a:xfrm>
            <a:off x="8737600" y="6356350"/>
            <a:ext cx="2844800" cy="365125"/>
          </a:xfrm>
          <a:prstGeom prst="rect">
            <a:avLst/>
          </a:prstGeom>
        </p:spPr>
        <p:txBody>
          <a:bodyPr lIns="121963" tIns="60981" rIns="121963" bIns="60981"/>
          <a:lstStyle/>
          <a:p>
            <a:fld id="{EB730883-2733-4EB0-9793-894FF9D50112}" type="slidenum">
              <a:rPr lang="zh-CN" altLang="en-US" smtClean="0">
                <a:solidFill>
                  <a:prstClr val="black"/>
                </a:solidFill>
              </a:rPr>
            </a:fld>
            <a:endParaRPr lang="zh-CN" altLang="en-US">
              <a:solidFill>
                <a:prstClr val="black"/>
              </a:solidFill>
            </a:endParaRPr>
          </a:p>
        </p:txBody>
      </p:sp>
    </p:spTree>
  </p:cSld>
  <p:clrMapOvr>
    <a:masterClrMapping/>
  </p:clrMapOvr>
  <p:transition spd="slow">
    <p:cover/>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1" y="274639"/>
            <a:ext cx="10972800" cy="1143000"/>
          </a:xfrm>
          <a:prstGeom prst="rect">
            <a:avLst/>
          </a:prstGeom>
        </p:spPr>
        <p:txBody>
          <a:bodyPr lIns="121963" tIns="60981" rIns="121963" bIns="60981"/>
          <a:lstStyle>
            <a:lvl1pPr>
              <a:defRPr/>
            </a:lvl1pPr>
          </a:lstStyle>
          <a:p>
            <a:r>
              <a:rPr lang="zh-CN" altLang="en-US"/>
              <a:t>单击此处编辑母版标题样式</a:t>
            </a:r>
            <a:endParaRPr lang="zh-CN" altLang="en-US"/>
          </a:p>
        </p:txBody>
      </p:sp>
      <p:sp>
        <p:nvSpPr>
          <p:cNvPr id="3" name="文本占位符 2"/>
          <p:cNvSpPr>
            <a:spLocks noGrp="1"/>
          </p:cNvSpPr>
          <p:nvPr>
            <p:ph type="body" idx="1"/>
          </p:nvPr>
        </p:nvSpPr>
        <p:spPr>
          <a:xfrm>
            <a:off x="609601" y="1535114"/>
            <a:ext cx="5386917" cy="639763"/>
          </a:xfrm>
          <a:prstGeom prst="rect">
            <a:avLst/>
          </a:prstGeom>
        </p:spPr>
        <p:txBody>
          <a:bodyPr lIns="121963" tIns="60981" rIns="121963" bIns="60981" anchor="b"/>
          <a:lstStyle>
            <a:lvl1pPr marL="0" indent="0">
              <a:buNone/>
              <a:defRPr sz="3200" b="1"/>
            </a:lvl1pPr>
            <a:lvl2pPr marL="609600" indent="0">
              <a:buNone/>
              <a:defRPr sz="2700" b="1"/>
            </a:lvl2pPr>
            <a:lvl3pPr marL="1219200" indent="0">
              <a:buNone/>
              <a:defRPr sz="2400" b="1"/>
            </a:lvl3pPr>
            <a:lvl4pPr marL="1828800" indent="0">
              <a:buNone/>
              <a:defRPr sz="2100" b="1"/>
            </a:lvl4pPr>
            <a:lvl5pPr marL="2437765" indent="0">
              <a:buNone/>
              <a:defRPr sz="2100" b="1"/>
            </a:lvl5pPr>
            <a:lvl6pPr marL="3047365" indent="0">
              <a:buNone/>
              <a:defRPr sz="2100" b="1"/>
            </a:lvl6pPr>
            <a:lvl7pPr marL="3656965" indent="0">
              <a:buNone/>
              <a:defRPr sz="2100" b="1"/>
            </a:lvl7pPr>
            <a:lvl8pPr marL="4266565" indent="0">
              <a:buNone/>
              <a:defRPr sz="2100" b="1"/>
            </a:lvl8pPr>
            <a:lvl9pPr marL="4876165" indent="0">
              <a:buNone/>
              <a:defRPr sz="21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609601" y="2174875"/>
            <a:ext cx="5386917" cy="3951288"/>
          </a:xfrm>
          <a:prstGeom prst="rect">
            <a:avLst/>
          </a:prstGeom>
        </p:spPr>
        <p:txBody>
          <a:bodyPr lIns="121963" tIns="60981" rIns="121963" bIns="60981"/>
          <a:lstStyle>
            <a:lvl1pPr>
              <a:defRPr sz="3200"/>
            </a:lvl1pPr>
            <a:lvl2pPr>
              <a:defRPr sz="2700"/>
            </a:lvl2pPr>
            <a:lvl3pPr>
              <a:defRPr sz="2400"/>
            </a:lvl3pPr>
            <a:lvl4pPr>
              <a:defRPr sz="2100"/>
            </a:lvl4pPr>
            <a:lvl5pPr>
              <a:defRPr sz="2100"/>
            </a:lvl5pPr>
            <a:lvl6pPr>
              <a:defRPr sz="2100"/>
            </a:lvl6pPr>
            <a:lvl7pPr>
              <a:defRPr sz="2100"/>
            </a:lvl7pPr>
            <a:lvl8pPr>
              <a:defRPr sz="2100"/>
            </a:lvl8pPr>
            <a:lvl9pPr>
              <a:defRPr sz="21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6193368" y="1535114"/>
            <a:ext cx="5389033" cy="639763"/>
          </a:xfrm>
          <a:prstGeom prst="rect">
            <a:avLst/>
          </a:prstGeom>
        </p:spPr>
        <p:txBody>
          <a:bodyPr lIns="121963" tIns="60981" rIns="121963" bIns="60981" anchor="b"/>
          <a:lstStyle>
            <a:lvl1pPr marL="0" indent="0">
              <a:buNone/>
              <a:defRPr sz="3200" b="1"/>
            </a:lvl1pPr>
            <a:lvl2pPr marL="609600" indent="0">
              <a:buNone/>
              <a:defRPr sz="2700" b="1"/>
            </a:lvl2pPr>
            <a:lvl3pPr marL="1219200" indent="0">
              <a:buNone/>
              <a:defRPr sz="2400" b="1"/>
            </a:lvl3pPr>
            <a:lvl4pPr marL="1828800" indent="0">
              <a:buNone/>
              <a:defRPr sz="2100" b="1"/>
            </a:lvl4pPr>
            <a:lvl5pPr marL="2437765" indent="0">
              <a:buNone/>
              <a:defRPr sz="2100" b="1"/>
            </a:lvl5pPr>
            <a:lvl6pPr marL="3047365" indent="0">
              <a:buNone/>
              <a:defRPr sz="2100" b="1"/>
            </a:lvl6pPr>
            <a:lvl7pPr marL="3656965" indent="0">
              <a:buNone/>
              <a:defRPr sz="2100" b="1"/>
            </a:lvl7pPr>
            <a:lvl8pPr marL="4266565" indent="0">
              <a:buNone/>
              <a:defRPr sz="2100" b="1"/>
            </a:lvl8pPr>
            <a:lvl9pPr marL="4876165" indent="0">
              <a:buNone/>
              <a:defRPr sz="21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93368" y="2174875"/>
            <a:ext cx="5389033" cy="3951288"/>
          </a:xfrm>
          <a:prstGeom prst="rect">
            <a:avLst/>
          </a:prstGeom>
        </p:spPr>
        <p:txBody>
          <a:bodyPr lIns="121963" tIns="60981" rIns="121963" bIns="60981"/>
          <a:lstStyle>
            <a:lvl1pPr>
              <a:defRPr sz="3200"/>
            </a:lvl1pPr>
            <a:lvl2pPr>
              <a:defRPr sz="2700"/>
            </a:lvl2pPr>
            <a:lvl3pPr>
              <a:defRPr sz="2400"/>
            </a:lvl3pPr>
            <a:lvl4pPr>
              <a:defRPr sz="2100"/>
            </a:lvl4pPr>
            <a:lvl5pPr>
              <a:defRPr sz="2100"/>
            </a:lvl5pPr>
            <a:lvl6pPr>
              <a:defRPr sz="2100"/>
            </a:lvl6pPr>
            <a:lvl7pPr>
              <a:defRPr sz="2100"/>
            </a:lvl7pPr>
            <a:lvl8pPr>
              <a:defRPr sz="2100"/>
            </a:lvl8pPr>
            <a:lvl9pPr>
              <a:defRPr sz="21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a:xfrm>
            <a:off x="609600" y="6356350"/>
            <a:ext cx="2844800" cy="365125"/>
          </a:xfrm>
          <a:prstGeom prst="rect">
            <a:avLst/>
          </a:prstGeom>
        </p:spPr>
        <p:txBody>
          <a:bodyPr lIns="121963" tIns="60981" rIns="121963" bIns="60981"/>
          <a:lstStyle/>
          <a:p>
            <a:fld id="{DF659192-60C8-49F5-94DF-1E29C3FCC85C}" type="datetimeFigureOut">
              <a:rPr lang="zh-CN" altLang="en-US" smtClean="0">
                <a:solidFill>
                  <a:prstClr val="black"/>
                </a:solidFill>
              </a:rPr>
            </a:fld>
            <a:endParaRPr lang="zh-CN" altLang="en-US">
              <a:solidFill>
                <a:prstClr val="black"/>
              </a:solidFill>
            </a:endParaRPr>
          </a:p>
        </p:txBody>
      </p:sp>
      <p:sp>
        <p:nvSpPr>
          <p:cNvPr id="8" name="页脚占位符 7"/>
          <p:cNvSpPr>
            <a:spLocks noGrp="1"/>
          </p:cNvSpPr>
          <p:nvPr>
            <p:ph type="ftr" sz="quarter" idx="11"/>
          </p:nvPr>
        </p:nvSpPr>
        <p:spPr>
          <a:xfrm>
            <a:off x="4165601" y="6356350"/>
            <a:ext cx="3860800" cy="365125"/>
          </a:xfrm>
          <a:prstGeom prst="rect">
            <a:avLst/>
          </a:prstGeom>
        </p:spPr>
        <p:txBody>
          <a:bodyPr lIns="121963" tIns="60981" rIns="121963" bIns="60981"/>
          <a:lstStyle/>
          <a:p>
            <a:endParaRPr lang="zh-CN" altLang="en-US">
              <a:solidFill>
                <a:prstClr val="black"/>
              </a:solidFill>
            </a:endParaRPr>
          </a:p>
        </p:txBody>
      </p:sp>
      <p:sp>
        <p:nvSpPr>
          <p:cNvPr id="9" name="灯片编号占位符 8"/>
          <p:cNvSpPr>
            <a:spLocks noGrp="1"/>
          </p:cNvSpPr>
          <p:nvPr>
            <p:ph type="sldNum" sz="quarter" idx="12"/>
          </p:nvPr>
        </p:nvSpPr>
        <p:spPr>
          <a:xfrm>
            <a:off x="8737600" y="6356350"/>
            <a:ext cx="2844800" cy="365125"/>
          </a:xfrm>
          <a:prstGeom prst="rect">
            <a:avLst/>
          </a:prstGeom>
        </p:spPr>
        <p:txBody>
          <a:bodyPr lIns="121963" tIns="60981" rIns="121963" bIns="60981"/>
          <a:lstStyle/>
          <a:p>
            <a:fld id="{EB730883-2733-4EB0-9793-894FF9D50112}" type="slidenum">
              <a:rPr lang="zh-CN" altLang="en-US" smtClean="0">
                <a:solidFill>
                  <a:prstClr val="black"/>
                </a:solidFill>
              </a:rPr>
            </a:fld>
            <a:endParaRPr lang="zh-CN" altLang="en-US">
              <a:solidFill>
                <a:prstClr val="black"/>
              </a:solidFill>
            </a:endParaRPr>
          </a:p>
        </p:txBody>
      </p:sp>
    </p:spTree>
  </p:cSld>
  <p:clrMapOvr>
    <a:masterClrMapping/>
  </p:clrMapOvr>
  <p:transition spd="slow">
    <p:cover/>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1" y="274639"/>
            <a:ext cx="10972800" cy="1143000"/>
          </a:xfrm>
          <a:prstGeom prst="rect">
            <a:avLst/>
          </a:prstGeom>
        </p:spPr>
        <p:txBody>
          <a:bodyPr lIns="121963" tIns="60981" rIns="121963" bIns="60981"/>
          <a:lstStyle/>
          <a:p>
            <a:r>
              <a:rPr lang="zh-CN" altLang="en-US"/>
              <a:t>单击此处编辑母版标题样式</a:t>
            </a:r>
            <a:endParaRPr lang="zh-CN" altLang="en-US"/>
          </a:p>
        </p:txBody>
      </p:sp>
      <p:sp>
        <p:nvSpPr>
          <p:cNvPr id="3" name="日期占位符 2"/>
          <p:cNvSpPr>
            <a:spLocks noGrp="1"/>
          </p:cNvSpPr>
          <p:nvPr>
            <p:ph type="dt" sz="half" idx="10"/>
          </p:nvPr>
        </p:nvSpPr>
        <p:spPr>
          <a:xfrm>
            <a:off x="609600" y="6356350"/>
            <a:ext cx="2844800" cy="365125"/>
          </a:xfrm>
          <a:prstGeom prst="rect">
            <a:avLst/>
          </a:prstGeom>
        </p:spPr>
        <p:txBody>
          <a:bodyPr lIns="121963" tIns="60981" rIns="121963" bIns="60981"/>
          <a:lstStyle/>
          <a:p>
            <a:fld id="{DF659192-60C8-49F5-94DF-1E29C3FCC85C}" type="datetimeFigureOut">
              <a:rPr lang="zh-CN" altLang="en-US" smtClean="0">
                <a:solidFill>
                  <a:prstClr val="black"/>
                </a:solidFill>
              </a:rPr>
            </a:fld>
            <a:endParaRPr lang="zh-CN" altLang="en-US">
              <a:solidFill>
                <a:prstClr val="black"/>
              </a:solidFill>
            </a:endParaRPr>
          </a:p>
        </p:txBody>
      </p:sp>
      <p:sp>
        <p:nvSpPr>
          <p:cNvPr id="4" name="页脚占位符 3"/>
          <p:cNvSpPr>
            <a:spLocks noGrp="1"/>
          </p:cNvSpPr>
          <p:nvPr>
            <p:ph type="ftr" sz="quarter" idx="11"/>
          </p:nvPr>
        </p:nvSpPr>
        <p:spPr>
          <a:xfrm>
            <a:off x="4165601" y="6356350"/>
            <a:ext cx="3860800" cy="365125"/>
          </a:xfrm>
          <a:prstGeom prst="rect">
            <a:avLst/>
          </a:prstGeom>
        </p:spPr>
        <p:txBody>
          <a:bodyPr lIns="121963" tIns="60981" rIns="121963" bIns="60981"/>
          <a:lstStyle/>
          <a:p>
            <a:endParaRPr lang="zh-CN" altLang="en-US">
              <a:solidFill>
                <a:prstClr val="black"/>
              </a:solidFill>
            </a:endParaRPr>
          </a:p>
        </p:txBody>
      </p:sp>
      <p:sp>
        <p:nvSpPr>
          <p:cNvPr id="5" name="灯片编号占位符 4"/>
          <p:cNvSpPr>
            <a:spLocks noGrp="1"/>
          </p:cNvSpPr>
          <p:nvPr>
            <p:ph type="sldNum" sz="quarter" idx="12"/>
          </p:nvPr>
        </p:nvSpPr>
        <p:spPr>
          <a:xfrm>
            <a:off x="8737600" y="6356350"/>
            <a:ext cx="2844800" cy="365125"/>
          </a:xfrm>
          <a:prstGeom prst="rect">
            <a:avLst/>
          </a:prstGeom>
        </p:spPr>
        <p:txBody>
          <a:bodyPr lIns="121963" tIns="60981" rIns="121963" bIns="60981"/>
          <a:lstStyle/>
          <a:p>
            <a:fld id="{EB730883-2733-4EB0-9793-894FF9D50112}" type="slidenum">
              <a:rPr lang="zh-CN" altLang="en-US" smtClean="0">
                <a:solidFill>
                  <a:prstClr val="black"/>
                </a:solidFill>
              </a:rPr>
            </a:fld>
            <a:endParaRPr lang="zh-CN" altLang="en-US">
              <a:solidFill>
                <a:prstClr val="black"/>
              </a:solidFill>
            </a:endParaRPr>
          </a:p>
        </p:txBody>
      </p:sp>
    </p:spTree>
  </p:cSld>
  <p:clrMapOvr>
    <a:masterClrMapping/>
  </p:clrMapOvr>
  <p:transition spd="slow">
    <p:cover/>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609600" y="6356350"/>
            <a:ext cx="2844800" cy="365125"/>
          </a:xfrm>
          <a:prstGeom prst="rect">
            <a:avLst/>
          </a:prstGeom>
        </p:spPr>
        <p:txBody>
          <a:bodyPr lIns="121963" tIns="60981" rIns="121963" bIns="60981"/>
          <a:lstStyle/>
          <a:p>
            <a:fld id="{DF659192-60C8-49F5-94DF-1E29C3FCC85C}" type="datetimeFigureOut">
              <a:rPr lang="zh-CN" altLang="en-US" smtClean="0">
                <a:solidFill>
                  <a:prstClr val="black"/>
                </a:solidFill>
              </a:rPr>
            </a:fld>
            <a:endParaRPr lang="zh-CN" altLang="en-US">
              <a:solidFill>
                <a:prstClr val="black"/>
              </a:solidFill>
            </a:endParaRPr>
          </a:p>
        </p:txBody>
      </p:sp>
      <p:sp>
        <p:nvSpPr>
          <p:cNvPr id="3" name="页脚占位符 2"/>
          <p:cNvSpPr>
            <a:spLocks noGrp="1"/>
          </p:cNvSpPr>
          <p:nvPr>
            <p:ph type="ftr" sz="quarter" idx="11"/>
          </p:nvPr>
        </p:nvSpPr>
        <p:spPr>
          <a:xfrm>
            <a:off x="4165601" y="6356350"/>
            <a:ext cx="3860800" cy="365125"/>
          </a:xfrm>
          <a:prstGeom prst="rect">
            <a:avLst/>
          </a:prstGeom>
        </p:spPr>
        <p:txBody>
          <a:bodyPr lIns="121963" tIns="60981" rIns="121963" bIns="60981"/>
          <a:lstStyle/>
          <a:p>
            <a:endParaRPr lang="zh-CN" altLang="en-US">
              <a:solidFill>
                <a:prstClr val="black"/>
              </a:solidFill>
            </a:endParaRPr>
          </a:p>
        </p:txBody>
      </p:sp>
      <p:sp>
        <p:nvSpPr>
          <p:cNvPr id="4" name="灯片编号占位符 3"/>
          <p:cNvSpPr>
            <a:spLocks noGrp="1"/>
          </p:cNvSpPr>
          <p:nvPr>
            <p:ph type="sldNum" sz="quarter" idx="12"/>
          </p:nvPr>
        </p:nvSpPr>
        <p:spPr>
          <a:xfrm>
            <a:off x="8737600" y="6356350"/>
            <a:ext cx="2844800" cy="365125"/>
          </a:xfrm>
          <a:prstGeom prst="rect">
            <a:avLst/>
          </a:prstGeom>
        </p:spPr>
        <p:txBody>
          <a:bodyPr lIns="121963" tIns="60981" rIns="121963" bIns="60981"/>
          <a:lstStyle/>
          <a:p>
            <a:fld id="{EB730883-2733-4EB0-9793-894FF9D50112}" type="slidenum">
              <a:rPr lang="zh-CN" altLang="en-US" smtClean="0">
                <a:solidFill>
                  <a:prstClr val="black"/>
                </a:solidFill>
              </a:rPr>
            </a:fld>
            <a:endParaRPr lang="zh-CN" altLang="en-US">
              <a:solidFill>
                <a:prstClr val="black"/>
              </a:solidFill>
            </a:endParaRPr>
          </a:p>
        </p:txBody>
      </p:sp>
    </p:spTree>
  </p:cSld>
  <p:clrMapOvr>
    <a:masterClrMapping/>
  </p:clrMapOvr>
  <p:transition spd="slow">
    <p:cover/>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3" y="273049"/>
            <a:ext cx="4011084" cy="1162051"/>
          </a:xfrm>
          <a:prstGeom prst="rect">
            <a:avLst/>
          </a:prstGeom>
        </p:spPr>
        <p:txBody>
          <a:bodyPr lIns="121963" tIns="60981" rIns="121963" bIns="60981" anchor="b"/>
          <a:lstStyle>
            <a:lvl1pPr algn="l">
              <a:defRPr sz="2700" b="1"/>
            </a:lvl1pPr>
          </a:lstStyle>
          <a:p>
            <a:r>
              <a:rPr lang="zh-CN" altLang="en-US"/>
              <a:t>单击此处编辑母版标题样式</a:t>
            </a:r>
            <a:endParaRPr lang="zh-CN" altLang="en-US"/>
          </a:p>
        </p:txBody>
      </p:sp>
      <p:sp>
        <p:nvSpPr>
          <p:cNvPr id="3" name="内容占位符 2"/>
          <p:cNvSpPr>
            <a:spLocks noGrp="1"/>
          </p:cNvSpPr>
          <p:nvPr>
            <p:ph idx="1"/>
          </p:nvPr>
        </p:nvSpPr>
        <p:spPr>
          <a:xfrm>
            <a:off x="4766733" y="273051"/>
            <a:ext cx="6815666" cy="5853114"/>
          </a:xfrm>
          <a:prstGeom prst="rect">
            <a:avLst/>
          </a:prstGeom>
        </p:spPr>
        <p:txBody>
          <a:bodyPr lIns="121963" tIns="60981" rIns="121963" bIns="60981"/>
          <a:lstStyle>
            <a:lvl1pPr>
              <a:defRPr sz="4300"/>
            </a:lvl1pPr>
            <a:lvl2pPr>
              <a:defRPr sz="3700"/>
            </a:lvl2pPr>
            <a:lvl3pPr>
              <a:defRPr sz="3200"/>
            </a:lvl3pPr>
            <a:lvl4pPr>
              <a:defRPr sz="2700"/>
            </a:lvl4pPr>
            <a:lvl5pPr>
              <a:defRPr sz="2700"/>
            </a:lvl5pPr>
            <a:lvl6pPr>
              <a:defRPr sz="2700"/>
            </a:lvl6pPr>
            <a:lvl7pPr>
              <a:defRPr sz="2700"/>
            </a:lvl7pPr>
            <a:lvl8pPr>
              <a:defRPr sz="2700"/>
            </a:lvl8pPr>
            <a:lvl9pPr>
              <a:defRPr sz="27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p:nvPr>
        </p:nvSpPr>
        <p:spPr>
          <a:xfrm>
            <a:off x="609603" y="1435102"/>
            <a:ext cx="4011084" cy="4691063"/>
          </a:xfrm>
          <a:prstGeom prst="rect">
            <a:avLst/>
          </a:prstGeom>
        </p:spPr>
        <p:txBody>
          <a:bodyPr lIns="121963" tIns="60981" rIns="121963" bIns="60981"/>
          <a:lstStyle>
            <a:lvl1pPr marL="0" indent="0">
              <a:buNone/>
              <a:defRPr sz="1900"/>
            </a:lvl1pPr>
            <a:lvl2pPr marL="609600" indent="0">
              <a:buNone/>
              <a:defRPr sz="1600"/>
            </a:lvl2pPr>
            <a:lvl3pPr marL="1219200" indent="0">
              <a:buNone/>
              <a:defRPr sz="1300"/>
            </a:lvl3pPr>
            <a:lvl4pPr marL="1828800" indent="0">
              <a:buNone/>
              <a:defRPr sz="1200"/>
            </a:lvl4pPr>
            <a:lvl5pPr marL="2437765" indent="0">
              <a:buNone/>
              <a:defRPr sz="1200"/>
            </a:lvl5pPr>
            <a:lvl6pPr marL="3047365" indent="0">
              <a:buNone/>
              <a:defRPr sz="1200"/>
            </a:lvl6pPr>
            <a:lvl7pPr marL="3656965" indent="0">
              <a:buNone/>
              <a:defRPr sz="1200"/>
            </a:lvl7pPr>
            <a:lvl8pPr marL="4266565" indent="0">
              <a:buNone/>
              <a:defRPr sz="1200"/>
            </a:lvl8pPr>
            <a:lvl9pPr marL="4876165" indent="0">
              <a:buNone/>
              <a:defRPr sz="12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a:xfrm>
            <a:off x="609600" y="6356350"/>
            <a:ext cx="2844800" cy="365125"/>
          </a:xfrm>
          <a:prstGeom prst="rect">
            <a:avLst/>
          </a:prstGeom>
        </p:spPr>
        <p:txBody>
          <a:bodyPr lIns="121963" tIns="60981" rIns="121963" bIns="60981"/>
          <a:lstStyle/>
          <a:p>
            <a:fld id="{DF659192-60C8-49F5-94DF-1E29C3FCC85C}" type="datetimeFigureOut">
              <a:rPr lang="zh-CN" altLang="en-US" smtClean="0">
                <a:solidFill>
                  <a:prstClr val="black"/>
                </a:solidFill>
              </a:rPr>
            </a:fld>
            <a:endParaRPr lang="zh-CN" altLang="en-US">
              <a:solidFill>
                <a:prstClr val="black"/>
              </a:solidFill>
            </a:endParaRPr>
          </a:p>
        </p:txBody>
      </p:sp>
      <p:sp>
        <p:nvSpPr>
          <p:cNvPr id="6" name="页脚占位符 5"/>
          <p:cNvSpPr>
            <a:spLocks noGrp="1"/>
          </p:cNvSpPr>
          <p:nvPr>
            <p:ph type="ftr" sz="quarter" idx="11"/>
          </p:nvPr>
        </p:nvSpPr>
        <p:spPr>
          <a:xfrm>
            <a:off x="4165601" y="6356350"/>
            <a:ext cx="3860800" cy="365125"/>
          </a:xfrm>
          <a:prstGeom prst="rect">
            <a:avLst/>
          </a:prstGeom>
        </p:spPr>
        <p:txBody>
          <a:bodyPr lIns="121963" tIns="60981" rIns="121963" bIns="60981"/>
          <a:lstStyle/>
          <a:p>
            <a:endParaRPr lang="zh-CN" altLang="en-US">
              <a:solidFill>
                <a:prstClr val="black"/>
              </a:solidFill>
            </a:endParaRPr>
          </a:p>
        </p:txBody>
      </p:sp>
      <p:sp>
        <p:nvSpPr>
          <p:cNvPr id="7" name="灯片编号占位符 6"/>
          <p:cNvSpPr>
            <a:spLocks noGrp="1"/>
          </p:cNvSpPr>
          <p:nvPr>
            <p:ph type="sldNum" sz="quarter" idx="12"/>
          </p:nvPr>
        </p:nvSpPr>
        <p:spPr>
          <a:xfrm>
            <a:off x="8737600" y="6356350"/>
            <a:ext cx="2844800" cy="365125"/>
          </a:xfrm>
          <a:prstGeom prst="rect">
            <a:avLst/>
          </a:prstGeom>
        </p:spPr>
        <p:txBody>
          <a:bodyPr lIns="121963" tIns="60981" rIns="121963" bIns="60981"/>
          <a:lstStyle/>
          <a:p>
            <a:fld id="{EB730883-2733-4EB0-9793-894FF9D50112}" type="slidenum">
              <a:rPr lang="zh-CN" altLang="en-US" smtClean="0">
                <a:solidFill>
                  <a:prstClr val="black"/>
                </a:solidFill>
              </a:rPr>
            </a:fld>
            <a:endParaRPr lang="zh-CN" altLang="en-US">
              <a:solidFill>
                <a:prstClr val="black"/>
              </a:solidFill>
            </a:endParaRPr>
          </a:p>
        </p:txBody>
      </p:sp>
    </p:spTree>
  </p:cSld>
  <p:clrMapOvr>
    <a:masterClrMapping/>
  </p:clrMapOvr>
  <p:transition spd="slow">
    <p:cover/>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717" y="4800600"/>
            <a:ext cx="7315200" cy="566739"/>
          </a:xfrm>
          <a:prstGeom prst="rect">
            <a:avLst/>
          </a:prstGeom>
        </p:spPr>
        <p:txBody>
          <a:bodyPr lIns="121963" tIns="60981" rIns="121963" bIns="60981" anchor="b"/>
          <a:lstStyle>
            <a:lvl1pPr algn="l">
              <a:defRPr sz="2700" b="1"/>
            </a:lvl1pPr>
          </a:lstStyle>
          <a:p>
            <a:r>
              <a:rPr lang="zh-CN" altLang="en-US"/>
              <a:t>单击此处编辑母版标题样式</a:t>
            </a:r>
            <a:endParaRPr lang="zh-CN" altLang="en-US"/>
          </a:p>
        </p:txBody>
      </p:sp>
      <p:sp>
        <p:nvSpPr>
          <p:cNvPr id="3" name="图片占位符 2"/>
          <p:cNvSpPr>
            <a:spLocks noGrp="1"/>
          </p:cNvSpPr>
          <p:nvPr>
            <p:ph type="pic" idx="1"/>
          </p:nvPr>
        </p:nvSpPr>
        <p:spPr>
          <a:xfrm>
            <a:off x="2389717" y="612775"/>
            <a:ext cx="7315200" cy="4114800"/>
          </a:xfrm>
          <a:prstGeom prst="rect">
            <a:avLst/>
          </a:prstGeom>
        </p:spPr>
        <p:txBody>
          <a:bodyPr lIns="121963" tIns="60981" rIns="121963" bIns="60981"/>
          <a:lstStyle>
            <a:lvl1pPr marL="0" indent="0">
              <a:buNone/>
              <a:defRPr sz="4300"/>
            </a:lvl1pPr>
            <a:lvl2pPr marL="609600" indent="0">
              <a:buNone/>
              <a:defRPr sz="3700"/>
            </a:lvl2pPr>
            <a:lvl3pPr marL="1219200" indent="0">
              <a:buNone/>
              <a:defRPr sz="3200"/>
            </a:lvl3pPr>
            <a:lvl4pPr marL="1828800" indent="0">
              <a:buNone/>
              <a:defRPr sz="2700"/>
            </a:lvl4pPr>
            <a:lvl5pPr marL="2437765" indent="0">
              <a:buNone/>
              <a:defRPr sz="2700"/>
            </a:lvl5pPr>
            <a:lvl6pPr marL="3047365" indent="0">
              <a:buNone/>
              <a:defRPr sz="2700"/>
            </a:lvl6pPr>
            <a:lvl7pPr marL="3656965" indent="0">
              <a:buNone/>
              <a:defRPr sz="2700"/>
            </a:lvl7pPr>
            <a:lvl8pPr marL="4266565" indent="0">
              <a:buNone/>
              <a:defRPr sz="2700"/>
            </a:lvl8pPr>
            <a:lvl9pPr marL="4876165" indent="0">
              <a:buNone/>
              <a:defRPr sz="2700"/>
            </a:lvl9pPr>
          </a:lstStyle>
          <a:p>
            <a:endParaRPr lang="zh-CN" altLang="en-US"/>
          </a:p>
        </p:txBody>
      </p:sp>
      <p:sp>
        <p:nvSpPr>
          <p:cNvPr id="4" name="文本占位符 3"/>
          <p:cNvSpPr>
            <a:spLocks noGrp="1"/>
          </p:cNvSpPr>
          <p:nvPr>
            <p:ph type="body" sz="half" idx="2"/>
          </p:nvPr>
        </p:nvSpPr>
        <p:spPr>
          <a:xfrm>
            <a:off x="2389717" y="5367338"/>
            <a:ext cx="7315200" cy="804863"/>
          </a:xfrm>
          <a:prstGeom prst="rect">
            <a:avLst/>
          </a:prstGeom>
        </p:spPr>
        <p:txBody>
          <a:bodyPr lIns="121963" tIns="60981" rIns="121963" bIns="60981"/>
          <a:lstStyle>
            <a:lvl1pPr marL="0" indent="0">
              <a:buNone/>
              <a:defRPr sz="1900"/>
            </a:lvl1pPr>
            <a:lvl2pPr marL="609600" indent="0">
              <a:buNone/>
              <a:defRPr sz="1600"/>
            </a:lvl2pPr>
            <a:lvl3pPr marL="1219200" indent="0">
              <a:buNone/>
              <a:defRPr sz="1300"/>
            </a:lvl3pPr>
            <a:lvl4pPr marL="1828800" indent="0">
              <a:buNone/>
              <a:defRPr sz="1200"/>
            </a:lvl4pPr>
            <a:lvl5pPr marL="2437765" indent="0">
              <a:buNone/>
              <a:defRPr sz="1200"/>
            </a:lvl5pPr>
            <a:lvl6pPr marL="3047365" indent="0">
              <a:buNone/>
              <a:defRPr sz="1200"/>
            </a:lvl6pPr>
            <a:lvl7pPr marL="3656965" indent="0">
              <a:buNone/>
              <a:defRPr sz="1200"/>
            </a:lvl7pPr>
            <a:lvl8pPr marL="4266565" indent="0">
              <a:buNone/>
              <a:defRPr sz="1200"/>
            </a:lvl8pPr>
            <a:lvl9pPr marL="4876165" indent="0">
              <a:buNone/>
              <a:defRPr sz="12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a:xfrm>
            <a:off x="609600" y="6356350"/>
            <a:ext cx="2844800" cy="365125"/>
          </a:xfrm>
          <a:prstGeom prst="rect">
            <a:avLst/>
          </a:prstGeom>
        </p:spPr>
        <p:txBody>
          <a:bodyPr lIns="121963" tIns="60981" rIns="121963" bIns="60981"/>
          <a:lstStyle/>
          <a:p>
            <a:fld id="{DF659192-60C8-49F5-94DF-1E29C3FCC85C}" type="datetimeFigureOut">
              <a:rPr lang="zh-CN" altLang="en-US" smtClean="0">
                <a:solidFill>
                  <a:prstClr val="black"/>
                </a:solidFill>
              </a:rPr>
            </a:fld>
            <a:endParaRPr lang="zh-CN" altLang="en-US">
              <a:solidFill>
                <a:prstClr val="black"/>
              </a:solidFill>
            </a:endParaRPr>
          </a:p>
        </p:txBody>
      </p:sp>
      <p:sp>
        <p:nvSpPr>
          <p:cNvPr id="6" name="页脚占位符 5"/>
          <p:cNvSpPr>
            <a:spLocks noGrp="1"/>
          </p:cNvSpPr>
          <p:nvPr>
            <p:ph type="ftr" sz="quarter" idx="11"/>
          </p:nvPr>
        </p:nvSpPr>
        <p:spPr>
          <a:xfrm>
            <a:off x="4165601" y="6356350"/>
            <a:ext cx="3860800" cy="365125"/>
          </a:xfrm>
          <a:prstGeom prst="rect">
            <a:avLst/>
          </a:prstGeom>
        </p:spPr>
        <p:txBody>
          <a:bodyPr lIns="121963" tIns="60981" rIns="121963" bIns="60981"/>
          <a:lstStyle/>
          <a:p>
            <a:endParaRPr lang="zh-CN" altLang="en-US">
              <a:solidFill>
                <a:prstClr val="black"/>
              </a:solidFill>
            </a:endParaRPr>
          </a:p>
        </p:txBody>
      </p:sp>
      <p:sp>
        <p:nvSpPr>
          <p:cNvPr id="7" name="灯片编号占位符 6"/>
          <p:cNvSpPr>
            <a:spLocks noGrp="1"/>
          </p:cNvSpPr>
          <p:nvPr>
            <p:ph type="sldNum" sz="quarter" idx="12"/>
          </p:nvPr>
        </p:nvSpPr>
        <p:spPr>
          <a:xfrm>
            <a:off x="8737600" y="6356350"/>
            <a:ext cx="2844800" cy="365125"/>
          </a:xfrm>
          <a:prstGeom prst="rect">
            <a:avLst/>
          </a:prstGeom>
        </p:spPr>
        <p:txBody>
          <a:bodyPr lIns="121963" tIns="60981" rIns="121963" bIns="60981"/>
          <a:lstStyle/>
          <a:p>
            <a:fld id="{EB730883-2733-4EB0-9793-894FF9D50112}" type="slidenum">
              <a:rPr lang="zh-CN" altLang="en-US" smtClean="0">
                <a:solidFill>
                  <a:prstClr val="black"/>
                </a:solidFill>
              </a:rPr>
            </a:fld>
            <a:endParaRPr lang="zh-CN" altLang="en-US">
              <a:solidFill>
                <a:prstClr val="black"/>
              </a:solidFill>
            </a:endParaRPr>
          </a:p>
        </p:txBody>
      </p:sp>
    </p:spTree>
  </p:cSld>
  <p:clrMapOvr>
    <a:masterClrMapping/>
  </p:clrMapOvr>
  <p:transition spd="slow">
    <p:cover/>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609601" y="274639"/>
            <a:ext cx="10972800" cy="1143000"/>
          </a:xfrm>
          <a:prstGeom prst="rect">
            <a:avLst/>
          </a:prstGeom>
        </p:spPr>
        <p:txBody>
          <a:bodyPr lIns="121963" tIns="60981" rIns="121963" bIns="60981"/>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609601" y="1600202"/>
            <a:ext cx="10972800" cy="4525963"/>
          </a:xfrm>
          <a:prstGeom prst="rect">
            <a:avLst/>
          </a:prstGeom>
        </p:spPr>
        <p:txBody>
          <a:bodyPr vert="eaVert" lIns="121963" tIns="60981" rIns="121963" bIns="60981"/>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a:xfrm>
            <a:off x="609600" y="6356350"/>
            <a:ext cx="2844800" cy="365125"/>
          </a:xfrm>
          <a:prstGeom prst="rect">
            <a:avLst/>
          </a:prstGeom>
        </p:spPr>
        <p:txBody>
          <a:bodyPr lIns="121963" tIns="60981" rIns="121963" bIns="60981"/>
          <a:lstStyle/>
          <a:p>
            <a:fld id="{DF659192-60C8-49F5-94DF-1E29C3FCC85C}" type="datetimeFigureOut">
              <a:rPr lang="zh-CN" altLang="en-US" smtClean="0">
                <a:solidFill>
                  <a:prstClr val="black"/>
                </a:solidFill>
              </a:rPr>
            </a:fld>
            <a:endParaRPr lang="zh-CN" altLang="en-US">
              <a:solidFill>
                <a:prstClr val="black"/>
              </a:solidFill>
            </a:endParaRPr>
          </a:p>
        </p:txBody>
      </p:sp>
      <p:sp>
        <p:nvSpPr>
          <p:cNvPr id="5" name="页脚占位符 4"/>
          <p:cNvSpPr>
            <a:spLocks noGrp="1"/>
          </p:cNvSpPr>
          <p:nvPr>
            <p:ph type="ftr" sz="quarter" idx="11"/>
          </p:nvPr>
        </p:nvSpPr>
        <p:spPr>
          <a:xfrm>
            <a:off x="4165601" y="6356350"/>
            <a:ext cx="3860800" cy="365125"/>
          </a:xfrm>
          <a:prstGeom prst="rect">
            <a:avLst/>
          </a:prstGeom>
        </p:spPr>
        <p:txBody>
          <a:bodyPr lIns="121963" tIns="60981" rIns="121963" bIns="60981"/>
          <a:lstStyle/>
          <a:p>
            <a:endParaRPr lang="zh-CN" altLang="en-US">
              <a:solidFill>
                <a:prstClr val="black"/>
              </a:solidFill>
            </a:endParaRPr>
          </a:p>
        </p:txBody>
      </p:sp>
      <p:sp>
        <p:nvSpPr>
          <p:cNvPr id="6" name="灯片编号占位符 5"/>
          <p:cNvSpPr>
            <a:spLocks noGrp="1"/>
          </p:cNvSpPr>
          <p:nvPr>
            <p:ph type="sldNum" sz="quarter" idx="12"/>
          </p:nvPr>
        </p:nvSpPr>
        <p:spPr>
          <a:xfrm>
            <a:off x="8737600" y="6356350"/>
            <a:ext cx="2844800" cy="365125"/>
          </a:xfrm>
          <a:prstGeom prst="rect">
            <a:avLst/>
          </a:prstGeom>
        </p:spPr>
        <p:txBody>
          <a:bodyPr lIns="121963" tIns="60981" rIns="121963" bIns="60981"/>
          <a:lstStyle/>
          <a:p>
            <a:fld id="{EB730883-2733-4EB0-9793-894FF9D50112}" type="slidenum">
              <a:rPr lang="zh-CN" altLang="en-US" smtClean="0">
                <a:solidFill>
                  <a:prstClr val="black"/>
                </a:solidFill>
              </a:rPr>
            </a:fld>
            <a:endParaRPr lang="zh-CN" altLang="en-US">
              <a:solidFill>
                <a:prstClr val="black"/>
              </a:solidFill>
            </a:endParaRPr>
          </a:p>
        </p:txBody>
      </p:sp>
    </p:spTree>
  </p:cSld>
  <p:clrMapOvr>
    <a:masterClrMapping/>
  </p:clrMapOvr>
  <p:transition spd="slow">
    <p:cover/>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1" y="206375"/>
            <a:ext cx="2743200" cy="4387851"/>
          </a:xfrm>
          <a:prstGeom prst="rect">
            <a:avLst/>
          </a:prstGeom>
        </p:spPr>
        <p:txBody>
          <a:bodyPr vert="eaVert" lIns="121963" tIns="60981" rIns="121963" bIns="60981"/>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609600" y="206375"/>
            <a:ext cx="8026400" cy="4387851"/>
          </a:xfrm>
          <a:prstGeom prst="rect">
            <a:avLst/>
          </a:prstGeom>
        </p:spPr>
        <p:txBody>
          <a:bodyPr vert="eaVert" lIns="121963" tIns="60981" rIns="121963" bIns="60981"/>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a:xfrm>
            <a:off x="609600" y="6356350"/>
            <a:ext cx="2844800" cy="365125"/>
          </a:xfrm>
          <a:prstGeom prst="rect">
            <a:avLst/>
          </a:prstGeom>
        </p:spPr>
        <p:txBody>
          <a:bodyPr lIns="121963" tIns="60981" rIns="121963" bIns="60981"/>
          <a:lstStyle/>
          <a:p>
            <a:fld id="{DF659192-60C8-49F5-94DF-1E29C3FCC85C}" type="datetimeFigureOut">
              <a:rPr lang="zh-CN" altLang="en-US" smtClean="0">
                <a:solidFill>
                  <a:prstClr val="black"/>
                </a:solidFill>
              </a:rPr>
            </a:fld>
            <a:endParaRPr lang="zh-CN" altLang="en-US">
              <a:solidFill>
                <a:prstClr val="black"/>
              </a:solidFill>
            </a:endParaRPr>
          </a:p>
        </p:txBody>
      </p:sp>
      <p:sp>
        <p:nvSpPr>
          <p:cNvPr id="5" name="页脚占位符 4"/>
          <p:cNvSpPr>
            <a:spLocks noGrp="1"/>
          </p:cNvSpPr>
          <p:nvPr>
            <p:ph type="ftr" sz="quarter" idx="11"/>
          </p:nvPr>
        </p:nvSpPr>
        <p:spPr>
          <a:xfrm>
            <a:off x="4165601" y="6356350"/>
            <a:ext cx="3860800" cy="365125"/>
          </a:xfrm>
          <a:prstGeom prst="rect">
            <a:avLst/>
          </a:prstGeom>
        </p:spPr>
        <p:txBody>
          <a:bodyPr lIns="121963" tIns="60981" rIns="121963" bIns="60981"/>
          <a:lstStyle/>
          <a:p>
            <a:endParaRPr lang="zh-CN" altLang="en-US">
              <a:solidFill>
                <a:prstClr val="black"/>
              </a:solidFill>
            </a:endParaRPr>
          </a:p>
        </p:txBody>
      </p:sp>
      <p:sp>
        <p:nvSpPr>
          <p:cNvPr id="6" name="灯片编号占位符 5"/>
          <p:cNvSpPr>
            <a:spLocks noGrp="1"/>
          </p:cNvSpPr>
          <p:nvPr>
            <p:ph type="sldNum" sz="quarter" idx="12"/>
          </p:nvPr>
        </p:nvSpPr>
        <p:spPr>
          <a:xfrm>
            <a:off x="8737600" y="6356350"/>
            <a:ext cx="2844800" cy="365125"/>
          </a:xfrm>
          <a:prstGeom prst="rect">
            <a:avLst/>
          </a:prstGeom>
        </p:spPr>
        <p:txBody>
          <a:bodyPr lIns="121963" tIns="60981" rIns="121963" bIns="60981"/>
          <a:lstStyle/>
          <a:p>
            <a:fld id="{EB730883-2733-4EB0-9793-894FF9D50112}" type="slidenum">
              <a:rPr lang="zh-CN" altLang="en-US" smtClean="0">
                <a:solidFill>
                  <a:prstClr val="black"/>
                </a:solidFill>
              </a:rPr>
            </a:fld>
            <a:endParaRPr lang="zh-CN" altLang="en-US">
              <a:solidFill>
                <a:prstClr val="black"/>
              </a:solidFill>
            </a:endParaRPr>
          </a:p>
        </p:txBody>
      </p:sp>
    </p:spTree>
  </p:cSld>
  <p:clrMapOvr>
    <a:masterClrMapping/>
  </p:clrMapOvr>
  <p:transition spd="slow">
    <p:cover/>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1_节标题">
    <p:spTree>
      <p:nvGrpSpPr>
        <p:cNvPr id="1" name=""/>
        <p:cNvGrpSpPr/>
        <p:nvPr/>
      </p:nvGrpSpPr>
      <p:grpSpPr>
        <a:xfrm>
          <a:off x="0" y="0"/>
          <a:ext cx="0" cy="0"/>
          <a:chOff x="0" y="0"/>
          <a:chExt cx="0" cy="0"/>
        </a:xfrm>
      </p:grpSpPr>
      <p:pic>
        <p:nvPicPr>
          <p:cNvPr id="8" name="Picture 2" descr="F:\桌面文件\ppt底图.jp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9039" y="3177"/>
            <a:ext cx="12304504" cy="68548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矩形 8"/>
          <p:cNvSpPr/>
          <p:nvPr userDrawn="1"/>
        </p:nvSpPr>
        <p:spPr>
          <a:xfrm>
            <a:off x="-19361" y="0"/>
            <a:ext cx="12304825" cy="6858000"/>
          </a:xfrm>
          <a:prstGeom prst="rect">
            <a:avLst/>
          </a:prstGeom>
          <a:gradFill flip="none" rotWithShape="1">
            <a:gsLst>
              <a:gs pos="0">
                <a:schemeClr val="bg1">
                  <a:alpha val="0"/>
                </a:schemeClr>
              </a:gs>
              <a:gs pos="30000">
                <a:schemeClr val="bg1">
                  <a:alpha val="0"/>
                </a:schemeClr>
              </a:gs>
              <a:gs pos="98000">
                <a:schemeClr val="tx1">
                  <a:alpha val="7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388" tIns="45693" rIns="91388" bIns="45693" anchor="ctr"/>
          <a:lstStyle/>
          <a:p>
            <a:pPr algn="ctr" eaLnBrk="0" hangingPunct="0">
              <a:defRPr/>
            </a:pPr>
            <a:endParaRPr lang="zh-CN" altLang="en-US" sz="1800">
              <a:solidFill>
                <a:prstClr val="white"/>
              </a:solidFill>
            </a:endParaRPr>
          </a:p>
        </p:txBody>
      </p:sp>
    </p:spTree>
  </p:cSld>
  <p:clrMapOvr>
    <a:masterClrMapping/>
  </p:clrMapOvr>
  <p:transition spd="slow">
    <p:cover/>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obj">
  <p:cSld name="1_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1" y="365125"/>
            <a:ext cx="10515600" cy="1325563"/>
          </a:xfrm>
          <a:prstGeom prst="rect">
            <a:avLst/>
          </a:prstGeom>
        </p:spPr>
        <p:txBody>
          <a:bodyPr lIns="91472" tIns="45736" rIns="91472" bIns="45736"/>
          <a:lstStyle/>
          <a:p>
            <a:r>
              <a:rPr lang="zh-CN" altLang="en-US"/>
              <a:t>单击此处编辑母版标题样式</a:t>
            </a:r>
            <a:endParaRPr lang="zh-CN" altLang="en-US"/>
          </a:p>
        </p:txBody>
      </p:sp>
      <p:sp>
        <p:nvSpPr>
          <p:cNvPr id="3" name="内容占位符 2"/>
          <p:cNvSpPr>
            <a:spLocks noGrp="1"/>
          </p:cNvSpPr>
          <p:nvPr>
            <p:ph idx="1"/>
          </p:nvPr>
        </p:nvSpPr>
        <p:spPr>
          <a:xfrm>
            <a:off x="838201" y="1825625"/>
            <a:ext cx="10515600" cy="4351338"/>
          </a:xfrm>
          <a:prstGeom prst="rect">
            <a:avLst/>
          </a:prstGeom>
        </p:spPr>
        <p:txBody>
          <a:bodyPr lIns="91472" tIns="45736" rIns="91472" bIns="45736"/>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a:xfrm>
            <a:off x="838200" y="6356350"/>
            <a:ext cx="2743200" cy="365125"/>
          </a:xfrm>
          <a:prstGeom prst="rect">
            <a:avLst/>
          </a:prstGeom>
        </p:spPr>
        <p:txBody>
          <a:bodyPr lIns="91472" tIns="45736" rIns="91472" bIns="45736"/>
          <a:lstStyle/>
          <a:p>
            <a:fld id="{530820CF-B880-4189-942D-D702A7CBA730}" type="datetimeFigureOut">
              <a:rPr lang="zh-CN" altLang="en-US" smtClean="0">
                <a:solidFill>
                  <a:prstClr val="black"/>
                </a:solidFill>
              </a:rPr>
            </a:fld>
            <a:endParaRPr lang="zh-CN" altLang="en-US">
              <a:solidFill>
                <a:prstClr val="black"/>
              </a:solidFill>
            </a:endParaRPr>
          </a:p>
        </p:txBody>
      </p:sp>
      <p:sp>
        <p:nvSpPr>
          <p:cNvPr id="5" name="页脚占位符 4"/>
          <p:cNvSpPr>
            <a:spLocks noGrp="1"/>
          </p:cNvSpPr>
          <p:nvPr>
            <p:ph type="ftr" sz="quarter" idx="11"/>
          </p:nvPr>
        </p:nvSpPr>
        <p:spPr>
          <a:xfrm>
            <a:off x="4038601" y="6356350"/>
            <a:ext cx="4114800" cy="365125"/>
          </a:xfrm>
          <a:prstGeom prst="rect">
            <a:avLst/>
          </a:prstGeom>
        </p:spPr>
        <p:txBody>
          <a:bodyPr lIns="91472" tIns="45736" rIns="91472" bIns="45736"/>
          <a:lstStyle/>
          <a:p>
            <a:endParaRPr lang="zh-CN" altLang="en-US">
              <a:solidFill>
                <a:prstClr val="black"/>
              </a:solidFill>
            </a:endParaRPr>
          </a:p>
        </p:txBody>
      </p:sp>
      <p:sp>
        <p:nvSpPr>
          <p:cNvPr id="6" name="灯片编号占位符 5"/>
          <p:cNvSpPr>
            <a:spLocks noGrp="1"/>
          </p:cNvSpPr>
          <p:nvPr>
            <p:ph type="sldNum" sz="quarter" idx="12"/>
          </p:nvPr>
        </p:nvSpPr>
        <p:spPr>
          <a:xfrm>
            <a:off x="8610601" y="6356350"/>
            <a:ext cx="2743200" cy="365125"/>
          </a:xfrm>
          <a:prstGeom prst="rect">
            <a:avLst/>
          </a:prstGeom>
        </p:spPr>
        <p:txBody>
          <a:bodyPr lIns="91472" tIns="45736" rIns="91472" bIns="45736"/>
          <a:lstStyle/>
          <a:p>
            <a:fld id="{0C913308-F349-4B6D-A68A-DD1791B4A57B}" type="slidenum">
              <a:rPr lang="zh-CN" altLang="en-US" smtClean="0">
                <a:solidFill>
                  <a:prstClr val="black"/>
                </a:solidFill>
              </a:rPr>
            </a:fld>
            <a:endParaRPr lang="zh-CN" altLang="en-US">
              <a:solidFill>
                <a:prstClr val="black"/>
              </a:solidFill>
            </a:endParaRPr>
          </a:p>
        </p:txBody>
      </p:sp>
    </p:spTree>
  </p:cSld>
  <p:clrMapOvr>
    <a:masterClrMapping/>
  </p:clrMapOvr>
  <p:transition spd="slow">
    <p:cover/>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1_两栏内容">
    <p:bg>
      <p:bgPr>
        <a:gradFill rotWithShape="1">
          <a:gsLst>
            <a:gs pos="0">
              <a:srgbClr val="DCDCDC"/>
            </a:gs>
            <a:gs pos="100000">
              <a:srgbClr val="F1F1F1"/>
            </a:gs>
          </a:gsLst>
          <a:lin ang="0" scaled="1"/>
        </a:gradFill>
        <a:effectLst/>
      </p:bgPr>
    </p:bg>
    <p:spTree>
      <p:nvGrpSpPr>
        <p:cNvPr id="1" name=""/>
        <p:cNvGrpSpPr/>
        <p:nvPr/>
      </p:nvGrpSpPr>
      <p:grpSpPr>
        <a:xfrm>
          <a:off x="0" y="0"/>
          <a:ext cx="0" cy="0"/>
          <a:chOff x="0" y="0"/>
          <a:chExt cx="0" cy="0"/>
        </a:xfrm>
      </p:grpSpPr>
    </p:spTree>
  </p:cSld>
  <p:clrMapOvr>
    <a:masterClrMapping/>
  </p:clrMapOvr>
  <p:transition spd="slow">
    <p:cover/>
  </p:transition>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0.xml"/><Relationship Id="rId8" Type="http://schemas.openxmlformats.org/officeDocument/2006/relationships/slideLayout" Target="../slideLayouts/slideLayout19.xml"/><Relationship Id="rId7" Type="http://schemas.openxmlformats.org/officeDocument/2006/relationships/slideLayout" Target="../slideLayouts/slideLayout18.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 Id="rId3" Type="http://schemas.openxmlformats.org/officeDocument/2006/relationships/slideLayout" Target="../slideLayouts/slideLayout14.xml"/><Relationship Id="rId2" Type="http://schemas.openxmlformats.org/officeDocument/2006/relationships/slideLayout" Target="../slideLayouts/slideLayout13.xml"/><Relationship Id="rId16" Type="http://schemas.openxmlformats.org/officeDocument/2006/relationships/theme" Target="../theme/theme2.xml"/><Relationship Id="rId15" Type="http://schemas.openxmlformats.org/officeDocument/2006/relationships/slideLayout" Target="../slideLayouts/slideLayout26.xml"/><Relationship Id="rId14" Type="http://schemas.openxmlformats.org/officeDocument/2006/relationships/slideLayout" Target="../slideLayouts/slideLayout25.xml"/><Relationship Id="rId13" Type="http://schemas.openxmlformats.org/officeDocument/2006/relationships/slideLayout" Target="../slideLayouts/slideLayout24.xml"/><Relationship Id="rId12" Type="http://schemas.openxmlformats.org/officeDocument/2006/relationships/slideLayout" Target="../slideLayouts/slideLayout23.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9" Type="http://schemas.openxmlformats.org/officeDocument/2006/relationships/slideLayout" Target="../slideLayouts/slideLayout35.xml"/><Relationship Id="rId8" Type="http://schemas.openxmlformats.org/officeDocument/2006/relationships/slideLayout" Target="../slideLayouts/slideLayout34.xml"/><Relationship Id="rId7" Type="http://schemas.openxmlformats.org/officeDocument/2006/relationships/slideLayout" Target="../slideLayouts/slideLayout33.xml"/><Relationship Id="rId6" Type="http://schemas.openxmlformats.org/officeDocument/2006/relationships/slideLayout" Target="../slideLayouts/slideLayout32.xml"/><Relationship Id="rId5" Type="http://schemas.openxmlformats.org/officeDocument/2006/relationships/slideLayout" Target="../slideLayouts/slideLayout31.xml"/><Relationship Id="rId4" Type="http://schemas.openxmlformats.org/officeDocument/2006/relationships/slideLayout" Target="../slideLayouts/slideLayout30.xml"/><Relationship Id="rId3" Type="http://schemas.openxmlformats.org/officeDocument/2006/relationships/slideLayout" Target="../slideLayouts/slideLayout29.xml"/><Relationship Id="rId2" Type="http://schemas.openxmlformats.org/officeDocument/2006/relationships/slideLayout" Target="../slideLayouts/slideLayout28.xml"/><Relationship Id="rId17" Type="http://schemas.openxmlformats.org/officeDocument/2006/relationships/theme" Target="../theme/theme3.xml"/><Relationship Id="rId16" Type="http://schemas.openxmlformats.org/officeDocument/2006/relationships/slideLayout" Target="../slideLayouts/slideLayout42.xml"/><Relationship Id="rId15" Type="http://schemas.openxmlformats.org/officeDocument/2006/relationships/slideLayout" Target="../slideLayouts/slideLayout41.xml"/><Relationship Id="rId14" Type="http://schemas.openxmlformats.org/officeDocument/2006/relationships/slideLayout" Target="../slideLayouts/slideLayout40.xml"/><Relationship Id="rId13" Type="http://schemas.openxmlformats.org/officeDocument/2006/relationships/slideLayout" Target="../slideLayouts/slideLayout39.xml"/><Relationship Id="rId12" Type="http://schemas.openxmlformats.org/officeDocument/2006/relationships/slideLayout" Target="../slideLayouts/slideLayout38.xml"/><Relationship Id="rId11" Type="http://schemas.openxmlformats.org/officeDocument/2006/relationships/slideLayout" Target="../slideLayouts/slideLayout37.xml"/><Relationship Id="rId10" Type="http://schemas.openxmlformats.org/officeDocument/2006/relationships/slideLayout" Target="../slideLayouts/slideLayout36.xml"/><Relationship Id="rId1"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FFC6F44-2599-49D8-8785-15C547C9F65F}"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600104F-5404-4EBB-993D-2C57E01A6C4A}"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slow">
    <p:cover/>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09600" y="274639"/>
            <a:ext cx="10972800" cy="1143000"/>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600">
                <a:solidFill>
                  <a:schemeClr val="tx1">
                    <a:tint val="75000"/>
                  </a:schemeClr>
                </a:solidFill>
              </a:defRPr>
            </a:lvl1pPr>
          </a:lstStyle>
          <a:p>
            <a:fld id="{530820CF-B880-4189-942D-D702A7CBA730}" type="datetimeFigureOut">
              <a:rPr lang="zh-CN" altLang="en-US" smtClean="0"/>
            </a:fld>
            <a:endParaRPr lang="zh-CN" altLang="en-US"/>
          </a:p>
        </p:txBody>
      </p:sp>
      <p:sp>
        <p:nvSpPr>
          <p:cNvPr id="5" name="页脚占位符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6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600">
                <a:solidFill>
                  <a:schemeClr val="tx1">
                    <a:tint val="75000"/>
                  </a:schemeClr>
                </a:solidFill>
              </a:defRPr>
            </a:lvl1pPr>
          </a:lstStyle>
          <a:p>
            <a:fld id="{0C913308-F349-4B6D-A68A-DD1791B4A57B}"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Lst>
  <p:transition spd="slow">
    <p:cover/>
  </p:transition>
  <p:txStyles>
    <p:titleStyle>
      <a:lvl1pPr algn="ctr" defTabSz="1218565" rtl="0" eaLnBrk="1" latinLnBrk="0" hangingPunct="1">
        <a:spcBef>
          <a:spcPct val="0"/>
        </a:spcBef>
        <a:buNone/>
        <a:defRPr sz="5865" kern="1200">
          <a:solidFill>
            <a:schemeClr val="tx1"/>
          </a:solidFill>
          <a:latin typeface="+mj-lt"/>
          <a:ea typeface="+mj-ea"/>
          <a:cs typeface="+mj-cs"/>
        </a:defRPr>
      </a:lvl1pPr>
    </p:titleStyle>
    <p:bodyStyle>
      <a:lvl1pPr marL="457200" indent="-457200" algn="l" defTabSz="1218565" rtl="0" eaLnBrk="1" latinLnBrk="0" hangingPunct="1">
        <a:spcBef>
          <a:spcPct val="20000"/>
        </a:spcBef>
        <a:buFont typeface="Arial" panose="020B0604020202020204" pitchFamily="34" charset="0"/>
        <a:buChar char="•"/>
        <a:defRPr sz="4265" kern="1200">
          <a:solidFill>
            <a:schemeClr val="tx1"/>
          </a:solidFill>
          <a:latin typeface="+mn-lt"/>
          <a:ea typeface="+mn-ea"/>
          <a:cs typeface="+mn-cs"/>
        </a:defRPr>
      </a:lvl1pPr>
      <a:lvl2pPr marL="990600" indent="-381000" algn="l" defTabSz="1218565" rtl="0" eaLnBrk="1" latinLnBrk="0" hangingPunct="1">
        <a:spcBef>
          <a:spcPct val="20000"/>
        </a:spcBef>
        <a:buFont typeface="Arial" panose="020B0604020202020204" pitchFamily="34" charset="0"/>
        <a:buChar char="–"/>
        <a:defRPr sz="3735" kern="1200">
          <a:solidFill>
            <a:schemeClr val="tx1"/>
          </a:solidFill>
          <a:latin typeface="+mn-lt"/>
          <a:ea typeface="+mn-ea"/>
          <a:cs typeface="+mn-cs"/>
        </a:defRPr>
      </a:lvl2pPr>
      <a:lvl3pPr marL="1524000" indent="-304800" algn="l" defTabSz="1218565"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3pPr>
      <a:lvl4pPr marL="2133600" indent="-304800" algn="l" defTabSz="1218565" rtl="0" eaLnBrk="1" latinLnBrk="0" hangingPunct="1">
        <a:spcBef>
          <a:spcPct val="20000"/>
        </a:spcBef>
        <a:buFont typeface="Arial" panose="020B0604020202020204" pitchFamily="34" charset="0"/>
        <a:buChar char="–"/>
        <a:defRPr sz="2665" kern="1200">
          <a:solidFill>
            <a:schemeClr val="tx1"/>
          </a:solidFill>
          <a:latin typeface="+mn-lt"/>
          <a:ea typeface="+mn-ea"/>
          <a:cs typeface="+mn-cs"/>
        </a:defRPr>
      </a:lvl4pPr>
      <a:lvl5pPr marL="2743200" indent="-304800" algn="l" defTabSz="1218565" rtl="0" eaLnBrk="1" latinLnBrk="0" hangingPunct="1">
        <a:spcBef>
          <a:spcPct val="20000"/>
        </a:spcBef>
        <a:buFont typeface="Arial" panose="020B0604020202020204" pitchFamily="34" charset="0"/>
        <a:buChar char="»"/>
        <a:defRPr sz="2665" kern="1200">
          <a:solidFill>
            <a:schemeClr val="tx1"/>
          </a:solidFill>
          <a:latin typeface="+mn-lt"/>
          <a:ea typeface="+mn-ea"/>
          <a:cs typeface="+mn-cs"/>
        </a:defRPr>
      </a:lvl5pPr>
      <a:lvl6pPr marL="3352800" indent="-304800" algn="l" defTabSz="1218565" rtl="0" eaLnBrk="1" latinLnBrk="0" hangingPunct="1">
        <a:spcBef>
          <a:spcPct val="20000"/>
        </a:spcBef>
        <a:buFont typeface="Arial" panose="020B0604020202020204" pitchFamily="34" charset="0"/>
        <a:buChar char="•"/>
        <a:defRPr sz="2665" kern="1200">
          <a:solidFill>
            <a:schemeClr val="tx1"/>
          </a:solidFill>
          <a:latin typeface="+mn-lt"/>
          <a:ea typeface="+mn-ea"/>
          <a:cs typeface="+mn-cs"/>
        </a:defRPr>
      </a:lvl6pPr>
      <a:lvl7pPr marL="3962400" indent="-304800" algn="l" defTabSz="1218565" rtl="0" eaLnBrk="1" latinLnBrk="0" hangingPunct="1">
        <a:spcBef>
          <a:spcPct val="20000"/>
        </a:spcBef>
        <a:buFont typeface="Arial" panose="020B0604020202020204" pitchFamily="34" charset="0"/>
        <a:buChar char="•"/>
        <a:defRPr sz="2665" kern="1200">
          <a:solidFill>
            <a:schemeClr val="tx1"/>
          </a:solidFill>
          <a:latin typeface="+mn-lt"/>
          <a:ea typeface="+mn-ea"/>
          <a:cs typeface="+mn-cs"/>
        </a:defRPr>
      </a:lvl7pPr>
      <a:lvl8pPr marL="4572000" indent="-304800" algn="l" defTabSz="1218565" rtl="0" eaLnBrk="1" latinLnBrk="0" hangingPunct="1">
        <a:spcBef>
          <a:spcPct val="20000"/>
        </a:spcBef>
        <a:buFont typeface="Arial" panose="020B0604020202020204" pitchFamily="34" charset="0"/>
        <a:buChar char="•"/>
        <a:defRPr sz="2665" kern="1200">
          <a:solidFill>
            <a:schemeClr val="tx1"/>
          </a:solidFill>
          <a:latin typeface="+mn-lt"/>
          <a:ea typeface="+mn-ea"/>
          <a:cs typeface="+mn-cs"/>
        </a:defRPr>
      </a:lvl8pPr>
      <a:lvl9pPr marL="5181600" indent="-304800" algn="l" defTabSz="1218565" rtl="0" eaLnBrk="1" latinLnBrk="0" hangingPunct="1">
        <a:spcBef>
          <a:spcPct val="20000"/>
        </a:spcBef>
        <a:buFont typeface="Arial" panose="020B0604020202020204" pitchFamily="34" charset="0"/>
        <a:buChar char="•"/>
        <a:defRPr sz="2665" kern="1200">
          <a:solidFill>
            <a:schemeClr val="tx1"/>
          </a:solidFill>
          <a:latin typeface="+mn-lt"/>
          <a:ea typeface="+mn-ea"/>
          <a:cs typeface="+mn-cs"/>
        </a:defRPr>
      </a:lvl9pPr>
    </p:bodyStyle>
    <p:otherStyle>
      <a:defPPr>
        <a:defRPr lang="zh-CN"/>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pattFill prst="ltUpDiag">
          <a:fgClr>
            <a:schemeClr val="bg1"/>
          </a:fgClr>
          <a:bgClr>
            <a:schemeClr val="bg1">
              <a:lumMod val="95000"/>
            </a:schemeClr>
          </a:bgClr>
        </a:patt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 id="2147483688" r:id="rId12"/>
    <p:sldLayoutId id="2147483689" r:id="rId13"/>
    <p:sldLayoutId id="2147483690" r:id="rId14"/>
    <p:sldLayoutId id="2147483691" r:id="rId15"/>
    <p:sldLayoutId id="2147483692" r:id="rId16"/>
  </p:sldLayoutIdLst>
  <p:transition spd="slow">
    <p:cover/>
  </p:transition>
  <p:txStyles>
    <p:titleStyle>
      <a:lvl1pPr algn="ctr" defTabSz="1218565" rtl="0" eaLnBrk="1" latinLnBrk="0" hangingPunct="1">
        <a:spcBef>
          <a:spcPct val="0"/>
        </a:spcBef>
        <a:buNone/>
        <a:defRPr sz="5895" kern="1200">
          <a:solidFill>
            <a:schemeClr val="tx1"/>
          </a:solidFill>
          <a:latin typeface="+mj-lt"/>
          <a:ea typeface="+mj-ea"/>
          <a:cs typeface="+mj-cs"/>
        </a:defRPr>
      </a:lvl1pPr>
    </p:titleStyle>
    <p:bodyStyle>
      <a:lvl1pPr marL="457200" indent="-457200" algn="l" defTabSz="1218565" rtl="0" eaLnBrk="1" latinLnBrk="0" hangingPunct="1">
        <a:spcBef>
          <a:spcPct val="20000"/>
        </a:spcBef>
        <a:buFont typeface="Arial" panose="020B0604020202020204" pitchFamily="34" charset="0"/>
        <a:buChar char="•"/>
        <a:defRPr sz="4300" kern="1200">
          <a:solidFill>
            <a:schemeClr val="tx1"/>
          </a:solidFill>
          <a:latin typeface="+mn-lt"/>
          <a:ea typeface="+mn-ea"/>
          <a:cs typeface="+mn-cs"/>
        </a:defRPr>
      </a:lvl1pPr>
      <a:lvl2pPr marL="990600" indent="-381000" algn="l" defTabSz="1218565" rtl="0" eaLnBrk="1" latinLnBrk="0" hangingPunct="1">
        <a:spcBef>
          <a:spcPct val="20000"/>
        </a:spcBef>
        <a:buFont typeface="Arial" panose="020B0604020202020204" pitchFamily="34" charset="0"/>
        <a:buChar char="–"/>
        <a:defRPr sz="3700" kern="1200">
          <a:solidFill>
            <a:schemeClr val="tx1"/>
          </a:solidFill>
          <a:latin typeface="+mn-lt"/>
          <a:ea typeface="+mn-ea"/>
          <a:cs typeface="+mn-cs"/>
        </a:defRPr>
      </a:lvl2pPr>
      <a:lvl3pPr marL="1524000" indent="-304800" algn="l" defTabSz="1218565"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3pPr>
      <a:lvl4pPr marL="2132965"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4pPr>
      <a:lvl5pPr marL="2742565"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5pPr>
      <a:lvl6pPr marL="3352165"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1765"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1365"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0965"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p:bodyStyle>
    <p:otherStyle>
      <a:defPPr>
        <a:defRPr lang="zh-CN"/>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7765" algn="l" defTabSz="1218565" rtl="0" eaLnBrk="1" latinLnBrk="0" hangingPunct="1">
        <a:defRPr sz="2400" kern="1200">
          <a:solidFill>
            <a:schemeClr val="tx1"/>
          </a:solidFill>
          <a:latin typeface="+mn-lt"/>
          <a:ea typeface="+mn-ea"/>
          <a:cs typeface="+mn-cs"/>
        </a:defRPr>
      </a:lvl5pPr>
      <a:lvl6pPr marL="3047365" algn="l" defTabSz="1218565" rtl="0" eaLnBrk="1" latinLnBrk="0" hangingPunct="1">
        <a:defRPr sz="2400" kern="1200">
          <a:solidFill>
            <a:schemeClr val="tx1"/>
          </a:solidFill>
          <a:latin typeface="+mn-lt"/>
          <a:ea typeface="+mn-ea"/>
          <a:cs typeface="+mn-cs"/>
        </a:defRPr>
      </a:lvl6pPr>
      <a:lvl7pPr marL="3656965" algn="l" defTabSz="1218565" rtl="0" eaLnBrk="1" latinLnBrk="0" hangingPunct="1">
        <a:defRPr sz="2400" kern="1200">
          <a:solidFill>
            <a:schemeClr val="tx1"/>
          </a:solidFill>
          <a:latin typeface="+mn-lt"/>
          <a:ea typeface="+mn-ea"/>
          <a:cs typeface="+mn-cs"/>
        </a:defRPr>
      </a:lvl7pPr>
      <a:lvl8pPr marL="4266565" algn="l" defTabSz="1218565" rtl="0" eaLnBrk="1" latinLnBrk="0" hangingPunct="1">
        <a:defRPr sz="2400" kern="1200">
          <a:solidFill>
            <a:schemeClr val="tx1"/>
          </a:solidFill>
          <a:latin typeface="+mn-lt"/>
          <a:ea typeface="+mn-ea"/>
          <a:cs typeface="+mn-cs"/>
        </a:defRPr>
      </a:lvl8pPr>
      <a:lvl9pPr marL="4876165" algn="l" defTabSz="1218565"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6" Type="http://schemas.openxmlformats.org/officeDocument/2006/relationships/notesSlide" Target="../notesSlides/notesSlide1.xml"/><Relationship Id="rId5" Type="http://schemas.openxmlformats.org/officeDocument/2006/relationships/slideLayout" Target="../slideLayouts/slideLayout25.xml"/><Relationship Id="rId4" Type="http://schemas.openxmlformats.org/officeDocument/2006/relationships/image" Target="../media/image6.png"/><Relationship Id="rId3" Type="http://schemas.microsoft.com/office/2007/relationships/media" Target="../media/media1.mp3"/><Relationship Id="rId2" Type="http://schemas.openxmlformats.org/officeDocument/2006/relationships/audio" Target="../media/media1.mp3"/><Relationship Id="rId1" Type="http://schemas.openxmlformats.org/officeDocument/2006/relationships/image" Target="../media/image5.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0.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8.x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image" Target="../media/image7.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9" Type="http://schemas.openxmlformats.org/officeDocument/2006/relationships/image" Target="../media/image16.png"/><Relationship Id="rId8" Type="http://schemas.openxmlformats.org/officeDocument/2006/relationships/image" Target="../media/image15.png"/><Relationship Id="rId7" Type="http://schemas.openxmlformats.org/officeDocument/2006/relationships/image" Target="../media/image14.png"/><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 Id="rId3" Type="http://schemas.openxmlformats.org/officeDocument/2006/relationships/image" Target="../media/image10.png"/><Relationship Id="rId2" Type="http://schemas.openxmlformats.org/officeDocument/2006/relationships/image" Target="../media/image9.png"/><Relationship Id="rId11" Type="http://schemas.openxmlformats.org/officeDocument/2006/relationships/slideLayout" Target="../slideLayouts/slideLayout13.xml"/><Relationship Id="rId10" Type="http://schemas.openxmlformats.org/officeDocument/2006/relationships/image" Target="../media/image17.png"/><Relationship Id="rId1" Type="http://schemas.openxmlformats.org/officeDocument/2006/relationships/image" Target="../media/image8.png"/></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image" Target="../media/image19.png"/><Relationship Id="rId1" Type="http://schemas.openxmlformats.org/officeDocument/2006/relationships/image" Target="../media/image18.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4.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image" Target="../media/image20.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1.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14.xml"/><Relationship Id="rId1" Type="http://schemas.openxmlformats.org/officeDocument/2006/relationships/image" Target="../media/image2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图片 21"/>
          <p:cNvPicPr>
            <a:picLocks noChangeAspect="1"/>
          </p:cNvPicPr>
          <p:nvPr/>
        </p:nvPicPr>
        <p:blipFill rotWithShape="1">
          <a:blip r:embed="rId1" cstate="print">
            <a:extLst>
              <a:ext uri="{28A0092B-C50C-407E-A947-70E740481C1C}">
                <a14:useLocalDpi xmlns:a14="http://schemas.microsoft.com/office/drawing/2010/main" val="0"/>
              </a:ext>
            </a:extLst>
          </a:blip>
          <a:srcRect t="5435" b="19587"/>
          <a:stretch>
            <a:fillRect/>
          </a:stretch>
        </p:blipFill>
        <p:spPr>
          <a:xfrm>
            <a:off x="0" y="992"/>
            <a:ext cx="12192000" cy="6856017"/>
          </a:xfrm>
          <a:prstGeom prst="rect">
            <a:avLst/>
          </a:prstGeom>
        </p:spPr>
      </p:pic>
      <p:pic>
        <p:nvPicPr>
          <p:cNvPr id="25" name="温馨、背景音乐 - 梦.mp3">
            <a:hlinkClick r:id="" action="ppaction://media"/>
          </p:cNvPr>
          <p:cNvPicPr>
            <a:picLocks noChangeAspect="1"/>
          </p:cNvPicPr>
          <p:nvPr>
            <a:videoFile r:link="rId2"/>
            <p:extLst>
              <p:ext uri="{DAA4B4D4-6D71-4841-9C94-3DE7FCFB9230}">
                <p14:media xmlns:p14="http://schemas.microsoft.com/office/powerpoint/2010/main" r:embed="rId3"/>
              </p:ext>
            </p:extLst>
          </p:nvPr>
        </p:nvPicPr>
        <p:blipFill>
          <a:blip r:embed="rId4" cstate="print"/>
          <a:stretch>
            <a:fillRect/>
          </a:stretch>
        </p:blipFill>
        <p:spPr>
          <a:xfrm>
            <a:off x="9893480" y="-1210965"/>
            <a:ext cx="609678" cy="609424"/>
          </a:xfrm>
          <a:prstGeom prst="rect">
            <a:avLst/>
          </a:prstGeom>
        </p:spPr>
      </p:pic>
      <p:sp>
        <p:nvSpPr>
          <p:cNvPr id="11" name="文本框 2"/>
          <p:cNvSpPr txBox="1"/>
          <p:nvPr/>
        </p:nvSpPr>
        <p:spPr>
          <a:xfrm>
            <a:off x="4240982" y="1069872"/>
            <a:ext cx="3726251" cy="1568450"/>
          </a:xfrm>
          <a:prstGeom prst="rect">
            <a:avLst/>
          </a:prstGeom>
          <a:noFill/>
        </p:spPr>
        <p:txBody>
          <a:bodyPr wrap="square" rtlCol="0">
            <a:spAutoFit/>
          </a:bodyPr>
          <a:lstStyle/>
          <a:p>
            <a:pPr algn="ctr" defTabSz="1218565"/>
            <a:r>
              <a:rPr lang="en-US" altLang="zh-CN" sz="9595" b="1" dirty="0" smtClean="0">
                <a:solidFill>
                  <a:srgbClr val="0070C0"/>
                </a:solidFill>
                <a:latin typeface="微软雅黑" panose="020B0503020204020204" pitchFamily="34" charset="-122"/>
                <a:ea typeface="微软雅黑" panose="020B0503020204020204" pitchFamily="34" charset="-122"/>
              </a:rPr>
              <a:t>2019</a:t>
            </a:r>
            <a:endParaRPr lang="en-US" altLang="zh-CN" sz="9595" b="1" dirty="0">
              <a:solidFill>
                <a:srgbClr val="0070C0"/>
              </a:solidFill>
              <a:latin typeface="微软雅黑" panose="020B0503020204020204" pitchFamily="34" charset="-122"/>
              <a:ea typeface="微软雅黑" panose="020B0503020204020204" pitchFamily="34" charset="-122"/>
            </a:endParaRPr>
          </a:p>
        </p:txBody>
      </p:sp>
      <p:sp>
        <p:nvSpPr>
          <p:cNvPr id="13" name="TextBox 12"/>
          <p:cNvSpPr txBox="1"/>
          <p:nvPr/>
        </p:nvSpPr>
        <p:spPr>
          <a:xfrm>
            <a:off x="2353310" y="2494280"/>
            <a:ext cx="8822690" cy="767080"/>
          </a:xfrm>
          <a:prstGeom prst="rect">
            <a:avLst/>
          </a:prstGeom>
          <a:noFill/>
        </p:spPr>
        <p:txBody>
          <a:bodyPr wrap="square" lIns="91424" tIns="45712" rIns="91424" bIns="45712" rtlCol="0" anchor="ctr">
            <a:spAutoFit/>
          </a:bodyPr>
          <a:lstStyle>
            <a:defPPr>
              <a:defRPr lang="zh-CN"/>
            </a:defPPr>
            <a:lvl1pPr algn="ctr">
              <a:defRPr sz="6000" b="1">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Arial" panose="020B0604020202020204" pitchFamily="34" charset="0"/>
                <a:ea typeface="微软雅黑" panose="020B0503020204020204" pitchFamily="34" charset="-122"/>
                <a:cs typeface="Arial" panose="020B0604020202020204" pitchFamily="34" charset="0"/>
              </a:defRPr>
            </a:lvl1pPr>
          </a:lstStyle>
          <a:p>
            <a:pPr defTabSz="1218565"/>
            <a:r>
              <a:rPr lang="zh-CN" altLang="en-US" sz="4400" dirty="0">
                <a:solidFill>
                  <a:prstClr val="black">
                    <a:lumMod val="85000"/>
                    <a:lumOff val="15000"/>
                  </a:prstClr>
                </a:solidFill>
              </a:rPr>
              <a:t>云南省财政科技资金管理改革情况</a:t>
            </a:r>
            <a:endParaRPr lang="zh-CN" altLang="en-US" sz="4400" dirty="0">
              <a:solidFill>
                <a:prstClr val="black">
                  <a:lumMod val="85000"/>
                  <a:lumOff val="15000"/>
                </a:prstClr>
              </a:solidFill>
            </a:endParaRPr>
          </a:p>
        </p:txBody>
      </p:sp>
      <p:sp>
        <p:nvSpPr>
          <p:cNvPr id="18" name="TextBox 17"/>
          <p:cNvSpPr txBox="1"/>
          <p:nvPr/>
        </p:nvSpPr>
        <p:spPr>
          <a:xfrm>
            <a:off x="3935796" y="3502660"/>
            <a:ext cx="5381840" cy="584471"/>
          </a:xfrm>
          <a:prstGeom prst="rect">
            <a:avLst/>
          </a:prstGeom>
          <a:noFill/>
          <a:ln>
            <a:noFill/>
          </a:ln>
          <a:effectLst/>
        </p:spPr>
        <p:txBody>
          <a:bodyPr vert="horz" wrap="square" lIns="91392" tIns="45696" rIns="91392" bIns="45696" numCol="1" anchor="ctr" anchorCtr="0" compatLnSpc="1"/>
          <a:lstStyle>
            <a:defPPr>
              <a:defRPr lang="zh-CN"/>
            </a:defPPr>
            <a:lvl1pPr indent="0" fontAlgn="base">
              <a:spcBef>
                <a:spcPct val="20000"/>
              </a:spcBef>
              <a:spcAft>
                <a:spcPct val="0"/>
              </a:spcAft>
              <a:buFontTx/>
              <a:buNone/>
              <a:defRPr sz="32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defRPr>
            </a:lvl1pPr>
            <a:lvl2pPr marL="742950" indent="-285750" eaLnBrk="0" fontAlgn="base" hangingPunct="0">
              <a:spcBef>
                <a:spcPct val="20000"/>
              </a:spcBef>
              <a:spcAft>
                <a:spcPct val="0"/>
              </a:spcAft>
              <a:buChar char="–"/>
              <a:defRPr sz="2000">
                <a:solidFill>
                  <a:schemeClr val="accent2"/>
                </a:solidFill>
                <a:ea typeface="仿宋_GB2312" panose="02010609030101010101" pitchFamily="49" charset="-122"/>
              </a:defRPr>
            </a:lvl2pPr>
            <a:lvl3pPr marL="1143000" indent="-228600" eaLnBrk="0" fontAlgn="base" hangingPunct="0">
              <a:spcBef>
                <a:spcPct val="20000"/>
              </a:spcBef>
              <a:spcAft>
                <a:spcPct val="0"/>
              </a:spcAft>
              <a:buChar char="•"/>
              <a:defRPr sz="2400">
                <a:ea typeface="宋体" panose="02010600030101010101" pitchFamily="2" charset="-122"/>
              </a:defRPr>
            </a:lvl3pPr>
            <a:lvl4pPr marL="1600200" indent="-228600" eaLnBrk="0" fontAlgn="base" hangingPunct="0">
              <a:spcBef>
                <a:spcPct val="20000"/>
              </a:spcBef>
              <a:spcAft>
                <a:spcPct val="0"/>
              </a:spcAft>
              <a:buChar char="–"/>
              <a:defRPr sz="2000">
                <a:ea typeface="宋体" panose="02010600030101010101" pitchFamily="2" charset="-122"/>
              </a:defRPr>
            </a:lvl4pPr>
            <a:lvl5pPr marL="2057400" indent="-228600" eaLnBrk="0" fontAlgn="base" hangingPunct="0">
              <a:spcBef>
                <a:spcPct val="20000"/>
              </a:spcBef>
              <a:spcAft>
                <a:spcPct val="0"/>
              </a:spcAft>
              <a:buChar char="»"/>
              <a:defRPr sz="2000">
                <a:ea typeface="宋体" panose="02010600030101010101" pitchFamily="2" charset="-122"/>
              </a:defRPr>
            </a:lvl5pPr>
            <a:lvl6pPr marL="2514600" indent="-228600" eaLnBrk="0" fontAlgn="base" hangingPunct="0">
              <a:spcBef>
                <a:spcPct val="20000"/>
              </a:spcBef>
              <a:spcAft>
                <a:spcPct val="0"/>
              </a:spcAft>
              <a:buChar char="»"/>
              <a:defRPr sz="2000">
                <a:ea typeface="宋体" panose="02010600030101010101" pitchFamily="2" charset="-122"/>
              </a:defRPr>
            </a:lvl6pPr>
            <a:lvl7pPr marL="2971800" indent="-228600" eaLnBrk="0" fontAlgn="base" hangingPunct="0">
              <a:spcBef>
                <a:spcPct val="20000"/>
              </a:spcBef>
              <a:spcAft>
                <a:spcPct val="0"/>
              </a:spcAft>
              <a:buChar char="»"/>
              <a:defRPr sz="2000">
                <a:ea typeface="宋体" panose="02010600030101010101" pitchFamily="2" charset="-122"/>
              </a:defRPr>
            </a:lvl7pPr>
            <a:lvl8pPr marL="3429000" indent="-228600" eaLnBrk="0" fontAlgn="base" hangingPunct="0">
              <a:spcBef>
                <a:spcPct val="20000"/>
              </a:spcBef>
              <a:spcAft>
                <a:spcPct val="0"/>
              </a:spcAft>
              <a:buChar char="»"/>
              <a:defRPr sz="2000">
                <a:ea typeface="宋体" panose="02010600030101010101" pitchFamily="2" charset="-122"/>
              </a:defRPr>
            </a:lvl8pPr>
            <a:lvl9pPr marL="3886200" indent="-228600" eaLnBrk="0" fontAlgn="base" hangingPunct="0">
              <a:spcBef>
                <a:spcPct val="20000"/>
              </a:spcBef>
              <a:spcAft>
                <a:spcPct val="0"/>
              </a:spcAft>
              <a:buChar char="»"/>
              <a:defRPr sz="2000">
                <a:ea typeface="宋体" panose="02010600030101010101" pitchFamily="2" charset="-122"/>
              </a:defRPr>
            </a:lvl9pPr>
          </a:lstStyle>
          <a:p>
            <a:pPr algn="ctr" defTabSz="1218565"/>
            <a:r>
              <a:rPr lang="zh-CN" altLang="en-US" sz="1800" b="1" dirty="0">
                <a:solidFill>
                  <a:prstClr val="black">
                    <a:lumMod val="85000"/>
                    <a:lumOff val="15000"/>
                  </a:prstClr>
                </a:solidFill>
                <a:latin typeface="仿宋_GB2312" panose="02010609030101010101" pitchFamily="49" charset="-122"/>
                <a:ea typeface="仿宋_GB2312" panose="02010609030101010101" pitchFamily="49" charset="-122"/>
                <a:cs typeface="仿宋_GB2312" panose="02010609030101010101" pitchFamily="49" charset="-122"/>
              </a:rPr>
              <a:t>云南省科技厅</a:t>
            </a:r>
            <a:endParaRPr lang="zh-CN" altLang="en-US" sz="1800" b="1" dirty="0">
              <a:solidFill>
                <a:prstClr val="black">
                  <a:lumMod val="85000"/>
                  <a:lumOff val="15000"/>
                </a:prstClr>
              </a:solidFill>
              <a:latin typeface="仿宋_GB2312" panose="02010609030101010101" pitchFamily="49" charset="-122"/>
              <a:ea typeface="仿宋_GB2312" panose="02010609030101010101" pitchFamily="49" charset="-122"/>
              <a:cs typeface="仿宋_GB2312" panose="02010609030101010101" pitchFamily="49" charset="-122"/>
            </a:endParaRPr>
          </a:p>
        </p:txBody>
      </p:sp>
    </p:spTree>
  </p:cSld>
  <p:clrMapOvr>
    <a:masterClrMapping/>
  </p:clrMapOvr>
  <p:transition spd="slow">
    <p:cover/>
  </p:transition>
  <p:timing>
    <p:tnLst>
      <p:par>
        <p:cTn id="1" dur="indefinite" restart="never" nodeType="tmRoot">
          <p:childTnLst>
            <p:video>
              <p:cMediaNode vol="80000" numSld="999" showWhenStopped="0">
                <p:cTn id="2" repeatCount="indefinite" fill="hold" display="0">
                  <p:stCondLst>
                    <p:cond delay="indefinite"/>
                  </p:stCondLst>
                  <p:endCondLst>
                    <p:cond evt="onStopAudio" delay="0">
                      <p:tgtEl>
                        <p:sldTgt/>
                      </p:tgtEl>
                    </p:cond>
                  </p:endCondLst>
                </p:cTn>
                <p:tgtEl>
                  <p:spTgt spid="25"/>
                </p:tgtEl>
              </p:cMediaNode>
            </p:vide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 Placeholder 4"/>
          <p:cNvSpPr txBox="1"/>
          <p:nvPr/>
        </p:nvSpPr>
        <p:spPr>
          <a:xfrm>
            <a:off x="815414" y="572625"/>
            <a:ext cx="3008380" cy="662379"/>
          </a:xfrm>
          <a:prstGeom prst="rect">
            <a:avLst/>
          </a:prstGeom>
        </p:spPr>
        <p:txBody>
          <a:bodyPr anchor="ct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defTabSz="1218565">
              <a:buNone/>
            </a:pPr>
            <a:r>
              <a:rPr lang="zh-CN" altLang="en-US" sz="4265" b="1" dirty="0">
                <a:solidFill>
                  <a:srgbClr val="005DA2"/>
                </a:solidFill>
                <a:latin typeface="微软雅黑" panose="020B0503020204020204" pitchFamily="34" charset="-122"/>
                <a:ea typeface="微软雅黑" panose="020B0503020204020204" pitchFamily="34" charset="-122"/>
              </a:rPr>
              <a:t>目录</a:t>
            </a:r>
            <a:r>
              <a:rPr lang="en-US" altLang="zh-CN" sz="4265" b="1" dirty="0">
                <a:solidFill>
                  <a:srgbClr val="005DA2"/>
                </a:solidFill>
                <a:latin typeface="微软雅黑" panose="020B0503020204020204" pitchFamily="34" charset="-122"/>
                <a:ea typeface="微软雅黑" panose="020B0503020204020204" pitchFamily="34" charset="-122"/>
              </a:rPr>
              <a:t>/</a:t>
            </a:r>
            <a:r>
              <a:rPr lang="en-US" altLang="zh-CN" sz="2400" b="1" dirty="0">
                <a:solidFill>
                  <a:srgbClr val="005DA2"/>
                </a:solidFill>
                <a:latin typeface="微软雅黑" panose="020B0503020204020204" pitchFamily="34" charset="-122"/>
                <a:ea typeface="微软雅黑" panose="020B0503020204020204" pitchFamily="34" charset="-122"/>
              </a:rPr>
              <a:t>Contents</a:t>
            </a:r>
            <a:endParaRPr lang="en-GB" sz="2400" b="1" dirty="0">
              <a:solidFill>
                <a:srgbClr val="005DA2"/>
              </a:solidFill>
              <a:latin typeface="微软雅黑" panose="020B0503020204020204" pitchFamily="34" charset="-122"/>
              <a:ea typeface="微软雅黑" panose="020B0503020204020204" pitchFamily="34" charset="-122"/>
            </a:endParaRPr>
          </a:p>
        </p:txBody>
      </p:sp>
      <p:cxnSp>
        <p:nvCxnSpPr>
          <p:cNvPr id="43" name="直接连接符 42"/>
          <p:cNvCxnSpPr/>
          <p:nvPr/>
        </p:nvCxnSpPr>
        <p:spPr>
          <a:xfrm>
            <a:off x="984763" y="1412776"/>
            <a:ext cx="10199803" cy="0"/>
          </a:xfrm>
          <a:prstGeom prst="line">
            <a:avLst/>
          </a:prstGeom>
        </p:spPr>
        <p:style>
          <a:lnRef idx="1">
            <a:schemeClr val="accent1"/>
          </a:lnRef>
          <a:fillRef idx="0">
            <a:schemeClr val="accent1"/>
          </a:fillRef>
          <a:effectRef idx="0">
            <a:schemeClr val="accent1"/>
          </a:effectRef>
          <a:fontRef idx="minor">
            <a:schemeClr val="tx1"/>
          </a:fontRef>
        </p:style>
      </p:cxnSp>
      <p:grpSp>
        <p:nvGrpSpPr>
          <p:cNvPr id="45" name="组合 44"/>
          <p:cNvGrpSpPr/>
          <p:nvPr/>
        </p:nvGrpSpPr>
        <p:grpSpPr>
          <a:xfrm>
            <a:off x="2904565" y="1892829"/>
            <a:ext cx="1267431" cy="666786"/>
            <a:chOff x="2215144" y="927951"/>
            <a:chExt cx="1120898" cy="916847"/>
          </a:xfrm>
        </p:grpSpPr>
        <p:sp>
          <p:nvSpPr>
            <p:cNvPr id="46" name="平行四边形 45"/>
            <p:cNvSpPr/>
            <p:nvPr/>
          </p:nvSpPr>
          <p:spPr>
            <a:xfrm>
              <a:off x="2215144" y="982844"/>
              <a:ext cx="1120898" cy="842780"/>
            </a:xfrm>
            <a:prstGeom prst="parallelogram">
              <a:avLst>
                <a:gd name="adj" fmla="val 48207"/>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endParaRPr lang="zh-CN" altLang="en-US" sz="1865">
                <a:solidFill>
                  <a:prstClr val="white"/>
                </a:solidFill>
                <a:latin typeface="Impact" panose="020B0806030902050204" pitchFamily="34" charset="0"/>
                <a:ea typeface="宋体" panose="02010600030101010101" pitchFamily="2" charset="-122"/>
              </a:endParaRPr>
            </a:p>
          </p:txBody>
        </p:sp>
        <p:sp>
          <p:nvSpPr>
            <p:cNvPr id="47" name="文本框 9"/>
            <p:cNvSpPr txBox="1"/>
            <p:nvPr/>
          </p:nvSpPr>
          <p:spPr>
            <a:xfrm>
              <a:off x="2459092" y="927951"/>
              <a:ext cx="831124" cy="916847"/>
            </a:xfrm>
            <a:prstGeom prst="rect">
              <a:avLst/>
            </a:prstGeom>
            <a:noFill/>
          </p:spPr>
          <p:txBody>
            <a:bodyPr wrap="square" rtlCol="0">
              <a:spAutoFit/>
            </a:bodyPr>
            <a:lstStyle/>
            <a:p>
              <a:pPr defTabSz="1218565"/>
              <a:r>
                <a:rPr lang="zh-CN" altLang="en-US" sz="3735" dirty="0" smtClean="0">
                  <a:solidFill>
                    <a:prstClr val="white"/>
                  </a:solidFill>
                  <a:latin typeface="Impact" panose="020B0806030902050204" pitchFamily="34" charset="0"/>
                  <a:ea typeface="宋体" panose="02010600030101010101" pitchFamily="2" charset="-122"/>
                </a:rPr>
                <a:t>一</a:t>
              </a:r>
              <a:endParaRPr lang="zh-CN" altLang="en-US" sz="3735" dirty="0">
                <a:solidFill>
                  <a:prstClr val="white"/>
                </a:solidFill>
                <a:latin typeface="Impact" panose="020B0806030902050204" pitchFamily="34" charset="0"/>
                <a:ea typeface="宋体" panose="02010600030101010101" pitchFamily="2" charset="-122"/>
              </a:endParaRPr>
            </a:p>
          </p:txBody>
        </p:sp>
      </p:grpSp>
      <p:grpSp>
        <p:nvGrpSpPr>
          <p:cNvPr id="48" name="组合 47"/>
          <p:cNvGrpSpPr/>
          <p:nvPr/>
        </p:nvGrpSpPr>
        <p:grpSpPr>
          <a:xfrm>
            <a:off x="2689412" y="2798982"/>
            <a:ext cx="1622605" cy="672218"/>
            <a:chOff x="2215144" y="1952311"/>
            <a:chExt cx="1244730" cy="924318"/>
          </a:xfrm>
        </p:grpSpPr>
        <p:sp>
          <p:nvSpPr>
            <p:cNvPr id="49" name="平行四边形 48"/>
            <p:cNvSpPr/>
            <p:nvPr/>
          </p:nvSpPr>
          <p:spPr>
            <a:xfrm>
              <a:off x="2215144" y="2033847"/>
              <a:ext cx="808734" cy="842782"/>
            </a:xfrm>
            <a:prstGeom prst="parallelogram">
              <a:avLst>
                <a:gd name="adj" fmla="val 48207"/>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endParaRPr lang="zh-CN" altLang="en-US" sz="1865">
                <a:solidFill>
                  <a:prstClr val="white"/>
                </a:solidFill>
                <a:latin typeface="Impact" panose="020B0806030902050204" pitchFamily="34" charset="0"/>
                <a:ea typeface="宋体" panose="02010600030101010101" pitchFamily="2" charset="-122"/>
              </a:endParaRPr>
            </a:p>
          </p:txBody>
        </p:sp>
        <p:sp>
          <p:nvSpPr>
            <p:cNvPr id="50" name="文本框 10"/>
            <p:cNvSpPr txBox="1"/>
            <p:nvPr/>
          </p:nvSpPr>
          <p:spPr>
            <a:xfrm>
              <a:off x="2393075" y="1952311"/>
              <a:ext cx="1066799" cy="916850"/>
            </a:xfrm>
            <a:prstGeom prst="rect">
              <a:avLst/>
            </a:prstGeom>
            <a:noFill/>
          </p:spPr>
          <p:txBody>
            <a:bodyPr wrap="square" rtlCol="0">
              <a:spAutoFit/>
            </a:bodyPr>
            <a:lstStyle/>
            <a:p>
              <a:pPr defTabSz="1218565"/>
              <a:r>
                <a:rPr lang="zh-CN" altLang="en-US" sz="3735" dirty="0" smtClean="0">
                  <a:solidFill>
                    <a:prstClr val="white"/>
                  </a:solidFill>
                  <a:latin typeface="Impact" panose="020B0806030902050204" pitchFamily="34" charset="0"/>
                  <a:ea typeface="宋体" panose="02010600030101010101" pitchFamily="2" charset="-122"/>
                </a:rPr>
                <a:t>二</a:t>
              </a:r>
              <a:endParaRPr lang="zh-CN" altLang="en-US" sz="3735" dirty="0">
                <a:solidFill>
                  <a:prstClr val="white"/>
                </a:solidFill>
                <a:latin typeface="Impact" panose="020B0806030902050204" pitchFamily="34" charset="0"/>
                <a:ea typeface="宋体" panose="02010600030101010101" pitchFamily="2" charset="-122"/>
              </a:endParaRPr>
            </a:p>
          </p:txBody>
        </p:sp>
      </p:grpSp>
      <p:grpSp>
        <p:nvGrpSpPr>
          <p:cNvPr id="51" name="组合 50"/>
          <p:cNvGrpSpPr/>
          <p:nvPr/>
        </p:nvGrpSpPr>
        <p:grpSpPr>
          <a:xfrm>
            <a:off x="2398955" y="3734779"/>
            <a:ext cx="1269403" cy="666786"/>
            <a:chOff x="1945666" y="3018134"/>
            <a:chExt cx="1514209" cy="916848"/>
          </a:xfrm>
        </p:grpSpPr>
        <p:sp>
          <p:nvSpPr>
            <p:cNvPr id="52" name="平行四边形 51"/>
            <p:cNvSpPr/>
            <p:nvPr/>
          </p:nvSpPr>
          <p:spPr>
            <a:xfrm>
              <a:off x="1945666" y="3084852"/>
              <a:ext cx="1308892" cy="842781"/>
            </a:xfrm>
            <a:prstGeom prst="parallelogram">
              <a:avLst>
                <a:gd name="adj" fmla="val 48207"/>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endParaRPr lang="zh-CN" altLang="en-US" sz="1865">
                <a:solidFill>
                  <a:prstClr val="white"/>
                </a:solidFill>
                <a:latin typeface="Impact" panose="020B0806030902050204" pitchFamily="34" charset="0"/>
                <a:ea typeface="宋体" panose="02010600030101010101" pitchFamily="2" charset="-122"/>
              </a:endParaRPr>
            </a:p>
          </p:txBody>
        </p:sp>
        <p:sp>
          <p:nvSpPr>
            <p:cNvPr id="53" name="文本框 11"/>
            <p:cNvSpPr txBox="1"/>
            <p:nvPr/>
          </p:nvSpPr>
          <p:spPr>
            <a:xfrm>
              <a:off x="2163814" y="3018134"/>
              <a:ext cx="1296061" cy="916848"/>
            </a:xfrm>
            <a:prstGeom prst="rect">
              <a:avLst/>
            </a:prstGeom>
            <a:noFill/>
          </p:spPr>
          <p:txBody>
            <a:bodyPr wrap="square" rtlCol="0">
              <a:spAutoFit/>
            </a:bodyPr>
            <a:lstStyle/>
            <a:p>
              <a:pPr defTabSz="1218565"/>
              <a:r>
                <a:rPr lang="zh-CN" altLang="en-US" sz="3735" dirty="0" smtClean="0">
                  <a:solidFill>
                    <a:prstClr val="white"/>
                  </a:solidFill>
                  <a:latin typeface="Impact" panose="020B0806030902050204" pitchFamily="34" charset="0"/>
                  <a:ea typeface="宋体" panose="02010600030101010101" pitchFamily="2" charset="-122"/>
                </a:rPr>
                <a:t>三</a:t>
              </a:r>
              <a:endParaRPr lang="zh-CN" altLang="en-US" sz="3735" dirty="0">
                <a:solidFill>
                  <a:prstClr val="white"/>
                </a:solidFill>
                <a:latin typeface="Impact" panose="020B0806030902050204" pitchFamily="34" charset="0"/>
                <a:ea typeface="宋体" panose="02010600030101010101" pitchFamily="2" charset="-122"/>
              </a:endParaRPr>
            </a:p>
          </p:txBody>
        </p:sp>
      </p:grpSp>
      <p:grpSp>
        <p:nvGrpSpPr>
          <p:cNvPr id="54" name="组合 53"/>
          <p:cNvGrpSpPr/>
          <p:nvPr/>
        </p:nvGrpSpPr>
        <p:grpSpPr>
          <a:xfrm>
            <a:off x="1985681" y="4613650"/>
            <a:ext cx="2310765" cy="699027"/>
            <a:chOff x="1827667" y="4047044"/>
            <a:chExt cx="1631972" cy="961183"/>
          </a:xfrm>
        </p:grpSpPr>
        <p:sp>
          <p:nvSpPr>
            <p:cNvPr id="55" name="平行四边形 54"/>
            <p:cNvSpPr/>
            <p:nvPr/>
          </p:nvSpPr>
          <p:spPr>
            <a:xfrm>
              <a:off x="1827667" y="4165445"/>
              <a:ext cx="942098" cy="842782"/>
            </a:xfrm>
            <a:prstGeom prst="parallelogram">
              <a:avLst>
                <a:gd name="adj" fmla="val 48207"/>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endParaRPr lang="zh-CN" altLang="en-US" sz="1865">
                <a:solidFill>
                  <a:prstClr val="white"/>
                </a:solidFill>
                <a:latin typeface="Impact" panose="020B0806030902050204" pitchFamily="34" charset="0"/>
                <a:ea typeface="宋体" panose="02010600030101010101" pitchFamily="2" charset="-122"/>
              </a:endParaRPr>
            </a:p>
          </p:txBody>
        </p:sp>
        <p:sp>
          <p:nvSpPr>
            <p:cNvPr id="56" name="文本框 12"/>
            <p:cNvSpPr txBox="1"/>
            <p:nvPr/>
          </p:nvSpPr>
          <p:spPr>
            <a:xfrm>
              <a:off x="2069391" y="4047044"/>
              <a:ext cx="1390248" cy="915928"/>
            </a:xfrm>
            <a:prstGeom prst="rect">
              <a:avLst/>
            </a:prstGeom>
            <a:noFill/>
          </p:spPr>
          <p:txBody>
            <a:bodyPr wrap="square" rtlCol="0">
              <a:spAutoFit/>
            </a:bodyPr>
            <a:lstStyle/>
            <a:p>
              <a:pPr defTabSz="1218565"/>
              <a:endParaRPr lang="zh-CN" altLang="en-US" sz="3735" dirty="0">
                <a:solidFill>
                  <a:prstClr val="white"/>
                </a:solidFill>
                <a:latin typeface="Impact" panose="020B0806030902050204" pitchFamily="34" charset="0"/>
                <a:ea typeface="宋体" panose="02010600030101010101" pitchFamily="2" charset="-122"/>
              </a:endParaRPr>
            </a:p>
          </p:txBody>
        </p:sp>
      </p:grpSp>
      <p:grpSp>
        <p:nvGrpSpPr>
          <p:cNvPr id="60" name="组合 59"/>
          <p:cNvGrpSpPr/>
          <p:nvPr/>
        </p:nvGrpSpPr>
        <p:grpSpPr>
          <a:xfrm>
            <a:off x="4031008" y="1910715"/>
            <a:ext cx="7153275" cy="635000"/>
            <a:chOff x="4315150" y="953426"/>
            <a:chExt cx="4007387" cy="540057"/>
          </a:xfrm>
        </p:grpSpPr>
        <p:sp>
          <p:nvSpPr>
            <p:cNvPr id="61" name="矩形 60"/>
            <p:cNvSpPr/>
            <p:nvPr/>
          </p:nvSpPr>
          <p:spPr>
            <a:xfrm>
              <a:off x="4393057" y="1036055"/>
              <a:ext cx="3929480" cy="391541"/>
            </a:xfrm>
            <a:prstGeom prst="rect">
              <a:avLst/>
            </a:prstGeom>
            <a:ln w="15875">
              <a:noFill/>
            </a:ln>
          </p:spPr>
          <p:txBody>
            <a:bodyPr wrap="square" lIns="91440" tIns="45720" rIns="91440" bIns="45720">
              <a:spAutoFit/>
            </a:bodyPr>
            <a:lstStyle/>
            <a:p>
              <a:pPr defTabSz="1218565"/>
              <a:r>
                <a:rPr lang="zh-CN" altLang="en-US" sz="2400" b="1" dirty="0" smtClean="0">
                  <a:solidFill>
                    <a:prstClr val="black">
                      <a:lumMod val="75000"/>
                      <a:lumOff val="25000"/>
                    </a:prstClr>
                  </a:solidFill>
                  <a:latin typeface="微软雅黑" panose="020B0503020204020204" pitchFamily="34" charset="-122"/>
                  <a:ea typeface="微软雅黑" panose="020B0503020204020204" pitchFamily="34" charset="-122"/>
                </a:rPr>
                <a:t>党中央国务院主要领导对科技经费管理</a:t>
              </a:r>
              <a:r>
                <a:rPr lang="zh-CN" altLang="en-US" sz="2400" b="1" dirty="0">
                  <a:solidFill>
                    <a:prstClr val="black">
                      <a:lumMod val="75000"/>
                      <a:lumOff val="25000"/>
                    </a:prstClr>
                  </a:solidFill>
                  <a:latin typeface="微软雅黑" panose="020B0503020204020204" pitchFamily="34" charset="-122"/>
                  <a:ea typeface="微软雅黑" panose="020B0503020204020204" pitchFamily="34" charset="-122"/>
                </a:rPr>
                <a:t>改</a:t>
              </a:r>
              <a:r>
                <a:rPr lang="zh-CN" altLang="en-US" sz="2400" b="1" dirty="0" smtClean="0">
                  <a:solidFill>
                    <a:prstClr val="black">
                      <a:lumMod val="75000"/>
                      <a:lumOff val="25000"/>
                    </a:prstClr>
                  </a:solidFill>
                  <a:latin typeface="微软雅黑" panose="020B0503020204020204" pitchFamily="34" charset="-122"/>
                  <a:ea typeface="微软雅黑" panose="020B0503020204020204" pitchFamily="34" charset="-122"/>
                </a:rPr>
                <a:t>革的要求</a:t>
              </a:r>
              <a:endParaRPr lang="en-GB" altLang="zh-CN" sz="2400" b="1" dirty="0">
                <a:solidFill>
                  <a:prstClr val="black">
                    <a:lumMod val="75000"/>
                    <a:lumOff val="25000"/>
                  </a:prstClr>
                </a:solidFill>
                <a:latin typeface="微软雅黑" panose="020B0503020204020204" pitchFamily="34" charset="-122"/>
                <a:ea typeface="微软雅黑" panose="020B0503020204020204" pitchFamily="34" charset="-122"/>
              </a:endParaRPr>
            </a:p>
          </p:txBody>
        </p:sp>
        <p:sp>
          <p:nvSpPr>
            <p:cNvPr id="62" name="平行四边形 61"/>
            <p:cNvSpPr/>
            <p:nvPr/>
          </p:nvSpPr>
          <p:spPr>
            <a:xfrm>
              <a:off x="4315150" y="953426"/>
              <a:ext cx="3857250" cy="540057"/>
            </a:xfrm>
            <a:prstGeom prst="parallelogram">
              <a:avLst>
                <a:gd name="adj" fmla="val 48207"/>
              </a:avLst>
            </a:prstGeom>
            <a:noFill/>
            <a:ln w="158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defTabSz="1218565"/>
              <a:endParaRPr lang="zh-CN" altLang="en-US" sz="2135" b="1">
                <a:solidFill>
                  <a:prstClr val="black">
                    <a:lumMod val="75000"/>
                    <a:lumOff val="25000"/>
                  </a:prstClr>
                </a:solidFill>
                <a:latin typeface="Calibri" panose="020F0502020204030204"/>
                <a:ea typeface="宋体" panose="02010600030101010101" pitchFamily="2" charset="-122"/>
              </a:endParaRPr>
            </a:p>
          </p:txBody>
        </p:sp>
      </p:grpSp>
      <p:grpSp>
        <p:nvGrpSpPr>
          <p:cNvPr id="63" name="组合 62"/>
          <p:cNvGrpSpPr/>
          <p:nvPr/>
        </p:nvGrpSpPr>
        <p:grpSpPr>
          <a:xfrm>
            <a:off x="3693160" y="2889885"/>
            <a:ext cx="7491730" cy="581025"/>
            <a:chOff x="4315150" y="1647579"/>
            <a:chExt cx="4161423" cy="540057"/>
          </a:xfrm>
        </p:grpSpPr>
        <p:sp>
          <p:nvSpPr>
            <p:cNvPr id="64" name="矩形 63"/>
            <p:cNvSpPr/>
            <p:nvPr/>
          </p:nvSpPr>
          <p:spPr>
            <a:xfrm>
              <a:off x="4429432" y="1730211"/>
              <a:ext cx="4047141" cy="427914"/>
            </a:xfrm>
            <a:prstGeom prst="rect">
              <a:avLst/>
            </a:prstGeom>
            <a:ln w="15875">
              <a:noFill/>
            </a:ln>
          </p:spPr>
          <p:txBody>
            <a:bodyPr wrap="square" lIns="91440" tIns="45720" rIns="91440" bIns="45720">
              <a:spAutoFit/>
            </a:bodyPr>
            <a:lstStyle/>
            <a:p>
              <a:pPr defTabSz="1218565"/>
              <a:r>
                <a:rPr lang="zh-CN" altLang="en-US" sz="2400" b="1" dirty="0" smtClean="0">
                  <a:solidFill>
                    <a:prstClr val="black">
                      <a:lumMod val="75000"/>
                      <a:lumOff val="25000"/>
                    </a:prstClr>
                  </a:solidFill>
                  <a:latin typeface="微软雅黑" panose="020B0503020204020204" pitchFamily="34" charset="-122"/>
                  <a:ea typeface="微软雅黑" panose="020B0503020204020204" pitchFamily="34" charset="-122"/>
                  <a:sym typeface="+mn-ea"/>
                </a:rPr>
                <a:t>党中央国务院</a:t>
              </a:r>
              <a:r>
                <a:rPr lang="zh-CN" altLang="en-US" sz="2400" b="1" dirty="0" smtClean="0">
                  <a:solidFill>
                    <a:prstClr val="black">
                      <a:lumMod val="75000"/>
                      <a:lumOff val="25000"/>
                    </a:prstClr>
                  </a:solidFill>
                  <a:latin typeface="微软雅黑" panose="020B0503020204020204" pitchFamily="34" charset="-122"/>
                  <a:ea typeface="微软雅黑" panose="020B0503020204020204" pitchFamily="34" charset="-122"/>
                </a:rPr>
                <a:t>省委政府对</a:t>
              </a:r>
              <a:r>
                <a:rPr lang="zh-CN" altLang="en-US" sz="2400" b="1" dirty="0" smtClean="0">
                  <a:solidFill>
                    <a:prstClr val="black">
                      <a:lumMod val="75000"/>
                      <a:lumOff val="25000"/>
                    </a:prstClr>
                  </a:solidFill>
                  <a:latin typeface="微软雅黑" panose="020B0503020204020204" pitchFamily="34" charset="-122"/>
                  <a:ea typeface="微软雅黑" panose="020B0503020204020204" pitchFamily="34" charset="-122"/>
                  <a:sym typeface="+mn-ea"/>
                </a:rPr>
                <a:t>财</a:t>
              </a:r>
              <a:r>
                <a:rPr lang="zh-CN" altLang="en-US" sz="2400" b="1" dirty="0">
                  <a:solidFill>
                    <a:prstClr val="black">
                      <a:lumMod val="75000"/>
                      <a:lumOff val="25000"/>
                    </a:prstClr>
                  </a:solidFill>
                  <a:latin typeface="微软雅黑" panose="020B0503020204020204" pitchFamily="34" charset="-122"/>
                  <a:ea typeface="微软雅黑" panose="020B0503020204020204" pitchFamily="34" charset="-122"/>
                  <a:sym typeface="+mn-ea"/>
                </a:rPr>
                <a:t>政科技资金管理改</a:t>
              </a:r>
              <a:r>
                <a:rPr lang="zh-CN" altLang="en-US" sz="2400" b="1" dirty="0" smtClean="0">
                  <a:solidFill>
                    <a:prstClr val="black">
                      <a:lumMod val="75000"/>
                      <a:lumOff val="25000"/>
                    </a:prstClr>
                  </a:solidFill>
                  <a:latin typeface="微软雅黑" panose="020B0503020204020204" pitchFamily="34" charset="-122"/>
                  <a:ea typeface="微软雅黑" panose="020B0503020204020204" pitchFamily="34" charset="-122"/>
                  <a:sym typeface="+mn-ea"/>
                </a:rPr>
                <a:t>革意见</a:t>
              </a:r>
              <a:endParaRPr lang="en-GB" altLang="zh-CN" sz="2400" b="1" dirty="0">
                <a:solidFill>
                  <a:prstClr val="black">
                    <a:lumMod val="75000"/>
                    <a:lumOff val="25000"/>
                  </a:prstClr>
                </a:solidFill>
                <a:latin typeface="微软雅黑" panose="020B0503020204020204" pitchFamily="34" charset="-122"/>
                <a:ea typeface="微软雅黑" panose="020B0503020204020204" pitchFamily="34" charset="-122"/>
              </a:endParaRPr>
            </a:p>
          </p:txBody>
        </p:sp>
        <p:sp>
          <p:nvSpPr>
            <p:cNvPr id="65" name="平行四边形 64"/>
            <p:cNvSpPr/>
            <p:nvPr/>
          </p:nvSpPr>
          <p:spPr>
            <a:xfrm>
              <a:off x="4315150" y="1647579"/>
              <a:ext cx="4161423" cy="540057"/>
            </a:xfrm>
            <a:prstGeom prst="parallelogram">
              <a:avLst>
                <a:gd name="adj" fmla="val 48207"/>
              </a:avLst>
            </a:prstGeom>
            <a:noFill/>
            <a:ln w="158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defTabSz="1218565"/>
              <a:endParaRPr lang="zh-CN" altLang="en-US" sz="2135" b="1">
                <a:solidFill>
                  <a:prstClr val="black">
                    <a:lumMod val="75000"/>
                    <a:lumOff val="25000"/>
                  </a:prstClr>
                </a:solidFill>
                <a:latin typeface="Calibri" panose="020F0502020204030204"/>
                <a:ea typeface="宋体" panose="02010600030101010101" pitchFamily="2" charset="-122"/>
              </a:endParaRPr>
            </a:p>
          </p:txBody>
        </p:sp>
      </p:grpSp>
      <p:grpSp>
        <p:nvGrpSpPr>
          <p:cNvPr id="66" name="组合 65"/>
          <p:cNvGrpSpPr/>
          <p:nvPr/>
        </p:nvGrpSpPr>
        <p:grpSpPr>
          <a:xfrm>
            <a:off x="3422650" y="3803015"/>
            <a:ext cx="7633335" cy="754390"/>
            <a:chOff x="3819663" y="2351417"/>
            <a:chExt cx="5172073" cy="867277"/>
          </a:xfrm>
        </p:grpSpPr>
        <p:sp>
          <p:nvSpPr>
            <p:cNvPr id="67" name="矩形 66"/>
            <p:cNvSpPr/>
            <p:nvPr/>
          </p:nvSpPr>
          <p:spPr>
            <a:xfrm>
              <a:off x="3927648" y="2354268"/>
              <a:ext cx="5064088" cy="530749"/>
            </a:xfrm>
            <a:prstGeom prst="rect">
              <a:avLst/>
            </a:prstGeom>
            <a:ln w="15875">
              <a:noFill/>
            </a:ln>
          </p:spPr>
          <p:txBody>
            <a:bodyPr wrap="square" lIns="91440" tIns="45720" rIns="91440" bIns="45720">
              <a:spAutoFit/>
            </a:bodyPr>
            <a:lstStyle/>
            <a:p>
              <a:pPr defTabSz="1218565"/>
              <a:r>
                <a:rPr lang="en-US" altLang="zh-CN" sz="2400" b="1" dirty="0" smtClean="0">
                  <a:solidFill>
                    <a:prstClr val="black">
                      <a:lumMod val="75000"/>
                      <a:lumOff val="25000"/>
                    </a:prstClr>
                  </a:solidFill>
                  <a:latin typeface="微软雅黑" panose="020B0503020204020204" pitchFamily="34" charset="-122"/>
                  <a:ea typeface="微软雅黑" panose="020B0503020204020204" pitchFamily="34" charset="-122"/>
                </a:rPr>
                <a:t> </a:t>
              </a:r>
              <a:r>
                <a:rPr lang="zh-CN" altLang="en-US" sz="2400" b="1" dirty="0" smtClean="0">
                  <a:solidFill>
                    <a:prstClr val="black">
                      <a:lumMod val="75000"/>
                      <a:lumOff val="25000"/>
                    </a:prstClr>
                  </a:solidFill>
                  <a:latin typeface="微软雅黑" panose="020B0503020204020204" pitchFamily="34" charset="-122"/>
                  <a:ea typeface="微软雅黑" panose="020B0503020204020204" pitchFamily="34" charset="-122"/>
                </a:rPr>
                <a:t>云南省财政厅科技厅落实意见的具体举措</a:t>
              </a:r>
              <a:endParaRPr lang="en-GB" altLang="zh-CN" sz="2400" b="1" dirty="0">
                <a:solidFill>
                  <a:prstClr val="black">
                    <a:lumMod val="75000"/>
                    <a:lumOff val="25000"/>
                  </a:prstClr>
                </a:solidFill>
                <a:latin typeface="微软雅黑" panose="020B0503020204020204" pitchFamily="34" charset="-122"/>
                <a:ea typeface="微软雅黑" panose="020B0503020204020204" pitchFamily="34" charset="-122"/>
              </a:endParaRPr>
            </a:p>
          </p:txBody>
        </p:sp>
        <p:sp>
          <p:nvSpPr>
            <p:cNvPr id="68" name="平行四边形 67"/>
            <p:cNvSpPr/>
            <p:nvPr/>
          </p:nvSpPr>
          <p:spPr>
            <a:xfrm>
              <a:off x="3819663" y="2351417"/>
              <a:ext cx="5031277" cy="867277"/>
            </a:xfrm>
            <a:prstGeom prst="parallelogram">
              <a:avLst>
                <a:gd name="adj" fmla="val 48207"/>
              </a:avLst>
            </a:prstGeom>
            <a:noFill/>
            <a:ln w="158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defTabSz="1218565"/>
              <a:endParaRPr lang="zh-CN" altLang="en-US" sz="2135" b="1">
                <a:solidFill>
                  <a:prstClr val="black">
                    <a:lumMod val="75000"/>
                    <a:lumOff val="25000"/>
                  </a:prstClr>
                </a:solidFill>
                <a:latin typeface="Calibri" panose="020F0502020204030204"/>
                <a:ea typeface="宋体" panose="02010600030101010101" pitchFamily="2" charset="-122"/>
              </a:endParaRPr>
            </a:p>
          </p:txBody>
        </p:sp>
      </p:grpSp>
      <p:grpSp>
        <p:nvGrpSpPr>
          <p:cNvPr id="34" name="组合 33"/>
          <p:cNvGrpSpPr/>
          <p:nvPr/>
        </p:nvGrpSpPr>
        <p:grpSpPr>
          <a:xfrm>
            <a:off x="10608501" y="654444"/>
            <a:ext cx="576064" cy="577112"/>
            <a:chOff x="6084168" y="1274820"/>
            <a:chExt cx="432048" cy="432834"/>
          </a:xfrm>
        </p:grpSpPr>
        <p:sp>
          <p:nvSpPr>
            <p:cNvPr id="35" name="椭圆 22"/>
            <p:cNvSpPr>
              <a:spLocks noChangeArrowheads="1"/>
            </p:cNvSpPr>
            <p:nvPr/>
          </p:nvSpPr>
          <p:spPr bwMode="auto">
            <a:xfrm>
              <a:off x="6084168" y="1274820"/>
              <a:ext cx="432048" cy="432834"/>
            </a:xfrm>
            <a:prstGeom prst="ellipse">
              <a:avLst/>
            </a:prstGeom>
            <a:solidFill>
              <a:schemeClr val="accent1"/>
            </a:solidFill>
            <a:ln>
              <a:noFill/>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defTabSz="1218565" eaLnBrk="1" hangingPunct="1"/>
              <a:endParaRPr lang="zh-CN" altLang="en-US" sz="2400">
                <a:solidFill>
                  <a:srgbClr val="FFFFFF"/>
                </a:solidFill>
                <a:latin typeface="Calibri" panose="020F0502020204030204" pitchFamily="34" charset="0"/>
              </a:endParaRPr>
            </a:p>
          </p:txBody>
        </p:sp>
        <p:sp>
          <p:nvSpPr>
            <p:cNvPr id="36" name="Freeform 59"/>
            <p:cNvSpPr>
              <a:spLocks noChangeArrowheads="1"/>
            </p:cNvSpPr>
            <p:nvPr/>
          </p:nvSpPr>
          <p:spPr bwMode="auto">
            <a:xfrm>
              <a:off x="6180302" y="1365898"/>
              <a:ext cx="239780" cy="250679"/>
            </a:xfrm>
            <a:custGeom>
              <a:avLst/>
              <a:gdLst>
                <a:gd name="T0" fmla="*/ 73627430 w 581"/>
                <a:gd name="T1" fmla="*/ 67678707 h 609"/>
                <a:gd name="T2" fmla="*/ 61659637 w 581"/>
                <a:gd name="T3" fmla="*/ 78678142 h 609"/>
                <a:gd name="T4" fmla="*/ 54244957 w 581"/>
                <a:gd name="T5" fmla="*/ 72208055 h 609"/>
                <a:gd name="T6" fmla="*/ 57106883 w 581"/>
                <a:gd name="T7" fmla="*/ 65867111 h 609"/>
                <a:gd name="T8" fmla="*/ 61659637 w 581"/>
                <a:gd name="T9" fmla="*/ 69490662 h 609"/>
                <a:gd name="T10" fmla="*/ 71806401 w 581"/>
                <a:gd name="T11" fmla="*/ 61338122 h 609"/>
                <a:gd name="T12" fmla="*/ 73627430 w 581"/>
                <a:gd name="T13" fmla="*/ 67678707 h 609"/>
                <a:gd name="T14" fmla="*/ 61659637 w 581"/>
                <a:gd name="T15" fmla="*/ 64055516 h 609"/>
                <a:gd name="T16" fmla="*/ 49691843 w 581"/>
                <a:gd name="T17" fmla="*/ 69490662 h 609"/>
                <a:gd name="T18" fmla="*/ 51513233 w 581"/>
                <a:gd name="T19" fmla="*/ 75054951 h 609"/>
                <a:gd name="T20" fmla="*/ 3772261 w 581"/>
                <a:gd name="T21" fmla="*/ 78678142 h 609"/>
                <a:gd name="T22" fmla="*/ 0 w 581"/>
                <a:gd name="T23" fmla="*/ 10999436 h 609"/>
                <a:gd name="T24" fmla="*/ 10146404 w 581"/>
                <a:gd name="T25" fmla="*/ 7246742 h 609"/>
                <a:gd name="T26" fmla="*/ 17561444 w 581"/>
                <a:gd name="T27" fmla="*/ 18246178 h 609"/>
                <a:gd name="T28" fmla="*/ 24845922 w 581"/>
                <a:gd name="T29" fmla="*/ 7246742 h 609"/>
                <a:gd name="T30" fmla="*/ 28488341 w 581"/>
                <a:gd name="T31" fmla="*/ 10999436 h 609"/>
                <a:gd name="T32" fmla="*/ 43318061 w 581"/>
                <a:gd name="T33" fmla="*/ 10999436 h 609"/>
                <a:gd name="T34" fmla="*/ 46960119 w 581"/>
                <a:gd name="T35" fmla="*/ 7246742 h 609"/>
                <a:gd name="T36" fmla="*/ 54244957 w 581"/>
                <a:gd name="T37" fmla="*/ 18246178 h 609"/>
                <a:gd name="T38" fmla="*/ 61659637 w 581"/>
                <a:gd name="T39" fmla="*/ 7246742 h 609"/>
                <a:gd name="T40" fmla="*/ 71806401 w 581"/>
                <a:gd name="T41" fmla="*/ 10999436 h 609"/>
                <a:gd name="T42" fmla="*/ 66212751 w 581"/>
                <a:gd name="T43" fmla="*/ 59526167 h 609"/>
                <a:gd name="T44" fmla="*/ 10146404 w 581"/>
                <a:gd name="T45" fmla="*/ 63149718 h 609"/>
                <a:gd name="T46" fmla="*/ 12878128 w 581"/>
                <a:gd name="T47" fmla="*/ 65867111 h 609"/>
                <a:gd name="T48" fmla="*/ 39545439 w 581"/>
                <a:gd name="T49" fmla="*/ 63149718 h 609"/>
                <a:gd name="T50" fmla="*/ 39545439 w 581"/>
                <a:gd name="T51" fmla="*/ 63149718 h 609"/>
                <a:gd name="T52" fmla="*/ 39545439 w 581"/>
                <a:gd name="T53" fmla="*/ 63149718 h 609"/>
                <a:gd name="T54" fmla="*/ 12878128 w 581"/>
                <a:gd name="T55" fmla="*/ 60431965 h 609"/>
                <a:gd name="T56" fmla="*/ 58017218 w 581"/>
                <a:gd name="T57" fmla="*/ 28339815 h 609"/>
                <a:gd name="T58" fmla="*/ 13788823 w 581"/>
                <a:gd name="T59" fmla="*/ 28339815 h 609"/>
                <a:gd name="T60" fmla="*/ 13788823 w 581"/>
                <a:gd name="T61" fmla="*/ 35715700 h 609"/>
                <a:gd name="T62" fmla="*/ 61659637 w 581"/>
                <a:gd name="T63" fmla="*/ 31963007 h 609"/>
                <a:gd name="T64" fmla="*/ 58017218 w 581"/>
                <a:gd name="T65" fmla="*/ 43868240 h 609"/>
                <a:gd name="T66" fmla="*/ 35903020 w 581"/>
                <a:gd name="T67" fmla="*/ 43868240 h 609"/>
                <a:gd name="T68" fmla="*/ 13788823 w 581"/>
                <a:gd name="T69" fmla="*/ 43868240 h 609"/>
                <a:gd name="T70" fmla="*/ 13788823 w 581"/>
                <a:gd name="T71" fmla="*/ 51244484 h 609"/>
                <a:gd name="T72" fmla="*/ 35903020 w 581"/>
                <a:gd name="T73" fmla="*/ 51244484 h 609"/>
                <a:gd name="T74" fmla="*/ 61659637 w 581"/>
                <a:gd name="T75" fmla="*/ 47491791 h 609"/>
                <a:gd name="T76" fmla="*/ 54244957 w 581"/>
                <a:gd name="T77" fmla="*/ 14622627 h 609"/>
                <a:gd name="T78" fmla="*/ 50602538 w 581"/>
                <a:gd name="T79" fmla="*/ 10999436 h 609"/>
                <a:gd name="T80" fmla="*/ 54244957 w 581"/>
                <a:gd name="T81" fmla="*/ 0 h 609"/>
                <a:gd name="T82" fmla="*/ 58017218 w 581"/>
                <a:gd name="T83" fmla="*/ 10999436 h 609"/>
                <a:gd name="T84" fmla="*/ 35903020 w 581"/>
                <a:gd name="T85" fmla="*/ 14622627 h 609"/>
                <a:gd name="T86" fmla="*/ 32260601 w 581"/>
                <a:gd name="T87" fmla="*/ 10999436 h 609"/>
                <a:gd name="T88" fmla="*/ 35903020 w 581"/>
                <a:gd name="T89" fmla="*/ 0 h 609"/>
                <a:gd name="T90" fmla="*/ 39545439 w 581"/>
                <a:gd name="T91" fmla="*/ 10999436 h 609"/>
                <a:gd name="T92" fmla="*/ 17561444 w 581"/>
                <a:gd name="T93" fmla="*/ 14622627 h 609"/>
                <a:gd name="T94" fmla="*/ 13788823 w 581"/>
                <a:gd name="T95" fmla="*/ 10999436 h 609"/>
                <a:gd name="T96" fmla="*/ 17561444 w 581"/>
                <a:gd name="T97" fmla="*/ 0 h 609"/>
                <a:gd name="T98" fmla="*/ 21203502 w 581"/>
                <a:gd name="T99" fmla="*/ 10999436 h 609"/>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581" h="609">
                  <a:moveTo>
                    <a:pt x="566" y="523"/>
                  </a:moveTo>
                  <a:lnTo>
                    <a:pt x="566" y="523"/>
                  </a:lnTo>
                  <a:cubicBezTo>
                    <a:pt x="495" y="594"/>
                    <a:pt x="495" y="594"/>
                    <a:pt x="495" y="594"/>
                  </a:cubicBezTo>
                  <a:cubicBezTo>
                    <a:pt x="488" y="601"/>
                    <a:pt x="481" y="608"/>
                    <a:pt x="474" y="608"/>
                  </a:cubicBezTo>
                  <a:cubicBezTo>
                    <a:pt x="467" y="608"/>
                    <a:pt x="460" y="601"/>
                    <a:pt x="453" y="594"/>
                  </a:cubicBezTo>
                  <a:cubicBezTo>
                    <a:pt x="417" y="558"/>
                    <a:pt x="417" y="558"/>
                    <a:pt x="417" y="558"/>
                  </a:cubicBezTo>
                  <a:cubicBezTo>
                    <a:pt x="410" y="551"/>
                    <a:pt x="410" y="544"/>
                    <a:pt x="410" y="537"/>
                  </a:cubicBezTo>
                  <a:cubicBezTo>
                    <a:pt x="410" y="523"/>
                    <a:pt x="417" y="509"/>
                    <a:pt x="439" y="509"/>
                  </a:cubicBezTo>
                  <a:cubicBezTo>
                    <a:pt x="446" y="509"/>
                    <a:pt x="453" y="516"/>
                    <a:pt x="453" y="523"/>
                  </a:cubicBezTo>
                  <a:cubicBezTo>
                    <a:pt x="474" y="537"/>
                    <a:pt x="474" y="537"/>
                    <a:pt x="474" y="537"/>
                  </a:cubicBezTo>
                  <a:cubicBezTo>
                    <a:pt x="530" y="481"/>
                    <a:pt x="530" y="481"/>
                    <a:pt x="530" y="481"/>
                  </a:cubicBezTo>
                  <a:cubicBezTo>
                    <a:pt x="537" y="474"/>
                    <a:pt x="545" y="474"/>
                    <a:pt x="552" y="474"/>
                  </a:cubicBezTo>
                  <a:cubicBezTo>
                    <a:pt x="566" y="474"/>
                    <a:pt x="580" y="488"/>
                    <a:pt x="580" y="502"/>
                  </a:cubicBezTo>
                  <a:cubicBezTo>
                    <a:pt x="580" y="509"/>
                    <a:pt x="573" y="516"/>
                    <a:pt x="566" y="523"/>
                  </a:cubicBezTo>
                  <a:close/>
                  <a:moveTo>
                    <a:pt x="474" y="495"/>
                  </a:moveTo>
                  <a:lnTo>
                    <a:pt x="474" y="495"/>
                  </a:lnTo>
                  <a:cubicBezTo>
                    <a:pt x="467" y="488"/>
                    <a:pt x="453" y="481"/>
                    <a:pt x="439" y="481"/>
                  </a:cubicBezTo>
                  <a:cubicBezTo>
                    <a:pt x="403" y="481"/>
                    <a:pt x="382" y="509"/>
                    <a:pt x="382" y="537"/>
                  </a:cubicBezTo>
                  <a:cubicBezTo>
                    <a:pt x="382" y="558"/>
                    <a:pt x="389" y="573"/>
                    <a:pt x="396" y="580"/>
                  </a:cubicBezTo>
                  <a:cubicBezTo>
                    <a:pt x="424" y="608"/>
                    <a:pt x="424" y="608"/>
                    <a:pt x="424" y="608"/>
                  </a:cubicBezTo>
                  <a:cubicBezTo>
                    <a:pt x="29" y="608"/>
                    <a:pt x="29" y="608"/>
                    <a:pt x="29" y="608"/>
                  </a:cubicBezTo>
                  <a:cubicBezTo>
                    <a:pt x="15" y="608"/>
                    <a:pt x="0" y="594"/>
                    <a:pt x="0" y="580"/>
                  </a:cubicBezTo>
                  <a:cubicBezTo>
                    <a:pt x="0" y="85"/>
                    <a:pt x="0" y="85"/>
                    <a:pt x="0" y="85"/>
                  </a:cubicBezTo>
                  <a:cubicBezTo>
                    <a:pt x="0" y="71"/>
                    <a:pt x="15" y="56"/>
                    <a:pt x="29" y="56"/>
                  </a:cubicBezTo>
                  <a:cubicBezTo>
                    <a:pt x="78" y="56"/>
                    <a:pt x="78" y="56"/>
                    <a:pt x="78" y="56"/>
                  </a:cubicBezTo>
                  <a:cubicBezTo>
                    <a:pt x="78" y="85"/>
                    <a:pt x="78" y="85"/>
                    <a:pt x="78" y="85"/>
                  </a:cubicBezTo>
                  <a:cubicBezTo>
                    <a:pt x="78" y="120"/>
                    <a:pt x="106" y="141"/>
                    <a:pt x="135" y="141"/>
                  </a:cubicBezTo>
                  <a:cubicBezTo>
                    <a:pt x="163" y="141"/>
                    <a:pt x="191" y="120"/>
                    <a:pt x="191" y="85"/>
                  </a:cubicBezTo>
                  <a:cubicBezTo>
                    <a:pt x="191" y="56"/>
                    <a:pt x="191" y="56"/>
                    <a:pt x="191" y="56"/>
                  </a:cubicBezTo>
                  <a:cubicBezTo>
                    <a:pt x="219" y="56"/>
                    <a:pt x="219" y="56"/>
                    <a:pt x="219" y="56"/>
                  </a:cubicBezTo>
                  <a:cubicBezTo>
                    <a:pt x="219" y="85"/>
                    <a:pt x="219" y="85"/>
                    <a:pt x="219" y="85"/>
                  </a:cubicBezTo>
                  <a:cubicBezTo>
                    <a:pt x="219" y="120"/>
                    <a:pt x="248" y="141"/>
                    <a:pt x="276" y="141"/>
                  </a:cubicBezTo>
                  <a:cubicBezTo>
                    <a:pt x="304" y="141"/>
                    <a:pt x="333" y="120"/>
                    <a:pt x="333" y="85"/>
                  </a:cubicBezTo>
                  <a:cubicBezTo>
                    <a:pt x="333" y="56"/>
                    <a:pt x="333" y="56"/>
                    <a:pt x="333" y="56"/>
                  </a:cubicBezTo>
                  <a:cubicBezTo>
                    <a:pt x="361" y="56"/>
                    <a:pt x="361" y="56"/>
                    <a:pt x="361" y="56"/>
                  </a:cubicBezTo>
                  <a:cubicBezTo>
                    <a:pt x="361" y="85"/>
                    <a:pt x="361" y="85"/>
                    <a:pt x="361" y="85"/>
                  </a:cubicBezTo>
                  <a:cubicBezTo>
                    <a:pt x="361" y="120"/>
                    <a:pt x="389" y="141"/>
                    <a:pt x="417" y="141"/>
                  </a:cubicBezTo>
                  <a:cubicBezTo>
                    <a:pt x="446" y="141"/>
                    <a:pt x="474" y="120"/>
                    <a:pt x="474" y="85"/>
                  </a:cubicBezTo>
                  <a:cubicBezTo>
                    <a:pt x="474" y="56"/>
                    <a:pt x="474" y="56"/>
                    <a:pt x="474" y="56"/>
                  </a:cubicBezTo>
                  <a:cubicBezTo>
                    <a:pt x="523" y="56"/>
                    <a:pt x="523" y="56"/>
                    <a:pt x="523" y="56"/>
                  </a:cubicBezTo>
                  <a:cubicBezTo>
                    <a:pt x="537" y="56"/>
                    <a:pt x="552" y="71"/>
                    <a:pt x="552" y="85"/>
                  </a:cubicBezTo>
                  <a:cubicBezTo>
                    <a:pt x="552" y="445"/>
                    <a:pt x="552" y="445"/>
                    <a:pt x="552" y="445"/>
                  </a:cubicBezTo>
                  <a:cubicBezTo>
                    <a:pt x="530" y="445"/>
                    <a:pt x="516" y="452"/>
                    <a:pt x="509" y="460"/>
                  </a:cubicBezTo>
                  <a:lnTo>
                    <a:pt x="474" y="495"/>
                  </a:lnTo>
                  <a:close/>
                  <a:moveTo>
                    <a:pt x="78" y="488"/>
                  </a:moveTo>
                  <a:lnTo>
                    <a:pt x="78" y="488"/>
                  </a:lnTo>
                  <a:cubicBezTo>
                    <a:pt x="78" y="502"/>
                    <a:pt x="85" y="509"/>
                    <a:pt x="99" y="509"/>
                  </a:cubicBezTo>
                  <a:cubicBezTo>
                    <a:pt x="283" y="509"/>
                    <a:pt x="283" y="509"/>
                    <a:pt x="283" y="509"/>
                  </a:cubicBezTo>
                  <a:cubicBezTo>
                    <a:pt x="297" y="509"/>
                    <a:pt x="304" y="502"/>
                    <a:pt x="304" y="488"/>
                  </a:cubicBezTo>
                  <a:cubicBezTo>
                    <a:pt x="304" y="474"/>
                    <a:pt x="297" y="467"/>
                    <a:pt x="283" y="467"/>
                  </a:cubicBezTo>
                  <a:cubicBezTo>
                    <a:pt x="99" y="467"/>
                    <a:pt x="99" y="467"/>
                    <a:pt x="99" y="467"/>
                  </a:cubicBezTo>
                  <a:cubicBezTo>
                    <a:pt x="85" y="467"/>
                    <a:pt x="78" y="474"/>
                    <a:pt x="78" y="488"/>
                  </a:cubicBezTo>
                  <a:close/>
                  <a:moveTo>
                    <a:pt x="446" y="219"/>
                  </a:moveTo>
                  <a:lnTo>
                    <a:pt x="446" y="219"/>
                  </a:lnTo>
                  <a:cubicBezTo>
                    <a:pt x="106" y="219"/>
                    <a:pt x="106" y="219"/>
                    <a:pt x="106" y="219"/>
                  </a:cubicBezTo>
                  <a:cubicBezTo>
                    <a:pt x="92" y="219"/>
                    <a:pt x="78" y="233"/>
                    <a:pt x="78" y="247"/>
                  </a:cubicBezTo>
                  <a:cubicBezTo>
                    <a:pt x="78" y="262"/>
                    <a:pt x="92" y="276"/>
                    <a:pt x="106" y="276"/>
                  </a:cubicBezTo>
                  <a:cubicBezTo>
                    <a:pt x="446" y="276"/>
                    <a:pt x="446" y="276"/>
                    <a:pt x="446" y="276"/>
                  </a:cubicBezTo>
                  <a:cubicBezTo>
                    <a:pt x="460" y="276"/>
                    <a:pt x="474" y="262"/>
                    <a:pt x="474" y="247"/>
                  </a:cubicBezTo>
                  <a:cubicBezTo>
                    <a:pt x="474" y="233"/>
                    <a:pt x="460" y="219"/>
                    <a:pt x="446" y="219"/>
                  </a:cubicBezTo>
                  <a:close/>
                  <a:moveTo>
                    <a:pt x="446" y="339"/>
                  </a:moveTo>
                  <a:lnTo>
                    <a:pt x="446" y="339"/>
                  </a:lnTo>
                  <a:cubicBezTo>
                    <a:pt x="276" y="339"/>
                    <a:pt x="276" y="339"/>
                    <a:pt x="276" y="339"/>
                  </a:cubicBezTo>
                  <a:cubicBezTo>
                    <a:pt x="226" y="339"/>
                    <a:pt x="226" y="339"/>
                    <a:pt x="226" y="339"/>
                  </a:cubicBezTo>
                  <a:cubicBezTo>
                    <a:pt x="106" y="339"/>
                    <a:pt x="106" y="339"/>
                    <a:pt x="106" y="339"/>
                  </a:cubicBezTo>
                  <a:cubicBezTo>
                    <a:pt x="92" y="339"/>
                    <a:pt x="78" y="353"/>
                    <a:pt x="78" y="367"/>
                  </a:cubicBezTo>
                  <a:cubicBezTo>
                    <a:pt x="78" y="389"/>
                    <a:pt x="92" y="396"/>
                    <a:pt x="106" y="396"/>
                  </a:cubicBezTo>
                  <a:cubicBezTo>
                    <a:pt x="226" y="396"/>
                    <a:pt x="226" y="396"/>
                    <a:pt x="226" y="396"/>
                  </a:cubicBezTo>
                  <a:cubicBezTo>
                    <a:pt x="276" y="396"/>
                    <a:pt x="276" y="396"/>
                    <a:pt x="276" y="396"/>
                  </a:cubicBezTo>
                  <a:cubicBezTo>
                    <a:pt x="446" y="396"/>
                    <a:pt x="446" y="396"/>
                    <a:pt x="446" y="396"/>
                  </a:cubicBezTo>
                  <a:cubicBezTo>
                    <a:pt x="460" y="396"/>
                    <a:pt x="474" y="389"/>
                    <a:pt x="474" y="367"/>
                  </a:cubicBezTo>
                  <a:cubicBezTo>
                    <a:pt x="474" y="353"/>
                    <a:pt x="460" y="339"/>
                    <a:pt x="446" y="339"/>
                  </a:cubicBezTo>
                  <a:close/>
                  <a:moveTo>
                    <a:pt x="417" y="113"/>
                  </a:moveTo>
                  <a:lnTo>
                    <a:pt x="417" y="113"/>
                  </a:lnTo>
                  <a:cubicBezTo>
                    <a:pt x="403" y="113"/>
                    <a:pt x="389" y="106"/>
                    <a:pt x="389" y="85"/>
                  </a:cubicBezTo>
                  <a:cubicBezTo>
                    <a:pt x="389" y="28"/>
                    <a:pt x="389" y="28"/>
                    <a:pt x="389" y="28"/>
                  </a:cubicBezTo>
                  <a:cubicBezTo>
                    <a:pt x="389" y="14"/>
                    <a:pt x="403" y="0"/>
                    <a:pt x="417" y="0"/>
                  </a:cubicBezTo>
                  <a:cubicBezTo>
                    <a:pt x="431" y="0"/>
                    <a:pt x="446" y="14"/>
                    <a:pt x="446" y="28"/>
                  </a:cubicBezTo>
                  <a:cubicBezTo>
                    <a:pt x="446" y="85"/>
                    <a:pt x="446" y="85"/>
                    <a:pt x="446" y="85"/>
                  </a:cubicBezTo>
                  <a:cubicBezTo>
                    <a:pt x="446" y="106"/>
                    <a:pt x="431" y="113"/>
                    <a:pt x="417" y="113"/>
                  </a:cubicBezTo>
                  <a:close/>
                  <a:moveTo>
                    <a:pt x="276" y="113"/>
                  </a:moveTo>
                  <a:lnTo>
                    <a:pt x="276" y="113"/>
                  </a:lnTo>
                  <a:cubicBezTo>
                    <a:pt x="262" y="113"/>
                    <a:pt x="248" y="106"/>
                    <a:pt x="248" y="85"/>
                  </a:cubicBezTo>
                  <a:cubicBezTo>
                    <a:pt x="248" y="28"/>
                    <a:pt x="248" y="28"/>
                    <a:pt x="248" y="28"/>
                  </a:cubicBezTo>
                  <a:cubicBezTo>
                    <a:pt x="248" y="14"/>
                    <a:pt x="262" y="0"/>
                    <a:pt x="276" y="0"/>
                  </a:cubicBezTo>
                  <a:cubicBezTo>
                    <a:pt x="290" y="0"/>
                    <a:pt x="304" y="14"/>
                    <a:pt x="304" y="28"/>
                  </a:cubicBezTo>
                  <a:cubicBezTo>
                    <a:pt x="304" y="85"/>
                    <a:pt x="304" y="85"/>
                    <a:pt x="304" y="85"/>
                  </a:cubicBezTo>
                  <a:cubicBezTo>
                    <a:pt x="304" y="106"/>
                    <a:pt x="290" y="113"/>
                    <a:pt x="276" y="113"/>
                  </a:cubicBezTo>
                  <a:close/>
                  <a:moveTo>
                    <a:pt x="135" y="113"/>
                  </a:moveTo>
                  <a:lnTo>
                    <a:pt x="135" y="113"/>
                  </a:lnTo>
                  <a:cubicBezTo>
                    <a:pt x="121" y="113"/>
                    <a:pt x="106" y="106"/>
                    <a:pt x="106" y="85"/>
                  </a:cubicBezTo>
                  <a:cubicBezTo>
                    <a:pt x="106" y="28"/>
                    <a:pt x="106" y="28"/>
                    <a:pt x="106" y="28"/>
                  </a:cubicBezTo>
                  <a:cubicBezTo>
                    <a:pt x="106" y="14"/>
                    <a:pt x="121" y="0"/>
                    <a:pt x="135" y="0"/>
                  </a:cubicBezTo>
                  <a:cubicBezTo>
                    <a:pt x="149" y="0"/>
                    <a:pt x="163" y="14"/>
                    <a:pt x="163" y="28"/>
                  </a:cubicBezTo>
                  <a:cubicBezTo>
                    <a:pt x="163" y="85"/>
                    <a:pt x="163" y="85"/>
                    <a:pt x="163" y="85"/>
                  </a:cubicBezTo>
                  <a:cubicBezTo>
                    <a:pt x="163" y="106"/>
                    <a:pt x="149" y="113"/>
                    <a:pt x="135" y="113"/>
                  </a:cubicBezTo>
                  <a:close/>
                </a:path>
              </a:pathLst>
            </a:custGeom>
            <a:solidFill>
              <a:schemeClr val="bg1"/>
            </a:solidFill>
            <a:ln>
              <a:noFill/>
            </a:ln>
          </p:spPr>
          <p:txBody>
            <a:bodyPr wrap="none" lIns="45720" tIns="22860" rIns="45720" bIns="22860" anchor="ctr"/>
            <a:lstStyle/>
            <a:p>
              <a:pPr defTabSz="1218565"/>
              <a:endParaRPr lang="en-US" sz="2400">
                <a:solidFill>
                  <a:prstClr val="black"/>
                </a:solidFill>
                <a:latin typeface="Roboto Light"/>
              </a:endParaRPr>
            </a:p>
          </p:txBody>
        </p:sp>
      </p:grpSp>
      <p:grpSp>
        <p:nvGrpSpPr>
          <p:cNvPr id="37" name="组合 36"/>
          <p:cNvGrpSpPr/>
          <p:nvPr/>
        </p:nvGrpSpPr>
        <p:grpSpPr>
          <a:xfrm>
            <a:off x="8880309" y="654968"/>
            <a:ext cx="576064" cy="576064"/>
            <a:chOff x="4788024" y="1275213"/>
            <a:chExt cx="432048" cy="432048"/>
          </a:xfrm>
        </p:grpSpPr>
        <p:sp>
          <p:nvSpPr>
            <p:cNvPr id="38" name="椭圆 65"/>
            <p:cNvSpPr>
              <a:spLocks noChangeArrowheads="1"/>
            </p:cNvSpPr>
            <p:nvPr/>
          </p:nvSpPr>
          <p:spPr bwMode="auto">
            <a:xfrm>
              <a:off x="4788024" y="1275213"/>
              <a:ext cx="432048" cy="432048"/>
            </a:xfrm>
            <a:prstGeom prst="ellipse">
              <a:avLst/>
            </a:prstGeom>
            <a:solidFill>
              <a:srgbClr val="F79600"/>
            </a:solidFill>
            <a:ln>
              <a:noFill/>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defTabSz="1218565" eaLnBrk="1" hangingPunct="1"/>
              <a:endParaRPr lang="zh-CN" altLang="en-US" sz="2400">
                <a:solidFill>
                  <a:srgbClr val="FFFFFF"/>
                </a:solidFill>
                <a:latin typeface="Calibri" panose="020F0502020204030204" pitchFamily="34" charset="0"/>
              </a:endParaRPr>
            </a:p>
          </p:txBody>
        </p:sp>
        <p:sp>
          <p:nvSpPr>
            <p:cNvPr id="39" name="Freeform 110"/>
            <p:cNvSpPr>
              <a:spLocks noChangeArrowheads="1"/>
            </p:cNvSpPr>
            <p:nvPr/>
          </p:nvSpPr>
          <p:spPr bwMode="auto">
            <a:xfrm>
              <a:off x="4891102" y="1366806"/>
              <a:ext cx="250679" cy="248862"/>
            </a:xfrm>
            <a:custGeom>
              <a:avLst/>
              <a:gdLst>
                <a:gd name="T0" fmla="*/ 78678142 w 609"/>
                <a:gd name="T1" fmla="*/ 71002280 h 602"/>
                <a:gd name="T2" fmla="*/ 78678142 w 609"/>
                <a:gd name="T3" fmla="*/ 71002280 h 602"/>
                <a:gd name="T4" fmla="*/ 71302258 w 609"/>
                <a:gd name="T5" fmla="*/ 78441997 h 602"/>
                <a:gd name="T6" fmla="*/ 65867111 w 609"/>
                <a:gd name="T7" fmla="*/ 76614673 h 602"/>
                <a:gd name="T8" fmla="*/ 44774038 w 609"/>
                <a:gd name="T9" fmla="*/ 54426302 h 602"/>
                <a:gd name="T10" fmla="*/ 29245613 w 609"/>
                <a:gd name="T11" fmla="*/ 59125033 h 602"/>
                <a:gd name="T12" fmla="*/ 0 w 609"/>
                <a:gd name="T13" fmla="*/ 29497307 h 602"/>
                <a:gd name="T14" fmla="*/ 29245613 w 609"/>
                <a:gd name="T15" fmla="*/ 0 h 602"/>
                <a:gd name="T16" fmla="*/ 58491226 w 609"/>
                <a:gd name="T17" fmla="*/ 29497307 h 602"/>
                <a:gd name="T18" fmla="*/ 54867675 w 609"/>
                <a:gd name="T19" fmla="*/ 44376380 h 602"/>
                <a:gd name="T20" fmla="*/ 75960749 w 609"/>
                <a:gd name="T21" fmla="*/ 65520668 h 602"/>
                <a:gd name="T22" fmla="*/ 78678142 w 609"/>
                <a:gd name="T23" fmla="*/ 71002280 h 602"/>
                <a:gd name="T24" fmla="*/ 29245613 w 609"/>
                <a:gd name="T25" fmla="*/ 7439717 h 602"/>
                <a:gd name="T26" fmla="*/ 29245613 w 609"/>
                <a:gd name="T27" fmla="*/ 7439717 h 602"/>
                <a:gd name="T28" fmla="*/ 7246742 w 609"/>
                <a:gd name="T29" fmla="*/ 29497307 h 602"/>
                <a:gd name="T30" fmla="*/ 29245613 w 609"/>
                <a:gd name="T31" fmla="*/ 51685677 h 602"/>
                <a:gd name="T32" fmla="*/ 51244484 w 609"/>
                <a:gd name="T33" fmla="*/ 29497307 h 602"/>
                <a:gd name="T34" fmla="*/ 29245613 w 609"/>
                <a:gd name="T35" fmla="*/ 7439717 h 602"/>
                <a:gd name="T36" fmla="*/ 42056644 w 609"/>
                <a:gd name="T37" fmla="*/ 33282375 h 602"/>
                <a:gd name="T38" fmla="*/ 42056644 w 609"/>
                <a:gd name="T39" fmla="*/ 33282375 h 602"/>
                <a:gd name="T40" fmla="*/ 32868804 w 609"/>
                <a:gd name="T41" fmla="*/ 33282375 h 602"/>
                <a:gd name="T42" fmla="*/ 32868804 w 609"/>
                <a:gd name="T43" fmla="*/ 41504973 h 602"/>
                <a:gd name="T44" fmla="*/ 29245613 w 609"/>
                <a:gd name="T45" fmla="*/ 45290042 h 602"/>
                <a:gd name="T46" fmla="*/ 25622062 w 609"/>
                <a:gd name="T47" fmla="*/ 41504973 h 602"/>
                <a:gd name="T48" fmla="*/ 25622062 w 609"/>
                <a:gd name="T49" fmla="*/ 33282375 h 602"/>
                <a:gd name="T50" fmla="*/ 17340380 w 609"/>
                <a:gd name="T51" fmla="*/ 33282375 h 602"/>
                <a:gd name="T52" fmla="*/ 13716829 w 609"/>
                <a:gd name="T53" fmla="*/ 29497307 h 602"/>
                <a:gd name="T54" fmla="*/ 17340380 w 609"/>
                <a:gd name="T55" fmla="*/ 25842658 h 602"/>
                <a:gd name="T56" fmla="*/ 25622062 w 609"/>
                <a:gd name="T57" fmla="*/ 25842658 h 602"/>
                <a:gd name="T58" fmla="*/ 25622062 w 609"/>
                <a:gd name="T59" fmla="*/ 16575978 h 602"/>
                <a:gd name="T60" fmla="*/ 29245613 w 609"/>
                <a:gd name="T61" fmla="*/ 12921329 h 602"/>
                <a:gd name="T62" fmla="*/ 32868804 w 609"/>
                <a:gd name="T63" fmla="*/ 16575978 h 602"/>
                <a:gd name="T64" fmla="*/ 32868804 w 609"/>
                <a:gd name="T65" fmla="*/ 25842658 h 602"/>
                <a:gd name="T66" fmla="*/ 42056644 w 609"/>
                <a:gd name="T67" fmla="*/ 25842658 h 602"/>
                <a:gd name="T68" fmla="*/ 45679835 w 609"/>
                <a:gd name="T69" fmla="*/ 29497307 h 602"/>
                <a:gd name="T70" fmla="*/ 42056644 w 609"/>
                <a:gd name="T71" fmla="*/ 33282375 h 60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609" h="602">
                  <a:moveTo>
                    <a:pt x="608" y="544"/>
                  </a:moveTo>
                  <a:lnTo>
                    <a:pt x="608" y="544"/>
                  </a:lnTo>
                  <a:cubicBezTo>
                    <a:pt x="608" y="573"/>
                    <a:pt x="579" y="601"/>
                    <a:pt x="551" y="601"/>
                  </a:cubicBezTo>
                  <a:cubicBezTo>
                    <a:pt x="530" y="601"/>
                    <a:pt x="516" y="594"/>
                    <a:pt x="509" y="587"/>
                  </a:cubicBezTo>
                  <a:cubicBezTo>
                    <a:pt x="346" y="417"/>
                    <a:pt x="346" y="417"/>
                    <a:pt x="346" y="417"/>
                  </a:cubicBezTo>
                  <a:cubicBezTo>
                    <a:pt x="311" y="438"/>
                    <a:pt x="269" y="453"/>
                    <a:pt x="226" y="453"/>
                  </a:cubicBezTo>
                  <a:cubicBezTo>
                    <a:pt x="106" y="453"/>
                    <a:pt x="0" y="347"/>
                    <a:pt x="0" y="226"/>
                  </a:cubicBezTo>
                  <a:cubicBezTo>
                    <a:pt x="0" y="99"/>
                    <a:pt x="106" y="0"/>
                    <a:pt x="226" y="0"/>
                  </a:cubicBezTo>
                  <a:cubicBezTo>
                    <a:pt x="353" y="0"/>
                    <a:pt x="452" y="99"/>
                    <a:pt x="452" y="226"/>
                  </a:cubicBezTo>
                  <a:cubicBezTo>
                    <a:pt x="452" y="269"/>
                    <a:pt x="445" y="304"/>
                    <a:pt x="424" y="340"/>
                  </a:cubicBezTo>
                  <a:cubicBezTo>
                    <a:pt x="587" y="502"/>
                    <a:pt x="587" y="502"/>
                    <a:pt x="587" y="502"/>
                  </a:cubicBezTo>
                  <a:cubicBezTo>
                    <a:pt x="601" y="516"/>
                    <a:pt x="608" y="530"/>
                    <a:pt x="608" y="544"/>
                  </a:cubicBezTo>
                  <a:close/>
                  <a:moveTo>
                    <a:pt x="226" y="57"/>
                  </a:moveTo>
                  <a:lnTo>
                    <a:pt x="226" y="57"/>
                  </a:lnTo>
                  <a:cubicBezTo>
                    <a:pt x="134" y="57"/>
                    <a:pt x="56" y="127"/>
                    <a:pt x="56" y="226"/>
                  </a:cubicBezTo>
                  <a:cubicBezTo>
                    <a:pt x="56" y="318"/>
                    <a:pt x="134" y="396"/>
                    <a:pt x="226" y="396"/>
                  </a:cubicBezTo>
                  <a:cubicBezTo>
                    <a:pt x="325" y="396"/>
                    <a:pt x="396" y="318"/>
                    <a:pt x="396" y="226"/>
                  </a:cubicBezTo>
                  <a:cubicBezTo>
                    <a:pt x="396" y="127"/>
                    <a:pt x="325" y="57"/>
                    <a:pt x="226" y="57"/>
                  </a:cubicBezTo>
                  <a:close/>
                  <a:moveTo>
                    <a:pt x="325" y="255"/>
                  </a:moveTo>
                  <a:lnTo>
                    <a:pt x="325" y="255"/>
                  </a:lnTo>
                  <a:cubicBezTo>
                    <a:pt x="254" y="255"/>
                    <a:pt x="254" y="255"/>
                    <a:pt x="254" y="255"/>
                  </a:cubicBezTo>
                  <a:cubicBezTo>
                    <a:pt x="254" y="318"/>
                    <a:pt x="254" y="318"/>
                    <a:pt x="254" y="318"/>
                  </a:cubicBezTo>
                  <a:cubicBezTo>
                    <a:pt x="254" y="333"/>
                    <a:pt x="247" y="347"/>
                    <a:pt x="226" y="347"/>
                  </a:cubicBezTo>
                  <a:cubicBezTo>
                    <a:pt x="212" y="347"/>
                    <a:pt x="198" y="333"/>
                    <a:pt x="198" y="318"/>
                  </a:cubicBezTo>
                  <a:cubicBezTo>
                    <a:pt x="198" y="255"/>
                    <a:pt x="198" y="255"/>
                    <a:pt x="198" y="255"/>
                  </a:cubicBezTo>
                  <a:cubicBezTo>
                    <a:pt x="134" y="255"/>
                    <a:pt x="134" y="255"/>
                    <a:pt x="134" y="255"/>
                  </a:cubicBezTo>
                  <a:cubicBezTo>
                    <a:pt x="120" y="255"/>
                    <a:pt x="106" y="241"/>
                    <a:pt x="106" y="226"/>
                  </a:cubicBezTo>
                  <a:cubicBezTo>
                    <a:pt x="106" y="205"/>
                    <a:pt x="120" y="198"/>
                    <a:pt x="134" y="198"/>
                  </a:cubicBezTo>
                  <a:cubicBezTo>
                    <a:pt x="198" y="198"/>
                    <a:pt x="198" y="198"/>
                    <a:pt x="198" y="198"/>
                  </a:cubicBezTo>
                  <a:cubicBezTo>
                    <a:pt x="198" y="127"/>
                    <a:pt x="198" y="127"/>
                    <a:pt x="198" y="127"/>
                  </a:cubicBezTo>
                  <a:cubicBezTo>
                    <a:pt x="198" y="113"/>
                    <a:pt x="212" y="99"/>
                    <a:pt x="226" y="99"/>
                  </a:cubicBezTo>
                  <a:cubicBezTo>
                    <a:pt x="247" y="99"/>
                    <a:pt x="254" y="113"/>
                    <a:pt x="254" y="127"/>
                  </a:cubicBezTo>
                  <a:cubicBezTo>
                    <a:pt x="254" y="198"/>
                    <a:pt x="254" y="198"/>
                    <a:pt x="254" y="198"/>
                  </a:cubicBezTo>
                  <a:cubicBezTo>
                    <a:pt x="325" y="198"/>
                    <a:pt x="325" y="198"/>
                    <a:pt x="325" y="198"/>
                  </a:cubicBezTo>
                  <a:cubicBezTo>
                    <a:pt x="339" y="198"/>
                    <a:pt x="353" y="205"/>
                    <a:pt x="353" y="226"/>
                  </a:cubicBezTo>
                  <a:cubicBezTo>
                    <a:pt x="353" y="241"/>
                    <a:pt x="339" y="255"/>
                    <a:pt x="325" y="255"/>
                  </a:cubicBezTo>
                  <a:close/>
                </a:path>
              </a:pathLst>
            </a:custGeom>
            <a:solidFill>
              <a:schemeClr val="bg1"/>
            </a:solidFill>
            <a:ln>
              <a:noFill/>
            </a:ln>
          </p:spPr>
          <p:txBody>
            <a:bodyPr wrap="none" lIns="45720" tIns="22860" rIns="45720" bIns="22860" anchor="ctr"/>
            <a:lstStyle/>
            <a:p>
              <a:pPr defTabSz="1218565"/>
              <a:endParaRPr lang="en-US" sz="2400">
                <a:solidFill>
                  <a:prstClr val="black"/>
                </a:solidFill>
                <a:latin typeface="Roboto Light"/>
              </a:endParaRPr>
            </a:p>
          </p:txBody>
        </p:sp>
      </p:grpSp>
      <p:grpSp>
        <p:nvGrpSpPr>
          <p:cNvPr id="40" name="组合 39"/>
          <p:cNvGrpSpPr/>
          <p:nvPr/>
        </p:nvGrpSpPr>
        <p:grpSpPr>
          <a:xfrm>
            <a:off x="9744406" y="654444"/>
            <a:ext cx="577111" cy="577112"/>
            <a:chOff x="5436096" y="1274820"/>
            <a:chExt cx="432833" cy="432834"/>
          </a:xfrm>
        </p:grpSpPr>
        <p:sp>
          <p:nvSpPr>
            <p:cNvPr id="41" name="椭圆 16"/>
            <p:cNvSpPr>
              <a:spLocks noChangeArrowheads="1"/>
            </p:cNvSpPr>
            <p:nvPr/>
          </p:nvSpPr>
          <p:spPr bwMode="auto">
            <a:xfrm>
              <a:off x="5436096" y="1274820"/>
              <a:ext cx="432833" cy="432834"/>
            </a:xfrm>
            <a:prstGeom prst="ellipse">
              <a:avLst/>
            </a:pr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defTabSz="1218565" eaLnBrk="1" hangingPunct="1"/>
              <a:endParaRPr lang="zh-CN" altLang="en-US" sz="2400">
                <a:solidFill>
                  <a:srgbClr val="FFFFFF"/>
                </a:solidFill>
                <a:latin typeface="Calibri" panose="020F0502020204030204" pitchFamily="34" charset="0"/>
              </a:endParaRPr>
            </a:p>
          </p:txBody>
        </p:sp>
        <p:sp>
          <p:nvSpPr>
            <p:cNvPr id="42" name="Freeform 16"/>
            <p:cNvSpPr>
              <a:spLocks noChangeArrowheads="1"/>
            </p:cNvSpPr>
            <p:nvPr/>
          </p:nvSpPr>
          <p:spPr bwMode="auto">
            <a:xfrm>
              <a:off x="5554420" y="1377705"/>
              <a:ext cx="196183" cy="227065"/>
            </a:xfrm>
            <a:custGeom>
              <a:avLst/>
              <a:gdLst>
                <a:gd name="T0" fmla="*/ 58106390 w 475"/>
                <a:gd name="T1" fmla="*/ 71207247 h 552"/>
                <a:gd name="T2" fmla="*/ 58106390 w 475"/>
                <a:gd name="T3" fmla="*/ 71207247 h 552"/>
                <a:gd name="T4" fmla="*/ 54327993 w 475"/>
                <a:gd name="T5" fmla="*/ 71207247 h 552"/>
                <a:gd name="T6" fmla="*/ 54327993 w 475"/>
                <a:gd name="T7" fmla="*/ 0 h 552"/>
                <a:gd name="T8" fmla="*/ 58106390 w 475"/>
                <a:gd name="T9" fmla="*/ 0 h 552"/>
                <a:gd name="T10" fmla="*/ 61754124 w 475"/>
                <a:gd name="T11" fmla="*/ 3618618 h 552"/>
                <a:gd name="T12" fmla="*/ 61754124 w 475"/>
                <a:gd name="T13" fmla="*/ 67588630 h 552"/>
                <a:gd name="T14" fmla="*/ 58106390 w 475"/>
                <a:gd name="T15" fmla="*/ 71207247 h 552"/>
                <a:gd name="T16" fmla="*/ 7426131 w 475"/>
                <a:gd name="T17" fmla="*/ 67588630 h 552"/>
                <a:gd name="T18" fmla="*/ 7426131 w 475"/>
                <a:gd name="T19" fmla="*/ 67588630 h 552"/>
                <a:gd name="T20" fmla="*/ 7426131 w 475"/>
                <a:gd name="T21" fmla="*/ 63970012 h 552"/>
                <a:gd name="T22" fmla="*/ 13809846 w 475"/>
                <a:gd name="T23" fmla="*/ 63970012 h 552"/>
                <a:gd name="T24" fmla="*/ 21235977 w 475"/>
                <a:gd name="T25" fmla="*/ 56603721 h 552"/>
                <a:gd name="T26" fmla="*/ 13809846 w 475"/>
                <a:gd name="T27" fmla="*/ 49237429 h 552"/>
                <a:gd name="T28" fmla="*/ 7426131 w 475"/>
                <a:gd name="T29" fmla="*/ 49237429 h 552"/>
                <a:gd name="T30" fmla="*/ 7426131 w 475"/>
                <a:gd name="T31" fmla="*/ 42905028 h 552"/>
                <a:gd name="T32" fmla="*/ 13809846 w 475"/>
                <a:gd name="T33" fmla="*/ 42905028 h 552"/>
                <a:gd name="T34" fmla="*/ 21235977 w 475"/>
                <a:gd name="T35" fmla="*/ 35539095 h 552"/>
                <a:gd name="T36" fmla="*/ 13809846 w 475"/>
                <a:gd name="T37" fmla="*/ 28301860 h 552"/>
                <a:gd name="T38" fmla="*/ 7426131 w 475"/>
                <a:gd name="T39" fmla="*/ 28301860 h 552"/>
                <a:gd name="T40" fmla="*/ 7426131 w 475"/>
                <a:gd name="T41" fmla="*/ 21840403 h 552"/>
                <a:gd name="T42" fmla="*/ 13809846 w 475"/>
                <a:gd name="T43" fmla="*/ 21840403 h 552"/>
                <a:gd name="T44" fmla="*/ 21235977 w 475"/>
                <a:gd name="T45" fmla="*/ 14603167 h 552"/>
                <a:gd name="T46" fmla="*/ 13809846 w 475"/>
                <a:gd name="T47" fmla="*/ 7236876 h 552"/>
                <a:gd name="T48" fmla="*/ 7426131 w 475"/>
                <a:gd name="T49" fmla="*/ 7236876 h 552"/>
                <a:gd name="T50" fmla="*/ 7426131 w 475"/>
                <a:gd name="T51" fmla="*/ 3618618 h 552"/>
                <a:gd name="T52" fmla="*/ 11074226 w 475"/>
                <a:gd name="T53" fmla="*/ 0 h 552"/>
                <a:gd name="T54" fmla="*/ 50680259 w 475"/>
                <a:gd name="T55" fmla="*/ 0 h 552"/>
                <a:gd name="T56" fmla="*/ 50680259 w 475"/>
                <a:gd name="T57" fmla="*/ 71207247 h 552"/>
                <a:gd name="T58" fmla="*/ 11074226 w 475"/>
                <a:gd name="T59" fmla="*/ 71207247 h 552"/>
                <a:gd name="T60" fmla="*/ 7426131 w 475"/>
                <a:gd name="T61" fmla="*/ 67588630 h 552"/>
                <a:gd name="T62" fmla="*/ 17588243 w 475"/>
                <a:gd name="T63" fmla="*/ 14603167 h 552"/>
                <a:gd name="T64" fmla="*/ 17588243 w 475"/>
                <a:gd name="T65" fmla="*/ 14603167 h 552"/>
                <a:gd name="T66" fmla="*/ 13809846 w 475"/>
                <a:gd name="T67" fmla="*/ 18221785 h 552"/>
                <a:gd name="T68" fmla="*/ 3778036 w 475"/>
                <a:gd name="T69" fmla="*/ 18221785 h 552"/>
                <a:gd name="T70" fmla="*/ 0 w 475"/>
                <a:gd name="T71" fmla="*/ 14603167 h 552"/>
                <a:gd name="T72" fmla="*/ 3778036 w 475"/>
                <a:gd name="T73" fmla="*/ 10984909 h 552"/>
                <a:gd name="T74" fmla="*/ 13809846 w 475"/>
                <a:gd name="T75" fmla="*/ 10984909 h 552"/>
                <a:gd name="T76" fmla="*/ 17588243 w 475"/>
                <a:gd name="T77" fmla="*/ 14603167 h 552"/>
                <a:gd name="T78" fmla="*/ 3778036 w 475"/>
                <a:gd name="T79" fmla="*/ 31920478 h 552"/>
                <a:gd name="T80" fmla="*/ 3778036 w 475"/>
                <a:gd name="T81" fmla="*/ 31920478 h 552"/>
                <a:gd name="T82" fmla="*/ 13809846 w 475"/>
                <a:gd name="T83" fmla="*/ 31920478 h 552"/>
                <a:gd name="T84" fmla="*/ 17588243 w 475"/>
                <a:gd name="T85" fmla="*/ 35539095 h 552"/>
                <a:gd name="T86" fmla="*/ 13809846 w 475"/>
                <a:gd name="T87" fmla="*/ 39286770 h 552"/>
                <a:gd name="T88" fmla="*/ 3778036 w 475"/>
                <a:gd name="T89" fmla="*/ 39286770 h 552"/>
                <a:gd name="T90" fmla="*/ 0 w 475"/>
                <a:gd name="T91" fmla="*/ 35539095 h 552"/>
                <a:gd name="T92" fmla="*/ 3778036 w 475"/>
                <a:gd name="T93" fmla="*/ 31920478 h 552"/>
                <a:gd name="T94" fmla="*/ 3778036 w 475"/>
                <a:gd name="T95" fmla="*/ 52985462 h 552"/>
                <a:gd name="T96" fmla="*/ 3778036 w 475"/>
                <a:gd name="T97" fmla="*/ 52985462 h 552"/>
                <a:gd name="T98" fmla="*/ 13809846 w 475"/>
                <a:gd name="T99" fmla="*/ 52985462 h 552"/>
                <a:gd name="T100" fmla="*/ 17588243 w 475"/>
                <a:gd name="T101" fmla="*/ 56603721 h 552"/>
                <a:gd name="T102" fmla="*/ 13809846 w 475"/>
                <a:gd name="T103" fmla="*/ 60222338 h 552"/>
                <a:gd name="T104" fmla="*/ 3778036 w 475"/>
                <a:gd name="T105" fmla="*/ 60222338 h 552"/>
                <a:gd name="T106" fmla="*/ 0 w 475"/>
                <a:gd name="T107" fmla="*/ 56603721 h 552"/>
                <a:gd name="T108" fmla="*/ 3778036 w 475"/>
                <a:gd name="T109" fmla="*/ 52985462 h 55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475" h="552">
                  <a:moveTo>
                    <a:pt x="446" y="551"/>
                  </a:moveTo>
                  <a:lnTo>
                    <a:pt x="446" y="551"/>
                  </a:lnTo>
                  <a:cubicBezTo>
                    <a:pt x="417" y="551"/>
                    <a:pt x="417" y="551"/>
                    <a:pt x="417" y="551"/>
                  </a:cubicBezTo>
                  <a:cubicBezTo>
                    <a:pt x="417" y="0"/>
                    <a:pt x="417" y="0"/>
                    <a:pt x="417" y="0"/>
                  </a:cubicBezTo>
                  <a:cubicBezTo>
                    <a:pt x="446" y="0"/>
                    <a:pt x="446" y="0"/>
                    <a:pt x="446" y="0"/>
                  </a:cubicBezTo>
                  <a:cubicBezTo>
                    <a:pt x="460" y="0"/>
                    <a:pt x="474" y="14"/>
                    <a:pt x="474" y="28"/>
                  </a:cubicBezTo>
                  <a:cubicBezTo>
                    <a:pt x="474" y="523"/>
                    <a:pt x="474" y="523"/>
                    <a:pt x="474" y="523"/>
                  </a:cubicBezTo>
                  <a:cubicBezTo>
                    <a:pt x="474" y="537"/>
                    <a:pt x="460" y="551"/>
                    <a:pt x="446" y="551"/>
                  </a:cubicBezTo>
                  <a:close/>
                  <a:moveTo>
                    <a:pt x="57" y="523"/>
                  </a:moveTo>
                  <a:lnTo>
                    <a:pt x="57" y="523"/>
                  </a:lnTo>
                  <a:cubicBezTo>
                    <a:pt x="57" y="495"/>
                    <a:pt x="57" y="495"/>
                    <a:pt x="57" y="495"/>
                  </a:cubicBezTo>
                  <a:cubicBezTo>
                    <a:pt x="106" y="495"/>
                    <a:pt x="106" y="495"/>
                    <a:pt x="106" y="495"/>
                  </a:cubicBezTo>
                  <a:cubicBezTo>
                    <a:pt x="135" y="495"/>
                    <a:pt x="163" y="466"/>
                    <a:pt x="163" y="438"/>
                  </a:cubicBezTo>
                  <a:cubicBezTo>
                    <a:pt x="163" y="403"/>
                    <a:pt x="135" y="381"/>
                    <a:pt x="106" y="381"/>
                  </a:cubicBezTo>
                  <a:cubicBezTo>
                    <a:pt x="57" y="381"/>
                    <a:pt x="57" y="381"/>
                    <a:pt x="57" y="381"/>
                  </a:cubicBezTo>
                  <a:cubicBezTo>
                    <a:pt x="57" y="332"/>
                    <a:pt x="57" y="332"/>
                    <a:pt x="57" y="332"/>
                  </a:cubicBezTo>
                  <a:cubicBezTo>
                    <a:pt x="106" y="332"/>
                    <a:pt x="106" y="332"/>
                    <a:pt x="106" y="332"/>
                  </a:cubicBezTo>
                  <a:cubicBezTo>
                    <a:pt x="135" y="332"/>
                    <a:pt x="163" y="304"/>
                    <a:pt x="163" y="275"/>
                  </a:cubicBezTo>
                  <a:cubicBezTo>
                    <a:pt x="163" y="247"/>
                    <a:pt x="135" y="219"/>
                    <a:pt x="106" y="219"/>
                  </a:cubicBezTo>
                  <a:cubicBezTo>
                    <a:pt x="57" y="219"/>
                    <a:pt x="57" y="219"/>
                    <a:pt x="57" y="219"/>
                  </a:cubicBezTo>
                  <a:cubicBezTo>
                    <a:pt x="57" y="169"/>
                    <a:pt x="57" y="169"/>
                    <a:pt x="57" y="169"/>
                  </a:cubicBezTo>
                  <a:cubicBezTo>
                    <a:pt x="106" y="169"/>
                    <a:pt x="106" y="169"/>
                    <a:pt x="106" y="169"/>
                  </a:cubicBezTo>
                  <a:cubicBezTo>
                    <a:pt x="135" y="169"/>
                    <a:pt x="163" y="148"/>
                    <a:pt x="163" y="113"/>
                  </a:cubicBezTo>
                  <a:cubicBezTo>
                    <a:pt x="163" y="85"/>
                    <a:pt x="135" y="56"/>
                    <a:pt x="106" y="56"/>
                  </a:cubicBezTo>
                  <a:cubicBezTo>
                    <a:pt x="57" y="56"/>
                    <a:pt x="57" y="56"/>
                    <a:pt x="57" y="56"/>
                  </a:cubicBezTo>
                  <a:cubicBezTo>
                    <a:pt x="57" y="28"/>
                    <a:pt x="57" y="28"/>
                    <a:pt x="57" y="28"/>
                  </a:cubicBezTo>
                  <a:cubicBezTo>
                    <a:pt x="57" y="14"/>
                    <a:pt x="71" y="0"/>
                    <a:pt x="85" y="0"/>
                  </a:cubicBezTo>
                  <a:cubicBezTo>
                    <a:pt x="389" y="0"/>
                    <a:pt x="389" y="0"/>
                    <a:pt x="389" y="0"/>
                  </a:cubicBezTo>
                  <a:cubicBezTo>
                    <a:pt x="389" y="551"/>
                    <a:pt x="389" y="551"/>
                    <a:pt x="389" y="551"/>
                  </a:cubicBezTo>
                  <a:cubicBezTo>
                    <a:pt x="85" y="551"/>
                    <a:pt x="85" y="551"/>
                    <a:pt x="85" y="551"/>
                  </a:cubicBezTo>
                  <a:cubicBezTo>
                    <a:pt x="71" y="551"/>
                    <a:pt x="57" y="537"/>
                    <a:pt x="57" y="523"/>
                  </a:cubicBezTo>
                  <a:close/>
                  <a:moveTo>
                    <a:pt x="135" y="113"/>
                  </a:moveTo>
                  <a:lnTo>
                    <a:pt x="135" y="113"/>
                  </a:lnTo>
                  <a:cubicBezTo>
                    <a:pt x="135" y="134"/>
                    <a:pt x="120" y="141"/>
                    <a:pt x="106" y="141"/>
                  </a:cubicBezTo>
                  <a:cubicBezTo>
                    <a:pt x="29" y="141"/>
                    <a:pt x="29" y="141"/>
                    <a:pt x="29" y="141"/>
                  </a:cubicBezTo>
                  <a:cubicBezTo>
                    <a:pt x="15" y="141"/>
                    <a:pt x="0" y="134"/>
                    <a:pt x="0" y="113"/>
                  </a:cubicBezTo>
                  <a:cubicBezTo>
                    <a:pt x="0" y="99"/>
                    <a:pt x="15" y="85"/>
                    <a:pt x="29" y="85"/>
                  </a:cubicBezTo>
                  <a:cubicBezTo>
                    <a:pt x="106" y="85"/>
                    <a:pt x="106" y="85"/>
                    <a:pt x="106" y="85"/>
                  </a:cubicBezTo>
                  <a:cubicBezTo>
                    <a:pt x="120" y="85"/>
                    <a:pt x="135" y="99"/>
                    <a:pt x="135" y="113"/>
                  </a:cubicBezTo>
                  <a:close/>
                  <a:moveTo>
                    <a:pt x="29" y="247"/>
                  </a:moveTo>
                  <a:lnTo>
                    <a:pt x="29" y="247"/>
                  </a:lnTo>
                  <a:cubicBezTo>
                    <a:pt x="106" y="247"/>
                    <a:pt x="106" y="247"/>
                    <a:pt x="106" y="247"/>
                  </a:cubicBezTo>
                  <a:cubicBezTo>
                    <a:pt x="120" y="247"/>
                    <a:pt x="135" y="261"/>
                    <a:pt x="135" y="275"/>
                  </a:cubicBezTo>
                  <a:cubicBezTo>
                    <a:pt x="135" y="290"/>
                    <a:pt x="120" y="304"/>
                    <a:pt x="106" y="304"/>
                  </a:cubicBezTo>
                  <a:cubicBezTo>
                    <a:pt x="29" y="304"/>
                    <a:pt x="29" y="304"/>
                    <a:pt x="29" y="304"/>
                  </a:cubicBezTo>
                  <a:cubicBezTo>
                    <a:pt x="15" y="304"/>
                    <a:pt x="0" y="290"/>
                    <a:pt x="0" y="275"/>
                  </a:cubicBezTo>
                  <a:cubicBezTo>
                    <a:pt x="0" y="261"/>
                    <a:pt x="15" y="247"/>
                    <a:pt x="29" y="247"/>
                  </a:cubicBezTo>
                  <a:close/>
                  <a:moveTo>
                    <a:pt x="29" y="410"/>
                  </a:moveTo>
                  <a:lnTo>
                    <a:pt x="29" y="410"/>
                  </a:lnTo>
                  <a:cubicBezTo>
                    <a:pt x="106" y="410"/>
                    <a:pt x="106" y="410"/>
                    <a:pt x="106" y="410"/>
                  </a:cubicBezTo>
                  <a:cubicBezTo>
                    <a:pt x="120" y="410"/>
                    <a:pt x="135" y="417"/>
                    <a:pt x="135" y="438"/>
                  </a:cubicBezTo>
                  <a:cubicBezTo>
                    <a:pt x="135" y="452"/>
                    <a:pt x="120" y="466"/>
                    <a:pt x="106" y="466"/>
                  </a:cubicBezTo>
                  <a:cubicBezTo>
                    <a:pt x="29" y="466"/>
                    <a:pt x="29" y="466"/>
                    <a:pt x="29" y="466"/>
                  </a:cubicBezTo>
                  <a:cubicBezTo>
                    <a:pt x="15" y="466"/>
                    <a:pt x="0" y="452"/>
                    <a:pt x="0" y="438"/>
                  </a:cubicBezTo>
                  <a:cubicBezTo>
                    <a:pt x="0" y="417"/>
                    <a:pt x="15" y="410"/>
                    <a:pt x="29" y="410"/>
                  </a:cubicBezTo>
                  <a:close/>
                </a:path>
              </a:pathLst>
            </a:custGeom>
            <a:solidFill>
              <a:schemeClr val="bg1"/>
            </a:solidFill>
            <a:ln>
              <a:noFill/>
            </a:ln>
          </p:spPr>
          <p:txBody>
            <a:bodyPr wrap="none" lIns="45720" tIns="22860" rIns="45720" bIns="22860" anchor="ctr"/>
            <a:lstStyle/>
            <a:p>
              <a:pPr defTabSz="1218565"/>
              <a:endParaRPr lang="en-US" sz="2400">
                <a:solidFill>
                  <a:prstClr val="black"/>
                </a:solidFill>
                <a:latin typeface="Roboto Light"/>
              </a:endParaRPr>
            </a:p>
          </p:txBody>
        </p:sp>
      </p:grpSp>
      <p:grpSp>
        <p:nvGrpSpPr>
          <p:cNvPr id="44" name="组合 43"/>
          <p:cNvGrpSpPr/>
          <p:nvPr/>
        </p:nvGrpSpPr>
        <p:grpSpPr>
          <a:xfrm>
            <a:off x="7152118" y="654444"/>
            <a:ext cx="577111" cy="577112"/>
            <a:chOff x="3491880" y="1274820"/>
            <a:chExt cx="432833" cy="432834"/>
          </a:xfrm>
        </p:grpSpPr>
        <p:sp>
          <p:nvSpPr>
            <p:cNvPr id="75" name="椭圆 16"/>
            <p:cNvSpPr>
              <a:spLocks noChangeArrowheads="1"/>
            </p:cNvSpPr>
            <p:nvPr/>
          </p:nvSpPr>
          <p:spPr bwMode="auto">
            <a:xfrm>
              <a:off x="3491880" y="1274820"/>
              <a:ext cx="432833" cy="432834"/>
            </a:xfrm>
            <a:prstGeom prst="ellipse">
              <a:avLst/>
            </a:pr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defTabSz="1218565" eaLnBrk="1" hangingPunct="1"/>
              <a:endParaRPr lang="zh-CN" altLang="en-US" sz="2400">
                <a:solidFill>
                  <a:srgbClr val="FFFFFF"/>
                </a:solidFill>
                <a:latin typeface="Calibri" panose="020F0502020204030204" pitchFamily="34" charset="0"/>
              </a:endParaRPr>
            </a:p>
          </p:txBody>
        </p:sp>
        <p:sp>
          <p:nvSpPr>
            <p:cNvPr id="76" name="Freeform 75"/>
            <p:cNvSpPr>
              <a:spLocks noChangeArrowheads="1"/>
            </p:cNvSpPr>
            <p:nvPr/>
          </p:nvSpPr>
          <p:spPr bwMode="auto">
            <a:xfrm>
              <a:off x="3583864" y="1385879"/>
              <a:ext cx="248863" cy="210716"/>
            </a:xfrm>
            <a:custGeom>
              <a:avLst/>
              <a:gdLst>
                <a:gd name="T0" fmla="*/ 74657633 w 602"/>
                <a:gd name="T1" fmla="*/ 66362244 h 510"/>
                <a:gd name="T2" fmla="*/ 74657633 w 602"/>
                <a:gd name="T3" fmla="*/ 66362244 h 510"/>
                <a:gd name="T4" fmla="*/ 3654665 w 602"/>
                <a:gd name="T5" fmla="*/ 66362244 h 510"/>
                <a:gd name="T6" fmla="*/ 0 w 602"/>
                <a:gd name="T7" fmla="*/ 62711741 h 510"/>
                <a:gd name="T8" fmla="*/ 0 w 602"/>
                <a:gd name="T9" fmla="*/ 3650503 h 510"/>
                <a:gd name="T10" fmla="*/ 3654665 w 602"/>
                <a:gd name="T11" fmla="*/ 0 h 510"/>
                <a:gd name="T12" fmla="*/ 7308970 w 602"/>
                <a:gd name="T13" fmla="*/ 3650503 h 510"/>
                <a:gd name="T14" fmla="*/ 7308970 w 602"/>
                <a:gd name="T15" fmla="*/ 50717076 h 510"/>
                <a:gd name="T16" fmla="*/ 7308970 w 602"/>
                <a:gd name="T17" fmla="*/ 50717076 h 510"/>
                <a:gd name="T18" fmla="*/ 7308970 w 602"/>
                <a:gd name="T19" fmla="*/ 58930528 h 510"/>
                <a:gd name="T20" fmla="*/ 74657633 w 602"/>
                <a:gd name="T21" fmla="*/ 58930528 h 510"/>
                <a:gd name="T22" fmla="*/ 78442719 w 602"/>
                <a:gd name="T23" fmla="*/ 62711741 h 510"/>
                <a:gd name="T24" fmla="*/ 74657633 w 602"/>
                <a:gd name="T25" fmla="*/ 66362244 h 510"/>
                <a:gd name="T26" fmla="*/ 66434636 w 602"/>
                <a:gd name="T27" fmla="*/ 55280025 h 510"/>
                <a:gd name="T28" fmla="*/ 66434636 w 602"/>
                <a:gd name="T29" fmla="*/ 55280025 h 510"/>
                <a:gd name="T30" fmla="*/ 58995246 w 602"/>
                <a:gd name="T31" fmla="*/ 55280025 h 510"/>
                <a:gd name="T32" fmla="*/ 55340580 w 602"/>
                <a:gd name="T33" fmla="*/ 51629522 h 510"/>
                <a:gd name="T34" fmla="*/ 55340580 w 602"/>
                <a:gd name="T35" fmla="*/ 25814941 h 510"/>
                <a:gd name="T36" fmla="*/ 58995246 w 602"/>
                <a:gd name="T37" fmla="*/ 22164077 h 510"/>
                <a:gd name="T38" fmla="*/ 66434636 w 602"/>
                <a:gd name="T39" fmla="*/ 22164077 h 510"/>
                <a:gd name="T40" fmla="*/ 70089301 w 602"/>
                <a:gd name="T41" fmla="*/ 25814941 h 510"/>
                <a:gd name="T42" fmla="*/ 70089301 w 602"/>
                <a:gd name="T43" fmla="*/ 51629522 h 510"/>
                <a:gd name="T44" fmla="*/ 66434636 w 602"/>
                <a:gd name="T45" fmla="*/ 55280025 h 510"/>
                <a:gd name="T46" fmla="*/ 45159830 w 602"/>
                <a:gd name="T47" fmla="*/ 55280025 h 510"/>
                <a:gd name="T48" fmla="*/ 45159830 w 602"/>
                <a:gd name="T49" fmla="*/ 55280025 h 510"/>
                <a:gd name="T50" fmla="*/ 37850860 w 602"/>
                <a:gd name="T51" fmla="*/ 55280025 h 510"/>
                <a:gd name="T52" fmla="*/ 34065774 w 602"/>
                <a:gd name="T53" fmla="*/ 51629522 h 510"/>
                <a:gd name="T54" fmla="*/ 34065774 w 602"/>
                <a:gd name="T55" fmla="*/ 11082219 h 510"/>
                <a:gd name="T56" fmla="*/ 37850860 w 602"/>
                <a:gd name="T57" fmla="*/ 7431355 h 510"/>
                <a:gd name="T58" fmla="*/ 45159830 w 602"/>
                <a:gd name="T59" fmla="*/ 7431355 h 510"/>
                <a:gd name="T60" fmla="*/ 48814495 w 602"/>
                <a:gd name="T61" fmla="*/ 11082219 h 510"/>
                <a:gd name="T62" fmla="*/ 48814495 w 602"/>
                <a:gd name="T63" fmla="*/ 51629522 h 510"/>
                <a:gd name="T64" fmla="*/ 45159830 w 602"/>
                <a:gd name="T65" fmla="*/ 55280025 h 510"/>
                <a:gd name="T66" fmla="*/ 24929472 w 602"/>
                <a:gd name="T67" fmla="*/ 55280025 h 510"/>
                <a:gd name="T68" fmla="*/ 24929472 w 602"/>
                <a:gd name="T69" fmla="*/ 55280025 h 510"/>
                <a:gd name="T70" fmla="*/ 17489720 w 602"/>
                <a:gd name="T71" fmla="*/ 55280025 h 510"/>
                <a:gd name="T72" fmla="*/ 13835055 w 602"/>
                <a:gd name="T73" fmla="*/ 51629522 h 510"/>
                <a:gd name="T74" fmla="*/ 13835055 w 602"/>
                <a:gd name="T75" fmla="*/ 44198166 h 510"/>
                <a:gd name="T76" fmla="*/ 17489720 w 602"/>
                <a:gd name="T77" fmla="*/ 40547302 h 510"/>
                <a:gd name="T78" fmla="*/ 24929472 w 602"/>
                <a:gd name="T79" fmla="*/ 40547302 h 510"/>
                <a:gd name="T80" fmla="*/ 28583776 w 602"/>
                <a:gd name="T81" fmla="*/ 44198166 h 510"/>
                <a:gd name="T82" fmla="*/ 28583776 w 602"/>
                <a:gd name="T83" fmla="*/ 51629522 h 510"/>
                <a:gd name="T84" fmla="*/ 24929472 w 602"/>
                <a:gd name="T85" fmla="*/ 55280025 h 510"/>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602" h="510">
                  <a:moveTo>
                    <a:pt x="572" y="509"/>
                  </a:moveTo>
                  <a:lnTo>
                    <a:pt x="572" y="509"/>
                  </a:lnTo>
                  <a:cubicBezTo>
                    <a:pt x="28" y="509"/>
                    <a:pt x="28" y="509"/>
                    <a:pt x="28" y="509"/>
                  </a:cubicBezTo>
                  <a:cubicBezTo>
                    <a:pt x="14" y="509"/>
                    <a:pt x="0" y="502"/>
                    <a:pt x="0" y="481"/>
                  </a:cubicBezTo>
                  <a:cubicBezTo>
                    <a:pt x="0" y="28"/>
                    <a:pt x="0" y="28"/>
                    <a:pt x="0" y="28"/>
                  </a:cubicBezTo>
                  <a:cubicBezTo>
                    <a:pt x="0" y="14"/>
                    <a:pt x="14" y="0"/>
                    <a:pt x="28" y="0"/>
                  </a:cubicBezTo>
                  <a:cubicBezTo>
                    <a:pt x="42" y="0"/>
                    <a:pt x="56" y="14"/>
                    <a:pt x="56" y="28"/>
                  </a:cubicBezTo>
                  <a:cubicBezTo>
                    <a:pt x="56" y="389"/>
                    <a:pt x="56" y="389"/>
                    <a:pt x="56" y="389"/>
                  </a:cubicBezTo>
                  <a:cubicBezTo>
                    <a:pt x="56" y="452"/>
                    <a:pt x="56" y="452"/>
                    <a:pt x="56" y="452"/>
                  </a:cubicBezTo>
                  <a:cubicBezTo>
                    <a:pt x="572" y="452"/>
                    <a:pt x="572" y="452"/>
                    <a:pt x="572" y="452"/>
                  </a:cubicBezTo>
                  <a:cubicBezTo>
                    <a:pt x="594" y="452"/>
                    <a:pt x="601" y="467"/>
                    <a:pt x="601" y="481"/>
                  </a:cubicBezTo>
                  <a:cubicBezTo>
                    <a:pt x="601" y="502"/>
                    <a:pt x="594" y="509"/>
                    <a:pt x="572" y="509"/>
                  </a:cubicBezTo>
                  <a:close/>
                  <a:moveTo>
                    <a:pt x="509" y="424"/>
                  </a:moveTo>
                  <a:lnTo>
                    <a:pt x="509" y="424"/>
                  </a:lnTo>
                  <a:cubicBezTo>
                    <a:pt x="452" y="424"/>
                    <a:pt x="452" y="424"/>
                    <a:pt x="452" y="424"/>
                  </a:cubicBezTo>
                  <a:cubicBezTo>
                    <a:pt x="438" y="424"/>
                    <a:pt x="424" y="417"/>
                    <a:pt x="424" y="396"/>
                  </a:cubicBezTo>
                  <a:cubicBezTo>
                    <a:pt x="424" y="198"/>
                    <a:pt x="424" y="198"/>
                    <a:pt x="424" y="198"/>
                  </a:cubicBezTo>
                  <a:cubicBezTo>
                    <a:pt x="424" y="184"/>
                    <a:pt x="438" y="170"/>
                    <a:pt x="452" y="170"/>
                  </a:cubicBezTo>
                  <a:cubicBezTo>
                    <a:pt x="509" y="170"/>
                    <a:pt x="509" y="170"/>
                    <a:pt x="509" y="170"/>
                  </a:cubicBezTo>
                  <a:cubicBezTo>
                    <a:pt x="523" y="170"/>
                    <a:pt x="537" y="184"/>
                    <a:pt x="537" y="198"/>
                  </a:cubicBezTo>
                  <a:cubicBezTo>
                    <a:pt x="537" y="396"/>
                    <a:pt x="537" y="396"/>
                    <a:pt x="537" y="396"/>
                  </a:cubicBezTo>
                  <a:cubicBezTo>
                    <a:pt x="537" y="417"/>
                    <a:pt x="523" y="424"/>
                    <a:pt x="509" y="424"/>
                  </a:cubicBezTo>
                  <a:close/>
                  <a:moveTo>
                    <a:pt x="346" y="424"/>
                  </a:moveTo>
                  <a:lnTo>
                    <a:pt x="346" y="424"/>
                  </a:lnTo>
                  <a:cubicBezTo>
                    <a:pt x="290" y="424"/>
                    <a:pt x="290" y="424"/>
                    <a:pt x="290" y="424"/>
                  </a:cubicBezTo>
                  <a:cubicBezTo>
                    <a:pt x="276" y="424"/>
                    <a:pt x="261" y="417"/>
                    <a:pt x="261" y="396"/>
                  </a:cubicBezTo>
                  <a:cubicBezTo>
                    <a:pt x="261" y="85"/>
                    <a:pt x="261" y="85"/>
                    <a:pt x="261" y="85"/>
                  </a:cubicBezTo>
                  <a:cubicBezTo>
                    <a:pt x="261" y="71"/>
                    <a:pt x="276" y="57"/>
                    <a:pt x="290" y="57"/>
                  </a:cubicBezTo>
                  <a:cubicBezTo>
                    <a:pt x="346" y="57"/>
                    <a:pt x="346" y="57"/>
                    <a:pt x="346" y="57"/>
                  </a:cubicBezTo>
                  <a:cubicBezTo>
                    <a:pt x="367" y="57"/>
                    <a:pt x="374" y="71"/>
                    <a:pt x="374" y="85"/>
                  </a:cubicBezTo>
                  <a:cubicBezTo>
                    <a:pt x="374" y="396"/>
                    <a:pt x="374" y="396"/>
                    <a:pt x="374" y="396"/>
                  </a:cubicBezTo>
                  <a:cubicBezTo>
                    <a:pt x="374" y="417"/>
                    <a:pt x="367" y="424"/>
                    <a:pt x="346" y="424"/>
                  </a:cubicBezTo>
                  <a:close/>
                  <a:moveTo>
                    <a:pt x="191" y="424"/>
                  </a:moveTo>
                  <a:lnTo>
                    <a:pt x="191" y="424"/>
                  </a:lnTo>
                  <a:cubicBezTo>
                    <a:pt x="134" y="424"/>
                    <a:pt x="134" y="424"/>
                    <a:pt x="134" y="424"/>
                  </a:cubicBezTo>
                  <a:cubicBezTo>
                    <a:pt x="113" y="424"/>
                    <a:pt x="106" y="417"/>
                    <a:pt x="106" y="396"/>
                  </a:cubicBezTo>
                  <a:cubicBezTo>
                    <a:pt x="106" y="339"/>
                    <a:pt x="106" y="339"/>
                    <a:pt x="106" y="339"/>
                  </a:cubicBezTo>
                  <a:cubicBezTo>
                    <a:pt x="106" y="325"/>
                    <a:pt x="113" y="311"/>
                    <a:pt x="134" y="311"/>
                  </a:cubicBezTo>
                  <a:cubicBezTo>
                    <a:pt x="191" y="311"/>
                    <a:pt x="191" y="311"/>
                    <a:pt x="191" y="311"/>
                  </a:cubicBezTo>
                  <a:cubicBezTo>
                    <a:pt x="205" y="311"/>
                    <a:pt x="219" y="325"/>
                    <a:pt x="219" y="339"/>
                  </a:cubicBezTo>
                  <a:cubicBezTo>
                    <a:pt x="219" y="396"/>
                    <a:pt x="219" y="396"/>
                    <a:pt x="219" y="396"/>
                  </a:cubicBezTo>
                  <a:cubicBezTo>
                    <a:pt x="219" y="417"/>
                    <a:pt x="205" y="424"/>
                    <a:pt x="191" y="424"/>
                  </a:cubicBezTo>
                  <a:close/>
                </a:path>
              </a:pathLst>
            </a:custGeom>
            <a:solidFill>
              <a:schemeClr val="bg1"/>
            </a:solidFill>
            <a:ln>
              <a:noFill/>
            </a:ln>
          </p:spPr>
          <p:txBody>
            <a:bodyPr wrap="none" lIns="45720" tIns="22860" rIns="45720" bIns="22860" anchor="ctr"/>
            <a:lstStyle/>
            <a:p>
              <a:pPr defTabSz="1218565"/>
              <a:endParaRPr lang="en-US" sz="2400">
                <a:solidFill>
                  <a:prstClr val="black"/>
                </a:solidFill>
                <a:latin typeface="Roboto Light"/>
              </a:endParaRPr>
            </a:p>
          </p:txBody>
        </p:sp>
      </p:grpSp>
      <p:grpSp>
        <p:nvGrpSpPr>
          <p:cNvPr id="77" name="组合 76"/>
          <p:cNvGrpSpPr/>
          <p:nvPr/>
        </p:nvGrpSpPr>
        <p:grpSpPr>
          <a:xfrm>
            <a:off x="8016214" y="654444"/>
            <a:ext cx="577111" cy="577112"/>
            <a:chOff x="4139952" y="1274820"/>
            <a:chExt cx="432833" cy="432834"/>
          </a:xfrm>
        </p:grpSpPr>
        <p:sp>
          <p:nvSpPr>
            <p:cNvPr id="78" name="椭圆 16"/>
            <p:cNvSpPr>
              <a:spLocks noChangeArrowheads="1"/>
            </p:cNvSpPr>
            <p:nvPr/>
          </p:nvSpPr>
          <p:spPr bwMode="auto">
            <a:xfrm>
              <a:off x="4139952" y="1274820"/>
              <a:ext cx="432833" cy="432834"/>
            </a:xfrm>
            <a:prstGeom prst="ellipse">
              <a:avLst/>
            </a:prstGeom>
            <a:solidFill>
              <a:srgbClr val="3992DB"/>
            </a:solidFill>
            <a:ln>
              <a:noFill/>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defTabSz="1218565" eaLnBrk="1" hangingPunct="1"/>
              <a:endParaRPr lang="zh-CN" altLang="en-US" sz="2400">
                <a:solidFill>
                  <a:srgbClr val="FFFFFF"/>
                </a:solidFill>
                <a:latin typeface="Calibri" panose="020F0502020204030204" pitchFamily="34" charset="0"/>
              </a:endParaRPr>
            </a:p>
          </p:txBody>
        </p:sp>
        <p:sp>
          <p:nvSpPr>
            <p:cNvPr id="79" name="Freeform 84"/>
            <p:cNvSpPr>
              <a:spLocks noChangeArrowheads="1"/>
            </p:cNvSpPr>
            <p:nvPr/>
          </p:nvSpPr>
          <p:spPr bwMode="auto">
            <a:xfrm>
              <a:off x="4241546" y="1366806"/>
              <a:ext cx="248863" cy="248863"/>
            </a:xfrm>
            <a:custGeom>
              <a:avLst/>
              <a:gdLst>
                <a:gd name="T0" fmla="*/ 43332858 w 602"/>
                <a:gd name="T1" fmla="*/ 34979440 h 602"/>
                <a:gd name="T2" fmla="*/ 43332858 w 602"/>
                <a:gd name="T3" fmla="*/ 34979440 h 602"/>
                <a:gd name="T4" fmla="*/ 43332858 w 602"/>
                <a:gd name="T5" fmla="*/ 0 h 602"/>
                <a:gd name="T6" fmla="*/ 78442719 w 602"/>
                <a:gd name="T7" fmla="*/ 34979440 h 602"/>
                <a:gd name="T8" fmla="*/ 43332858 w 602"/>
                <a:gd name="T9" fmla="*/ 34979440 h 602"/>
                <a:gd name="T10" fmla="*/ 36023527 w 602"/>
                <a:gd name="T11" fmla="*/ 78442719 h 602"/>
                <a:gd name="T12" fmla="*/ 36023527 w 602"/>
                <a:gd name="T13" fmla="*/ 78442719 h 602"/>
                <a:gd name="T14" fmla="*/ 0 w 602"/>
                <a:gd name="T15" fmla="*/ 42419192 h 602"/>
                <a:gd name="T16" fmla="*/ 36023527 w 602"/>
                <a:gd name="T17" fmla="*/ 7308970 h 602"/>
                <a:gd name="T18" fmla="*/ 36023527 w 602"/>
                <a:gd name="T19" fmla="*/ 42419192 h 602"/>
                <a:gd name="T20" fmla="*/ 71002968 w 602"/>
                <a:gd name="T21" fmla="*/ 42419192 h 602"/>
                <a:gd name="T22" fmla="*/ 36023527 w 602"/>
                <a:gd name="T23" fmla="*/ 78442719 h 60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602" h="602">
                  <a:moveTo>
                    <a:pt x="332" y="268"/>
                  </a:moveTo>
                  <a:lnTo>
                    <a:pt x="332" y="268"/>
                  </a:lnTo>
                  <a:cubicBezTo>
                    <a:pt x="332" y="0"/>
                    <a:pt x="332" y="0"/>
                    <a:pt x="332" y="0"/>
                  </a:cubicBezTo>
                  <a:cubicBezTo>
                    <a:pt x="481" y="0"/>
                    <a:pt x="601" y="120"/>
                    <a:pt x="601" y="268"/>
                  </a:cubicBezTo>
                  <a:lnTo>
                    <a:pt x="332" y="268"/>
                  </a:lnTo>
                  <a:close/>
                  <a:moveTo>
                    <a:pt x="276" y="601"/>
                  </a:moveTo>
                  <a:lnTo>
                    <a:pt x="276" y="601"/>
                  </a:lnTo>
                  <a:cubicBezTo>
                    <a:pt x="120" y="601"/>
                    <a:pt x="0" y="480"/>
                    <a:pt x="0" y="325"/>
                  </a:cubicBezTo>
                  <a:cubicBezTo>
                    <a:pt x="0" y="176"/>
                    <a:pt x="120" y="56"/>
                    <a:pt x="276" y="56"/>
                  </a:cubicBezTo>
                  <a:cubicBezTo>
                    <a:pt x="276" y="325"/>
                    <a:pt x="276" y="325"/>
                    <a:pt x="276" y="325"/>
                  </a:cubicBezTo>
                  <a:cubicBezTo>
                    <a:pt x="544" y="325"/>
                    <a:pt x="544" y="325"/>
                    <a:pt x="544" y="325"/>
                  </a:cubicBezTo>
                  <a:cubicBezTo>
                    <a:pt x="544" y="480"/>
                    <a:pt x="424" y="601"/>
                    <a:pt x="276" y="601"/>
                  </a:cubicBezTo>
                  <a:close/>
                </a:path>
              </a:pathLst>
            </a:custGeom>
            <a:solidFill>
              <a:schemeClr val="bg1"/>
            </a:solidFill>
            <a:ln>
              <a:noFill/>
            </a:ln>
          </p:spPr>
          <p:txBody>
            <a:bodyPr wrap="none" lIns="45720" tIns="22860" rIns="45720" bIns="22860" anchor="ctr"/>
            <a:lstStyle/>
            <a:p>
              <a:pPr defTabSz="1218565"/>
              <a:endParaRPr lang="en-US" sz="2400">
                <a:solidFill>
                  <a:prstClr val="black"/>
                </a:solidFill>
                <a:latin typeface="Roboto Light"/>
              </a:endParaRPr>
            </a:p>
          </p:txBody>
        </p:sp>
      </p:grpSp>
    </p:spTree>
  </p:cSld>
  <p:clrMapOvr>
    <a:masterClrMapping/>
  </p:clrMapOvr>
  <p:transition spd="slow">
    <p:cove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2" name="组合 41"/>
          <p:cNvGrpSpPr/>
          <p:nvPr/>
        </p:nvGrpSpPr>
        <p:grpSpPr>
          <a:xfrm>
            <a:off x="-48845" y="2155437"/>
            <a:ext cx="12011349" cy="2413864"/>
            <a:chOff x="170694" y="177982"/>
            <a:chExt cx="3936004" cy="781165"/>
          </a:xfrm>
        </p:grpSpPr>
        <p:sp>
          <p:nvSpPr>
            <p:cNvPr id="44" name="等腰三角形 43"/>
            <p:cNvSpPr/>
            <p:nvPr/>
          </p:nvSpPr>
          <p:spPr>
            <a:xfrm>
              <a:off x="1233863" y="177982"/>
              <a:ext cx="355284" cy="356514"/>
            </a:xfrm>
            <a:prstGeom prst="triangle">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defTabSz="1218565"/>
              <a:endParaRPr lang="zh-CN" altLang="en-US" sz="2400">
                <a:solidFill>
                  <a:prstClr val="white"/>
                </a:solidFill>
                <a:latin typeface="Calibri" panose="020F0502020204030204"/>
                <a:ea typeface="宋体" panose="02010600030101010101" pitchFamily="2" charset="-122"/>
              </a:endParaRPr>
            </a:p>
          </p:txBody>
        </p:sp>
        <p:sp>
          <p:nvSpPr>
            <p:cNvPr id="45" name="等腰三角形 44"/>
            <p:cNvSpPr/>
            <p:nvPr/>
          </p:nvSpPr>
          <p:spPr>
            <a:xfrm flipV="1">
              <a:off x="200258" y="602633"/>
              <a:ext cx="355284" cy="356514"/>
            </a:xfrm>
            <a:prstGeom prst="triangle">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defTabSz="1218565"/>
              <a:endParaRPr lang="zh-CN" altLang="en-US" sz="2400">
                <a:solidFill>
                  <a:prstClr val="white"/>
                </a:solidFill>
                <a:latin typeface="Calibri" panose="020F0502020204030204"/>
                <a:ea typeface="宋体" panose="02010600030101010101" pitchFamily="2" charset="-122"/>
              </a:endParaRPr>
            </a:p>
          </p:txBody>
        </p:sp>
        <p:sp>
          <p:nvSpPr>
            <p:cNvPr id="46" name="矩形 45"/>
            <p:cNvSpPr/>
            <p:nvPr/>
          </p:nvSpPr>
          <p:spPr>
            <a:xfrm>
              <a:off x="170694" y="261768"/>
              <a:ext cx="3936004" cy="61198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defTabSz="1218565"/>
              <a:endParaRPr lang="zh-CN" altLang="en-US" sz="2400">
                <a:solidFill>
                  <a:prstClr val="white"/>
                </a:solidFill>
                <a:latin typeface="Calibri" panose="020F0502020204030204"/>
                <a:ea typeface="宋体" panose="02010600030101010101" pitchFamily="2" charset="-122"/>
              </a:endParaRPr>
            </a:p>
          </p:txBody>
        </p:sp>
        <p:sp>
          <p:nvSpPr>
            <p:cNvPr id="47" name="平行四边形 46"/>
            <p:cNvSpPr/>
            <p:nvPr/>
          </p:nvSpPr>
          <p:spPr>
            <a:xfrm>
              <a:off x="376965" y="178257"/>
              <a:ext cx="1036076" cy="779005"/>
            </a:xfrm>
            <a:prstGeom prst="parallelogram">
              <a:avLst>
                <a:gd name="adj" fmla="val 48207"/>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defTabSz="1218565"/>
              <a:endParaRPr lang="zh-CN" altLang="en-US" sz="2400">
                <a:solidFill>
                  <a:prstClr val="white"/>
                </a:solidFill>
                <a:latin typeface="Calibri" panose="020F0502020204030204"/>
                <a:ea typeface="宋体" panose="02010600030101010101" pitchFamily="2" charset="-122"/>
              </a:endParaRPr>
            </a:p>
          </p:txBody>
        </p:sp>
        <p:sp>
          <p:nvSpPr>
            <p:cNvPr id="48" name="文本框 6"/>
            <p:cNvSpPr txBox="1"/>
            <p:nvPr/>
          </p:nvSpPr>
          <p:spPr>
            <a:xfrm>
              <a:off x="650907" y="284178"/>
              <a:ext cx="569115" cy="559693"/>
            </a:xfrm>
            <a:prstGeom prst="rect">
              <a:avLst/>
            </a:prstGeom>
            <a:noFill/>
          </p:spPr>
          <p:txBody>
            <a:bodyPr wrap="square" lIns="91440" tIns="45720" rIns="91440" bIns="45720" rtlCol="0">
              <a:spAutoFit/>
            </a:bodyPr>
            <a:lstStyle/>
            <a:p>
              <a:pPr defTabSz="1218565"/>
              <a:r>
                <a:rPr lang="zh-CN" altLang="en-US" sz="10665" dirty="0" smtClean="0">
                  <a:solidFill>
                    <a:prstClr val="white">
                      <a:lumMod val="95000"/>
                    </a:prstClr>
                  </a:solidFill>
                  <a:latin typeface="Impact" panose="020B0806030902050204" pitchFamily="34" charset="0"/>
                  <a:ea typeface="宋体" panose="02010600030101010101" pitchFamily="2" charset="-122"/>
                </a:rPr>
                <a:t>一</a:t>
              </a:r>
              <a:endParaRPr lang="zh-CN" altLang="en-US" sz="10665" dirty="0">
                <a:solidFill>
                  <a:prstClr val="white">
                    <a:lumMod val="95000"/>
                  </a:prstClr>
                </a:solidFill>
                <a:latin typeface="Impact" panose="020B0806030902050204" pitchFamily="34" charset="0"/>
                <a:ea typeface="宋体" panose="02010600030101010101" pitchFamily="2" charset="-122"/>
              </a:endParaRPr>
            </a:p>
          </p:txBody>
        </p:sp>
      </p:grpSp>
      <p:sp>
        <p:nvSpPr>
          <p:cNvPr id="49" name="TextBox 48"/>
          <p:cNvSpPr txBox="1"/>
          <p:nvPr/>
        </p:nvSpPr>
        <p:spPr>
          <a:xfrm>
            <a:off x="3343275" y="2824480"/>
            <a:ext cx="8856980" cy="1568450"/>
          </a:xfrm>
          <a:prstGeom prst="rect">
            <a:avLst/>
          </a:prstGeom>
          <a:noFill/>
        </p:spPr>
        <p:txBody>
          <a:bodyPr wrap="square" lIns="91445" tIns="45721" rIns="91445" bIns="45721" rtlCol="0">
            <a:spAutoFit/>
          </a:bodyPr>
          <a:lstStyle/>
          <a:p>
            <a:pPr defTabSz="1218565"/>
            <a:r>
              <a:rPr lang="zh-CN" altLang="en-US" sz="4800" b="1" dirty="0" smtClean="0">
                <a:solidFill>
                  <a:prstClr val="black">
                    <a:lumMod val="75000"/>
                    <a:lumOff val="25000"/>
                  </a:prstClr>
                </a:solidFill>
                <a:latin typeface="微软雅黑" panose="020B0503020204020204" pitchFamily="34" charset="-122"/>
                <a:ea typeface="微软雅黑" panose="020B0503020204020204" pitchFamily="34" charset="-122"/>
              </a:rPr>
              <a:t>党中央国务院主要领导对财政科技资金管理改革要求</a:t>
            </a:r>
            <a:endParaRPr lang="en-GB" altLang="zh-CN" sz="4800" b="1" dirty="0">
              <a:solidFill>
                <a:prstClr val="black">
                  <a:lumMod val="75000"/>
                  <a:lumOff val="25000"/>
                </a:prstClr>
              </a:solidFill>
              <a:latin typeface="微软雅黑" panose="020B0503020204020204" pitchFamily="34" charset="-122"/>
              <a:ea typeface="微软雅黑" panose="020B0503020204020204" pitchFamily="34" charset="-122"/>
            </a:endParaRPr>
          </a:p>
        </p:txBody>
      </p:sp>
      <p:grpSp>
        <p:nvGrpSpPr>
          <p:cNvPr id="7" name="组合 6"/>
          <p:cNvGrpSpPr/>
          <p:nvPr/>
        </p:nvGrpSpPr>
        <p:grpSpPr>
          <a:xfrm>
            <a:off x="7920203" y="1699760"/>
            <a:ext cx="576064" cy="577112"/>
            <a:chOff x="6084168" y="1274820"/>
            <a:chExt cx="432048" cy="432834"/>
          </a:xfrm>
        </p:grpSpPr>
        <p:sp>
          <p:nvSpPr>
            <p:cNvPr id="14" name="椭圆 22"/>
            <p:cNvSpPr>
              <a:spLocks noChangeArrowheads="1"/>
            </p:cNvSpPr>
            <p:nvPr/>
          </p:nvSpPr>
          <p:spPr bwMode="auto">
            <a:xfrm>
              <a:off x="6084168" y="1274820"/>
              <a:ext cx="432048" cy="432834"/>
            </a:xfrm>
            <a:prstGeom prst="ellipse">
              <a:avLst/>
            </a:prstGeom>
            <a:solidFill>
              <a:schemeClr val="accent1"/>
            </a:solidFill>
            <a:ln>
              <a:noFill/>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defTabSz="1218565" eaLnBrk="1" hangingPunct="1"/>
              <a:endParaRPr lang="zh-CN" altLang="en-US" sz="2400">
                <a:solidFill>
                  <a:srgbClr val="FFFFFF"/>
                </a:solidFill>
                <a:latin typeface="Calibri" panose="020F0502020204030204" pitchFamily="34" charset="0"/>
              </a:endParaRPr>
            </a:p>
          </p:txBody>
        </p:sp>
        <p:sp>
          <p:nvSpPr>
            <p:cNvPr id="19" name="Freeform 59"/>
            <p:cNvSpPr>
              <a:spLocks noChangeArrowheads="1"/>
            </p:cNvSpPr>
            <p:nvPr/>
          </p:nvSpPr>
          <p:spPr bwMode="auto">
            <a:xfrm>
              <a:off x="6180302" y="1365898"/>
              <a:ext cx="239780" cy="250679"/>
            </a:xfrm>
            <a:custGeom>
              <a:avLst/>
              <a:gdLst>
                <a:gd name="T0" fmla="*/ 73627430 w 581"/>
                <a:gd name="T1" fmla="*/ 67678707 h 609"/>
                <a:gd name="T2" fmla="*/ 61659637 w 581"/>
                <a:gd name="T3" fmla="*/ 78678142 h 609"/>
                <a:gd name="T4" fmla="*/ 54244957 w 581"/>
                <a:gd name="T5" fmla="*/ 72208055 h 609"/>
                <a:gd name="T6" fmla="*/ 57106883 w 581"/>
                <a:gd name="T7" fmla="*/ 65867111 h 609"/>
                <a:gd name="T8" fmla="*/ 61659637 w 581"/>
                <a:gd name="T9" fmla="*/ 69490662 h 609"/>
                <a:gd name="T10" fmla="*/ 71806401 w 581"/>
                <a:gd name="T11" fmla="*/ 61338122 h 609"/>
                <a:gd name="T12" fmla="*/ 73627430 w 581"/>
                <a:gd name="T13" fmla="*/ 67678707 h 609"/>
                <a:gd name="T14" fmla="*/ 61659637 w 581"/>
                <a:gd name="T15" fmla="*/ 64055516 h 609"/>
                <a:gd name="T16" fmla="*/ 49691843 w 581"/>
                <a:gd name="T17" fmla="*/ 69490662 h 609"/>
                <a:gd name="T18" fmla="*/ 51513233 w 581"/>
                <a:gd name="T19" fmla="*/ 75054951 h 609"/>
                <a:gd name="T20" fmla="*/ 3772261 w 581"/>
                <a:gd name="T21" fmla="*/ 78678142 h 609"/>
                <a:gd name="T22" fmla="*/ 0 w 581"/>
                <a:gd name="T23" fmla="*/ 10999436 h 609"/>
                <a:gd name="T24" fmla="*/ 10146404 w 581"/>
                <a:gd name="T25" fmla="*/ 7246742 h 609"/>
                <a:gd name="T26" fmla="*/ 17561444 w 581"/>
                <a:gd name="T27" fmla="*/ 18246178 h 609"/>
                <a:gd name="T28" fmla="*/ 24845922 w 581"/>
                <a:gd name="T29" fmla="*/ 7246742 h 609"/>
                <a:gd name="T30" fmla="*/ 28488341 w 581"/>
                <a:gd name="T31" fmla="*/ 10999436 h 609"/>
                <a:gd name="T32" fmla="*/ 43318061 w 581"/>
                <a:gd name="T33" fmla="*/ 10999436 h 609"/>
                <a:gd name="T34" fmla="*/ 46960119 w 581"/>
                <a:gd name="T35" fmla="*/ 7246742 h 609"/>
                <a:gd name="T36" fmla="*/ 54244957 w 581"/>
                <a:gd name="T37" fmla="*/ 18246178 h 609"/>
                <a:gd name="T38" fmla="*/ 61659637 w 581"/>
                <a:gd name="T39" fmla="*/ 7246742 h 609"/>
                <a:gd name="T40" fmla="*/ 71806401 w 581"/>
                <a:gd name="T41" fmla="*/ 10999436 h 609"/>
                <a:gd name="T42" fmla="*/ 66212751 w 581"/>
                <a:gd name="T43" fmla="*/ 59526167 h 609"/>
                <a:gd name="T44" fmla="*/ 10146404 w 581"/>
                <a:gd name="T45" fmla="*/ 63149718 h 609"/>
                <a:gd name="T46" fmla="*/ 12878128 w 581"/>
                <a:gd name="T47" fmla="*/ 65867111 h 609"/>
                <a:gd name="T48" fmla="*/ 39545439 w 581"/>
                <a:gd name="T49" fmla="*/ 63149718 h 609"/>
                <a:gd name="T50" fmla="*/ 39545439 w 581"/>
                <a:gd name="T51" fmla="*/ 63149718 h 609"/>
                <a:gd name="T52" fmla="*/ 39545439 w 581"/>
                <a:gd name="T53" fmla="*/ 63149718 h 609"/>
                <a:gd name="T54" fmla="*/ 12878128 w 581"/>
                <a:gd name="T55" fmla="*/ 60431965 h 609"/>
                <a:gd name="T56" fmla="*/ 58017218 w 581"/>
                <a:gd name="T57" fmla="*/ 28339815 h 609"/>
                <a:gd name="T58" fmla="*/ 13788823 w 581"/>
                <a:gd name="T59" fmla="*/ 28339815 h 609"/>
                <a:gd name="T60" fmla="*/ 13788823 w 581"/>
                <a:gd name="T61" fmla="*/ 35715700 h 609"/>
                <a:gd name="T62" fmla="*/ 61659637 w 581"/>
                <a:gd name="T63" fmla="*/ 31963007 h 609"/>
                <a:gd name="T64" fmla="*/ 58017218 w 581"/>
                <a:gd name="T65" fmla="*/ 43868240 h 609"/>
                <a:gd name="T66" fmla="*/ 35903020 w 581"/>
                <a:gd name="T67" fmla="*/ 43868240 h 609"/>
                <a:gd name="T68" fmla="*/ 13788823 w 581"/>
                <a:gd name="T69" fmla="*/ 43868240 h 609"/>
                <a:gd name="T70" fmla="*/ 13788823 w 581"/>
                <a:gd name="T71" fmla="*/ 51244484 h 609"/>
                <a:gd name="T72" fmla="*/ 35903020 w 581"/>
                <a:gd name="T73" fmla="*/ 51244484 h 609"/>
                <a:gd name="T74" fmla="*/ 61659637 w 581"/>
                <a:gd name="T75" fmla="*/ 47491791 h 609"/>
                <a:gd name="T76" fmla="*/ 54244957 w 581"/>
                <a:gd name="T77" fmla="*/ 14622627 h 609"/>
                <a:gd name="T78" fmla="*/ 50602538 w 581"/>
                <a:gd name="T79" fmla="*/ 10999436 h 609"/>
                <a:gd name="T80" fmla="*/ 54244957 w 581"/>
                <a:gd name="T81" fmla="*/ 0 h 609"/>
                <a:gd name="T82" fmla="*/ 58017218 w 581"/>
                <a:gd name="T83" fmla="*/ 10999436 h 609"/>
                <a:gd name="T84" fmla="*/ 35903020 w 581"/>
                <a:gd name="T85" fmla="*/ 14622627 h 609"/>
                <a:gd name="T86" fmla="*/ 32260601 w 581"/>
                <a:gd name="T87" fmla="*/ 10999436 h 609"/>
                <a:gd name="T88" fmla="*/ 35903020 w 581"/>
                <a:gd name="T89" fmla="*/ 0 h 609"/>
                <a:gd name="T90" fmla="*/ 39545439 w 581"/>
                <a:gd name="T91" fmla="*/ 10999436 h 609"/>
                <a:gd name="T92" fmla="*/ 17561444 w 581"/>
                <a:gd name="T93" fmla="*/ 14622627 h 609"/>
                <a:gd name="T94" fmla="*/ 13788823 w 581"/>
                <a:gd name="T95" fmla="*/ 10999436 h 609"/>
                <a:gd name="T96" fmla="*/ 17561444 w 581"/>
                <a:gd name="T97" fmla="*/ 0 h 609"/>
                <a:gd name="T98" fmla="*/ 21203502 w 581"/>
                <a:gd name="T99" fmla="*/ 10999436 h 609"/>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581" h="609">
                  <a:moveTo>
                    <a:pt x="566" y="523"/>
                  </a:moveTo>
                  <a:lnTo>
                    <a:pt x="566" y="523"/>
                  </a:lnTo>
                  <a:cubicBezTo>
                    <a:pt x="495" y="594"/>
                    <a:pt x="495" y="594"/>
                    <a:pt x="495" y="594"/>
                  </a:cubicBezTo>
                  <a:cubicBezTo>
                    <a:pt x="488" y="601"/>
                    <a:pt x="481" y="608"/>
                    <a:pt x="474" y="608"/>
                  </a:cubicBezTo>
                  <a:cubicBezTo>
                    <a:pt x="467" y="608"/>
                    <a:pt x="460" y="601"/>
                    <a:pt x="453" y="594"/>
                  </a:cubicBezTo>
                  <a:cubicBezTo>
                    <a:pt x="417" y="558"/>
                    <a:pt x="417" y="558"/>
                    <a:pt x="417" y="558"/>
                  </a:cubicBezTo>
                  <a:cubicBezTo>
                    <a:pt x="410" y="551"/>
                    <a:pt x="410" y="544"/>
                    <a:pt x="410" y="537"/>
                  </a:cubicBezTo>
                  <a:cubicBezTo>
                    <a:pt x="410" y="523"/>
                    <a:pt x="417" y="509"/>
                    <a:pt x="439" y="509"/>
                  </a:cubicBezTo>
                  <a:cubicBezTo>
                    <a:pt x="446" y="509"/>
                    <a:pt x="453" y="516"/>
                    <a:pt x="453" y="523"/>
                  </a:cubicBezTo>
                  <a:cubicBezTo>
                    <a:pt x="474" y="537"/>
                    <a:pt x="474" y="537"/>
                    <a:pt x="474" y="537"/>
                  </a:cubicBezTo>
                  <a:cubicBezTo>
                    <a:pt x="530" y="481"/>
                    <a:pt x="530" y="481"/>
                    <a:pt x="530" y="481"/>
                  </a:cubicBezTo>
                  <a:cubicBezTo>
                    <a:pt x="537" y="474"/>
                    <a:pt x="545" y="474"/>
                    <a:pt x="552" y="474"/>
                  </a:cubicBezTo>
                  <a:cubicBezTo>
                    <a:pt x="566" y="474"/>
                    <a:pt x="580" y="488"/>
                    <a:pt x="580" y="502"/>
                  </a:cubicBezTo>
                  <a:cubicBezTo>
                    <a:pt x="580" y="509"/>
                    <a:pt x="573" y="516"/>
                    <a:pt x="566" y="523"/>
                  </a:cubicBezTo>
                  <a:close/>
                  <a:moveTo>
                    <a:pt x="474" y="495"/>
                  </a:moveTo>
                  <a:lnTo>
                    <a:pt x="474" y="495"/>
                  </a:lnTo>
                  <a:cubicBezTo>
                    <a:pt x="467" y="488"/>
                    <a:pt x="453" y="481"/>
                    <a:pt x="439" y="481"/>
                  </a:cubicBezTo>
                  <a:cubicBezTo>
                    <a:pt x="403" y="481"/>
                    <a:pt x="382" y="509"/>
                    <a:pt x="382" y="537"/>
                  </a:cubicBezTo>
                  <a:cubicBezTo>
                    <a:pt x="382" y="558"/>
                    <a:pt x="389" y="573"/>
                    <a:pt x="396" y="580"/>
                  </a:cubicBezTo>
                  <a:cubicBezTo>
                    <a:pt x="424" y="608"/>
                    <a:pt x="424" y="608"/>
                    <a:pt x="424" y="608"/>
                  </a:cubicBezTo>
                  <a:cubicBezTo>
                    <a:pt x="29" y="608"/>
                    <a:pt x="29" y="608"/>
                    <a:pt x="29" y="608"/>
                  </a:cubicBezTo>
                  <a:cubicBezTo>
                    <a:pt x="15" y="608"/>
                    <a:pt x="0" y="594"/>
                    <a:pt x="0" y="580"/>
                  </a:cubicBezTo>
                  <a:cubicBezTo>
                    <a:pt x="0" y="85"/>
                    <a:pt x="0" y="85"/>
                    <a:pt x="0" y="85"/>
                  </a:cubicBezTo>
                  <a:cubicBezTo>
                    <a:pt x="0" y="71"/>
                    <a:pt x="15" y="56"/>
                    <a:pt x="29" y="56"/>
                  </a:cubicBezTo>
                  <a:cubicBezTo>
                    <a:pt x="78" y="56"/>
                    <a:pt x="78" y="56"/>
                    <a:pt x="78" y="56"/>
                  </a:cubicBezTo>
                  <a:cubicBezTo>
                    <a:pt x="78" y="85"/>
                    <a:pt x="78" y="85"/>
                    <a:pt x="78" y="85"/>
                  </a:cubicBezTo>
                  <a:cubicBezTo>
                    <a:pt x="78" y="120"/>
                    <a:pt x="106" y="141"/>
                    <a:pt x="135" y="141"/>
                  </a:cubicBezTo>
                  <a:cubicBezTo>
                    <a:pt x="163" y="141"/>
                    <a:pt x="191" y="120"/>
                    <a:pt x="191" y="85"/>
                  </a:cubicBezTo>
                  <a:cubicBezTo>
                    <a:pt x="191" y="56"/>
                    <a:pt x="191" y="56"/>
                    <a:pt x="191" y="56"/>
                  </a:cubicBezTo>
                  <a:cubicBezTo>
                    <a:pt x="219" y="56"/>
                    <a:pt x="219" y="56"/>
                    <a:pt x="219" y="56"/>
                  </a:cubicBezTo>
                  <a:cubicBezTo>
                    <a:pt x="219" y="85"/>
                    <a:pt x="219" y="85"/>
                    <a:pt x="219" y="85"/>
                  </a:cubicBezTo>
                  <a:cubicBezTo>
                    <a:pt x="219" y="120"/>
                    <a:pt x="248" y="141"/>
                    <a:pt x="276" y="141"/>
                  </a:cubicBezTo>
                  <a:cubicBezTo>
                    <a:pt x="304" y="141"/>
                    <a:pt x="333" y="120"/>
                    <a:pt x="333" y="85"/>
                  </a:cubicBezTo>
                  <a:cubicBezTo>
                    <a:pt x="333" y="56"/>
                    <a:pt x="333" y="56"/>
                    <a:pt x="333" y="56"/>
                  </a:cubicBezTo>
                  <a:cubicBezTo>
                    <a:pt x="361" y="56"/>
                    <a:pt x="361" y="56"/>
                    <a:pt x="361" y="56"/>
                  </a:cubicBezTo>
                  <a:cubicBezTo>
                    <a:pt x="361" y="85"/>
                    <a:pt x="361" y="85"/>
                    <a:pt x="361" y="85"/>
                  </a:cubicBezTo>
                  <a:cubicBezTo>
                    <a:pt x="361" y="120"/>
                    <a:pt x="389" y="141"/>
                    <a:pt x="417" y="141"/>
                  </a:cubicBezTo>
                  <a:cubicBezTo>
                    <a:pt x="446" y="141"/>
                    <a:pt x="474" y="120"/>
                    <a:pt x="474" y="85"/>
                  </a:cubicBezTo>
                  <a:cubicBezTo>
                    <a:pt x="474" y="56"/>
                    <a:pt x="474" y="56"/>
                    <a:pt x="474" y="56"/>
                  </a:cubicBezTo>
                  <a:cubicBezTo>
                    <a:pt x="523" y="56"/>
                    <a:pt x="523" y="56"/>
                    <a:pt x="523" y="56"/>
                  </a:cubicBezTo>
                  <a:cubicBezTo>
                    <a:pt x="537" y="56"/>
                    <a:pt x="552" y="71"/>
                    <a:pt x="552" y="85"/>
                  </a:cubicBezTo>
                  <a:cubicBezTo>
                    <a:pt x="552" y="445"/>
                    <a:pt x="552" y="445"/>
                    <a:pt x="552" y="445"/>
                  </a:cubicBezTo>
                  <a:cubicBezTo>
                    <a:pt x="530" y="445"/>
                    <a:pt x="516" y="452"/>
                    <a:pt x="509" y="460"/>
                  </a:cubicBezTo>
                  <a:lnTo>
                    <a:pt x="474" y="495"/>
                  </a:lnTo>
                  <a:close/>
                  <a:moveTo>
                    <a:pt x="78" y="488"/>
                  </a:moveTo>
                  <a:lnTo>
                    <a:pt x="78" y="488"/>
                  </a:lnTo>
                  <a:cubicBezTo>
                    <a:pt x="78" y="502"/>
                    <a:pt x="85" y="509"/>
                    <a:pt x="99" y="509"/>
                  </a:cubicBezTo>
                  <a:cubicBezTo>
                    <a:pt x="283" y="509"/>
                    <a:pt x="283" y="509"/>
                    <a:pt x="283" y="509"/>
                  </a:cubicBezTo>
                  <a:cubicBezTo>
                    <a:pt x="297" y="509"/>
                    <a:pt x="304" y="502"/>
                    <a:pt x="304" y="488"/>
                  </a:cubicBezTo>
                  <a:cubicBezTo>
                    <a:pt x="304" y="474"/>
                    <a:pt x="297" y="467"/>
                    <a:pt x="283" y="467"/>
                  </a:cubicBezTo>
                  <a:cubicBezTo>
                    <a:pt x="99" y="467"/>
                    <a:pt x="99" y="467"/>
                    <a:pt x="99" y="467"/>
                  </a:cubicBezTo>
                  <a:cubicBezTo>
                    <a:pt x="85" y="467"/>
                    <a:pt x="78" y="474"/>
                    <a:pt x="78" y="488"/>
                  </a:cubicBezTo>
                  <a:close/>
                  <a:moveTo>
                    <a:pt x="446" y="219"/>
                  </a:moveTo>
                  <a:lnTo>
                    <a:pt x="446" y="219"/>
                  </a:lnTo>
                  <a:cubicBezTo>
                    <a:pt x="106" y="219"/>
                    <a:pt x="106" y="219"/>
                    <a:pt x="106" y="219"/>
                  </a:cubicBezTo>
                  <a:cubicBezTo>
                    <a:pt x="92" y="219"/>
                    <a:pt x="78" y="233"/>
                    <a:pt x="78" y="247"/>
                  </a:cubicBezTo>
                  <a:cubicBezTo>
                    <a:pt x="78" y="262"/>
                    <a:pt x="92" y="276"/>
                    <a:pt x="106" y="276"/>
                  </a:cubicBezTo>
                  <a:cubicBezTo>
                    <a:pt x="446" y="276"/>
                    <a:pt x="446" y="276"/>
                    <a:pt x="446" y="276"/>
                  </a:cubicBezTo>
                  <a:cubicBezTo>
                    <a:pt x="460" y="276"/>
                    <a:pt x="474" y="262"/>
                    <a:pt x="474" y="247"/>
                  </a:cubicBezTo>
                  <a:cubicBezTo>
                    <a:pt x="474" y="233"/>
                    <a:pt x="460" y="219"/>
                    <a:pt x="446" y="219"/>
                  </a:cubicBezTo>
                  <a:close/>
                  <a:moveTo>
                    <a:pt x="446" y="339"/>
                  </a:moveTo>
                  <a:lnTo>
                    <a:pt x="446" y="339"/>
                  </a:lnTo>
                  <a:cubicBezTo>
                    <a:pt x="276" y="339"/>
                    <a:pt x="276" y="339"/>
                    <a:pt x="276" y="339"/>
                  </a:cubicBezTo>
                  <a:cubicBezTo>
                    <a:pt x="226" y="339"/>
                    <a:pt x="226" y="339"/>
                    <a:pt x="226" y="339"/>
                  </a:cubicBezTo>
                  <a:cubicBezTo>
                    <a:pt x="106" y="339"/>
                    <a:pt x="106" y="339"/>
                    <a:pt x="106" y="339"/>
                  </a:cubicBezTo>
                  <a:cubicBezTo>
                    <a:pt x="92" y="339"/>
                    <a:pt x="78" y="353"/>
                    <a:pt x="78" y="367"/>
                  </a:cubicBezTo>
                  <a:cubicBezTo>
                    <a:pt x="78" y="389"/>
                    <a:pt x="92" y="396"/>
                    <a:pt x="106" y="396"/>
                  </a:cubicBezTo>
                  <a:cubicBezTo>
                    <a:pt x="226" y="396"/>
                    <a:pt x="226" y="396"/>
                    <a:pt x="226" y="396"/>
                  </a:cubicBezTo>
                  <a:cubicBezTo>
                    <a:pt x="276" y="396"/>
                    <a:pt x="276" y="396"/>
                    <a:pt x="276" y="396"/>
                  </a:cubicBezTo>
                  <a:cubicBezTo>
                    <a:pt x="446" y="396"/>
                    <a:pt x="446" y="396"/>
                    <a:pt x="446" y="396"/>
                  </a:cubicBezTo>
                  <a:cubicBezTo>
                    <a:pt x="460" y="396"/>
                    <a:pt x="474" y="389"/>
                    <a:pt x="474" y="367"/>
                  </a:cubicBezTo>
                  <a:cubicBezTo>
                    <a:pt x="474" y="353"/>
                    <a:pt x="460" y="339"/>
                    <a:pt x="446" y="339"/>
                  </a:cubicBezTo>
                  <a:close/>
                  <a:moveTo>
                    <a:pt x="417" y="113"/>
                  </a:moveTo>
                  <a:lnTo>
                    <a:pt x="417" y="113"/>
                  </a:lnTo>
                  <a:cubicBezTo>
                    <a:pt x="403" y="113"/>
                    <a:pt x="389" y="106"/>
                    <a:pt x="389" y="85"/>
                  </a:cubicBezTo>
                  <a:cubicBezTo>
                    <a:pt x="389" y="28"/>
                    <a:pt x="389" y="28"/>
                    <a:pt x="389" y="28"/>
                  </a:cubicBezTo>
                  <a:cubicBezTo>
                    <a:pt x="389" y="14"/>
                    <a:pt x="403" y="0"/>
                    <a:pt x="417" y="0"/>
                  </a:cubicBezTo>
                  <a:cubicBezTo>
                    <a:pt x="431" y="0"/>
                    <a:pt x="446" y="14"/>
                    <a:pt x="446" y="28"/>
                  </a:cubicBezTo>
                  <a:cubicBezTo>
                    <a:pt x="446" y="85"/>
                    <a:pt x="446" y="85"/>
                    <a:pt x="446" y="85"/>
                  </a:cubicBezTo>
                  <a:cubicBezTo>
                    <a:pt x="446" y="106"/>
                    <a:pt x="431" y="113"/>
                    <a:pt x="417" y="113"/>
                  </a:cubicBezTo>
                  <a:close/>
                  <a:moveTo>
                    <a:pt x="276" y="113"/>
                  </a:moveTo>
                  <a:lnTo>
                    <a:pt x="276" y="113"/>
                  </a:lnTo>
                  <a:cubicBezTo>
                    <a:pt x="262" y="113"/>
                    <a:pt x="248" y="106"/>
                    <a:pt x="248" y="85"/>
                  </a:cubicBezTo>
                  <a:cubicBezTo>
                    <a:pt x="248" y="28"/>
                    <a:pt x="248" y="28"/>
                    <a:pt x="248" y="28"/>
                  </a:cubicBezTo>
                  <a:cubicBezTo>
                    <a:pt x="248" y="14"/>
                    <a:pt x="262" y="0"/>
                    <a:pt x="276" y="0"/>
                  </a:cubicBezTo>
                  <a:cubicBezTo>
                    <a:pt x="290" y="0"/>
                    <a:pt x="304" y="14"/>
                    <a:pt x="304" y="28"/>
                  </a:cubicBezTo>
                  <a:cubicBezTo>
                    <a:pt x="304" y="85"/>
                    <a:pt x="304" y="85"/>
                    <a:pt x="304" y="85"/>
                  </a:cubicBezTo>
                  <a:cubicBezTo>
                    <a:pt x="304" y="106"/>
                    <a:pt x="290" y="113"/>
                    <a:pt x="276" y="113"/>
                  </a:cubicBezTo>
                  <a:close/>
                  <a:moveTo>
                    <a:pt x="135" y="113"/>
                  </a:moveTo>
                  <a:lnTo>
                    <a:pt x="135" y="113"/>
                  </a:lnTo>
                  <a:cubicBezTo>
                    <a:pt x="121" y="113"/>
                    <a:pt x="106" y="106"/>
                    <a:pt x="106" y="85"/>
                  </a:cubicBezTo>
                  <a:cubicBezTo>
                    <a:pt x="106" y="28"/>
                    <a:pt x="106" y="28"/>
                    <a:pt x="106" y="28"/>
                  </a:cubicBezTo>
                  <a:cubicBezTo>
                    <a:pt x="106" y="14"/>
                    <a:pt x="121" y="0"/>
                    <a:pt x="135" y="0"/>
                  </a:cubicBezTo>
                  <a:cubicBezTo>
                    <a:pt x="149" y="0"/>
                    <a:pt x="163" y="14"/>
                    <a:pt x="163" y="28"/>
                  </a:cubicBezTo>
                  <a:cubicBezTo>
                    <a:pt x="163" y="85"/>
                    <a:pt x="163" y="85"/>
                    <a:pt x="163" y="85"/>
                  </a:cubicBezTo>
                  <a:cubicBezTo>
                    <a:pt x="163" y="106"/>
                    <a:pt x="149" y="113"/>
                    <a:pt x="135" y="113"/>
                  </a:cubicBezTo>
                  <a:close/>
                </a:path>
              </a:pathLst>
            </a:custGeom>
            <a:solidFill>
              <a:schemeClr val="bg1"/>
            </a:solidFill>
            <a:ln>
              <a:noFill/>
            </a:ln>
          </p:spPr>
          <p:txBody>
            <a:bodyPr wrap="none" lIns="45720" tIns="22860" rIns="45720" bIns="22860" anchor="ctr"/>
            <a:lstStyle/>
            <a:p>
              <a:pPr defTabSz="1218565"/>
              <a:endParaRPr lang="en-US" sz="2400">
                <a:solidFill>
                  <a:prstClr val="black"/>
                </a:solidFill>
                <a:latin typeface="Roboto Light"/>
              </a:endParaRPr>
            </a:p>
          </p:txBody>
        </p:sp>
      </p:grpSp>
      <p:grpSp>
        <p:nvGrpSpPr>
          <p:cNvPr id="6" name="组合 5"/>
          <p:cNvGrpSpPr/>
          <p:nvPr/>
        </p:nvGrpSpPr>
        <p:grpSpPr>
          <a:xfrm>
            <a:off x="6192011" y="1700284"/>
            <a:ext cx="576064" cy="576064"/>
            <a:chOff x="4788024" y="1275213"/>
            <a:chExt cx="432048" cy="432048"/>
          </a:xfrm>
        </p:grpSpPr>
        <p:sp>
          <p:nvSpPr>
            <p:cNvPr id="17" name="椭圆 65"/>
            <p:cNvSpPr>
              <a:spLocks noChangeArrowheads="1"/>
            </p:cNvSpPr>
            <p:nvPr/>
          </p:nvSpPr>
          <p:spPr bwMode="auto">
            <a:xfrm>
              <a:off x="4788024" y="1275213"/>
              <a:ext cx="432048" cy="432048"/>
            </a:xfrm>
            <a:prstGeom prst="ellipse">
              <a:avLst/>
            </a:prstGeom>
            <a:solidFill>
              <a:srgbClr val="F79600"/>
            </a:solidFill>
            <a:ln>
              <a:noFill/>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defTabSz="1218565" eaLnBrk="1" hangingPunct="1"/>
              <a:endParaRPr lang="zh-CN" altLang="en-US" sz="2400">
                <a:solidFill>
                  <a:srgbClr val="FFFFFF"/>
                </a:solidFill>
                <a:latin typeface="Calibri" panose="020F0502020204030204" pitchFamily="34" charset="0"/>
              </a:endParaRPr>
            </a:p>
          </p:txBody>
        </p:sp>
        <p:sp>
          <p:nvSpPr>
            <p:cNvPr id="20" name="Freeform 110"/>
            <p:cNvSpPr>
              <a:spLocks noChangeArrowheads="1"/>
            </p:cNvSpPr>
            <p:nvPr/>
          </p:nvSpPr>
          <p:spPr bwMode="auto">
            <a:xfrm>
              <a:off x="4891102" y="1366806"/>
              <a:ext cx="250679" cy="248862"/>
            </a:xfrm>
            <a:custGeom>
              <a:avLst/>
              <a:gdLst>
                <a:gd name="T0" fmla="*/ 78678142 w 609"/>
                <a:gd name="T1" fmla="*/ 71002280 h 602"/>
                <a:gd name="T2" fmla="*/ 78678142 w 609"/>
                <a:gd name="T3" fmla="*/ 71002280 h 602"/>
                <a:gd name="T4" fmla="*/ 71302258 w 609"/>
                <a:gd name="T5" fmla="*/ 78441997 h 602"/>
                <a:gd name="T6" fmla="*/ 65867111 w 609"/>
                <a:gd name="T7" fmla="*/ 76614673 h 602"/>
                <a:gd name="T8" fmla="*/ 44774038 w 609"/>
                <a:gd name="T9" fmla="*/ 54426302 h 602"/>
                <a:gd name="T10" fmla="*/ 29245613 w 609"/>
                <a:gd name="T11" fmla="*/ 59125033 h 602"/>
                <a:gd name="T12" fmla="*/ 0 w 609"/>
                <a:gd name="T13" fmla="*/ 29497307 h 602"/>
                <a:gd name="T14" fmla="*/ 29245613 w 609"/>
                <a:gd name="T15" fmla="*/ 0 h 602"/>
                <a:gd name="T16" fmla="*/ 58491226 w 609"/>
                <a:gd name="T17" fmla="*/ 29497307 h 602"/>
                <a:gd name="T18" fmla="*/ 54867675 w 609"/>
                <a:gd name="T19" fmla="*/ 44376380 h 602"/>
                <a:gd name="T20" fmla="*/ 75960749 w 609"/>
                <a:gd name="T21" fmla="*/ 65520668 h 602"/>
                <a:gd name="T22" fmla="*/ 78678142 w 609"/>
                <a:gd name="T23" fmla="*/ 71002280 h 602"/>
                <a:gd name="T24" fmla="*/ 29245613 w 609"/>
                <a:gd name="T25" fmla="*/ 7439717 h 602"/>
                <a:gd name="T26" fmla="*/ 29245613 w 609"/>
                <a:gd name="T27" fmla="*/ 7439717 h 602"/>
                <a:gd name="T28" fmla="*/ 7246742 w 609"/>
                <a:gd name="T29" fmla="*/ 29497307 h 602"/>
                <a:gd name="T30" fmla="*/ 29245613 w 609"/>
                <a:gd name="T31" fmla="*/ 51685677 h 602"/>
                <a:gd name="T32" fmla="*/ 51244484 w 609"/>
                <a:gd name="T33" fmla="*/ 29497307 h 602"/>
                <a:gd name="T34" fmla="*/ 29245613 w 609"/>
                <a:gd name="T35" fmla="*/ 7439717 h 602"/>
                <a:gd name="T36" fmla="*/ 42056644 w 609"/>
                <a:gd name="T37" fmla="*/ 33282375 h 602"/>
                <a:gd name="T38" fmla="*/ 42056644 w 609"/>
                <a:gd name="T39" fmla="*/ 33282375 h 602"/>
                <a:gd name="T40" fmla="*/ 32868804 w 609"/>
                <a:gd name="T41" fmla="*/ 33282375 h 602"/>
                <a:gd name="T42" fmla="*/ 32868804 w 609"/>
                <a:gd name="T43" fmla="*/ 41504973 h 602"/>
                <a:gd name="T44" fmla="*/ 29245613 w 609"/>
                <a:gd name="T45" fmla="*/ 45290042 h 602"/>
                <a:gd name="T46" fmla="*/ 25622062 w 609"/>
                <a:gd name="T47" fmla="*/ 41504973 h 602"/>
                <a:gd name="T48" fmla="*/ 25622062 w 609"/>
                <a:gd name="T49" fmla="*/ 33282375 h 602"/>
                <a:gd name="T50" fmla="*/ 17340380 w 609"/>
                <a:gd name="T51" fmla="*/ 33282375 h 602"/>
                <a:gd name="T52" fmla="*/ 13716829 w 609"/>
                <a:gd name="T53" fmla="*/ 29497307 h 602"/>
                <a:gd name="T54" fmla="*/ 17340380 w 609"/>
                <a:gd name="T55" fmla="*/ 25842658 h 602"/>
                <a:gd name="T56" fmla="*/ 25622062 w 609"/>
                <a:gd name="T57" fmla="*/ 25842658 h 602"/>
                <a:gd name="T58" fmla="*/ 25622062 w 609"/>
                <a:gd name="T59" fmla="*/ 16575978 h 602"/>
                <a:gd name="T60" fmla="*/ 29245613 w 609"/>
                <a:gd name="T61" fmla="*/ 12921329 h 602"/>
                <a:gd name="T62" fmla="*/ 32868804 w 609"/>
                <a:gd name="T63" fmla="*/ 16575978 h 602"/>
                <a:gd name="T64" fmla="*/ 32868804 w 609"/>
                <a:gd name="T65" fmla="*/ 25842658 h 602"/>
                <a:gd name="T66" fmla="*/ 42056644 w 609"/>
                <a:gd name="T67" fmla="*/ 25842658 h 602"/>
                <a:gd name="T68" fmla="*/ 45679835 w 609"/>
                <a:gd name="T69" fmla="*/ 29497307 h 602"/>
                <a:gd name="T70" fmla="*/ 42056644 w 609"/>
                <a:gd name="T71" fmla="*/ 33282375 h 60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609" h="602">
                  <a:moveTo>
                    <a:pt x="608" y="544"/>
                  </a:moveTo>
                  <a:lnTo>
                    <a:pt x="608" y="544"/>
                  </a:lnTo>
                  <a:cubicBezTo>
                    <a:pt x="608" y="573"/>
                    <a:pt x="579" y="601"/>
                    <a:pt x="551" y="601"/>
                  </a:cubicBezTo>
                  <a:cubicBezTo>
                    <a:pt x="530" y="601"/>
                    <a:pt x="516" y="594"/>
                    <a:pt x="509" y="587"/>
                  </a:cubicBezTo>
                  <a:cubicBezTo>
                    <a:pt x="346" y="417"/>
                    <a:pt x="346" y="417"/>
                    <a:pt x="346" y="417"/>
                  </a:cubicBezTo>
                  <a:cubicBezTo>
                    <a:pt x="311" y="438"/>
                    <a:pt x="269" y="453"/>
                    <a:pt x="226" y="453"/>
                  </a:cubicBezTo>
                  <a:cubicBezTo>
                    <a:pt x="106" y="453"/>
                    <a:pt x="0" y="347"/>
                    <a:pt x="0" y="226"/>
                  </a:cubicBezTo>
                  <a:cubicBezTo>
                    <a:pt x="0" y="99"/>
                    <a:pt x="106" y="0"/>
                    <a:pt x="226" y="0"/>
                  </a:cubicBezTo>
                  <a:cubicBezTo>
                    <a:pt x="353" y="0"/>
                    <a:pt x="452" y="99"/>
                    <a:pt x="452" y="226"/>
                  </a:cubicBezTo>
                  <a:cubicBezTo>
                    <a:pt x="452" y="269"/>
                    <a:pt x="445" y="304"/>
                    <a:pt x="424" y="340"/>
                  </a:cubicBezTo>
                  <a:cubicBezTo>
                    <a:pt x="587" y="502"/>
                    <a:pt x="587" y="502"/>
                    <a:pt x="587" y="502"/>
                  </a:cubicBezTo>
                  <a:cubicBezTo>
                    <a:pt x="601" y="516"/>
                    <a:pt x="608" y="530"/>
                    <a:pt x="608" y="544"/>
                  </a:cubicBezTo>
                  <a:close/>
                  <a:moveTo>
                    <a:pt x="226" y="57"/>
                  </a:moveTo>
                  <a:lnTo>
                    <a:pt x="226" y="57"/>
                  </a:lnTo>
                  <a:cubicBezTo>
                    <a:pt x="134" y="57"/>
                    <a:pt x="56" y="127"/>
                    <a:pt x="56" y="226"/>
                  </a:cubicBezTo>
                  <a:cubicBezTo>
                    <a:pt x="56" y="318"/>
                    <a:pt x="134" y="396"/>
                    <a:pt x="226" y="396"/>
                  </a:cubicBezTo>
                  <a:cubicBezTo>
                    <a:pt x="325" y="396"/>
                    <a:pt x="396" y="318"/>
                    <a:pt x="396" y="226"/>
                  </a:cubicBezTo>
                  <a:cubicBezTo>
                    <a:pt x="396" y="127"/>
                    <a:pt x="325" y="57"/>
                    <a:pt x="226" y="57"/>
                  </a:cubicBezTo>
                  <a:close/>
                  <a:moveTo>
                    <a:pt x="325" y="255"/>
                  </a:moveTo>
                  <a:lnTo>
                    <a:pt x="325" y="255"/>
                  </a:lnTo>
                  <a:cubicBezTo>
                    <a:pt x="254" y="255"/>
                    <a:pt x="254" y="255"/>
                    <a:pt x="254" y="255"/>
                  </a:cubicBezTo>
                  <a:cubicBezTo>
                    <a:pt x="254" y="318"/>
                    <a:pt x="254" y="318"/>
                    <a:pt x="254" y="318"/>
                  </a:cubicBezTo>
                  <a:cubicBezTo>
                    <a:pt x="254" y="333"/>
                    <a:pt x="247" y="347"/>
                    <a:pt x="226" y="347"/>
                  </a:cubicBezTo>
                  <a:cubicBezTo>
                    <a:pt x="212" y="347"/>
                    <a:pt x="198" y="333"/>
                    <a:pt x="198" y="318"/>
                  </a:cubicBezTo>
                  <a:cubicBezTo>
                    <a:pt x="198" y="255"/>
                    <a:pt x="198" y="255"/>
                    <a:pt x="198" y="255"/>
                  </a:cubicBezTo>
                  <a:cubicBezTo>
                    <a:pt x="134" y="255"/>
                    <a:pt x="134" y="255"/>
                    <a:pt x="134" y="255"/>
                  </a:cubicBezTo>
                  <a:cubicBezTo>
                    <a:pt x="120" y="255"/>
                    <a:pt x="106" y="241"/>
                    <a:pt x="106" y="226"/>
                  </a:cubicBezTo>
                  <a:cubicBezTo>
                    <a:pt x="106" y="205"/>
                    <a:pt x="120" y="198"/>
                    <a:pt x="134" y="198"/>
                  </a:cubicBezTo>
                  <a:cubicBezTo>
                    <a:pt x="198" y="198"/>
                    <a:pt x="198" y="198"/>
                    <a:pt x="198" y="198"/>
                  </a:cubicBezTo>
                  <a:cubicBezTo>
                    <a:pt x="198" y="127"/>
                    <a:pt x="198" y="127"/>
                    <a:pt x="198" y="127"/>
                  </a:cubicBezTo>
                  <a:cubicBezTo>
                    <a:pt x="198" y="113"/>
                    <a:pt x="212" y="99"/>
                    <a:pt x="226" y="99"/>
                  </a:cubicBezTo>
                  <a:cubicBezTo>
                    <a:pt x="247" y="99"/>
                    <a:pt x="254" y="113"/>
                    <a:pt x="254" y="127"/>
                  </a:cubicBezTo>
                  <a:cubicBezTo>
                    <a:pt x="254" y="198"/>
                    <a:pt x="254" y="198"/>
                    <a:pt x="254" y="198"/>
                  </a:cubicBezTo>
                  <a:cubicBezTo>
                    <a:pt x="325" y="198"/>
                    <a:pt x="325" y="198"/>
                    <a:pt x="325" y="198"/>
                  </a:cubicBezTo>
                  <a:cubicBezTo>
                    <a:pt x="339" y="198"/>
                    <a:pt x="353" y="205"/>
                    <a:pt x="353" y="226"/>
                  </a:cubicBezTo>
                  <a:cubicBezTo>
                    <a:pt x="353" y="241"/>
                    <a:pt x="339" y="255"/>
                    <a:pt x="325" y="255"/>
                  </a:cubicBezTo>
                  <a:close/>
                </a:path>
              </a:pathLst>
            </a:custGeom>
            <a:solidFill>
              <a:schemeClr val="bg1"/>
            </a:solidFill>
            <a:ln>
              <a:noFill/>
            </a:ln>
          </p:spPr>
          <p:txBody>
            <a:bodyPr wrap="none" lIns="45720" tIns="22860" rIns="45720" bIns="22860" anchor="ctr"/>
            <a:lstStyle/>
            <a:p>
              <a:pPr defTabSz="1218565"/>
              <a:endParaRPr lang="en-US" sz="2400">
                <a:solidFill>
                  <a:prstClr val="black"/>
                </a:solidFill>
                <a:latin typeface="Roboto Light"/>
              </a:endParaRPr>
            </a:p>
          </p:txBody>
        </p:sp>
      </p:grpSp>
      <p:grpSp>
        <p:nvGrpSpPr>
          <p:cNvPr id="9" name="组合 8"/>
          <p:cNvGrpSpPr/>
          <p:nvPr/>
        </p:nvGrpSpPr>
        <p:grpSpPr>
          <a:xfrm>
            <a:off x="7056107" y="1699760"/>
            <a:ext cx="577111" cy="577112"/>
            <a:chOff x="5436096" y="1274820"/>
            <a:chExt cx="432833" cy="432834"/>
          </a:xfrm>
        </p:grpSpPr>
        <p:sp>
          <p:nvSpPr>
            <p:cNvPr id="25" name="椭圆 16"/>
            <p:cNvSpPr>
              <a:spLocks noChangeArrowheads="1"/>
            </p:cNvSpPr>
            <p:nvPr/>
          </p:nvSpPr>
          <p:spPr bwMode="auto">
            <a:xfrm>
              <a:off x="5436096" y="1274820"/>
              <a:ext cx="432833" cy="432834"/>
            </a:xfrm>
            <a:prstGeom prst="ellipse">
              <a:avLst/>
            </a:pr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defTabSz="1218565" eaLnBrk="1" hangingPunct="1"/>
              <a:endParaRPr lang="zh-CN" altLang="en-US" sz="2400">
                <a:solidFill>
                  <a:srgbClr val="FFFFFF"/>
                </a:solidFill>
                <a:latin typeface="Calibri" panose="020F0502020204030204" pitchFamily="34" charset="0"/>
              </a:endParaRPr>
            </a:p>
          </p:txBody>
        </p:sp>
        <p:sp>
          <p:nvSpPr>
            <p:cNvPr id="21" name="Freeform 16"/>
            <p:cNvSpPr>
              <a:spLocks noChangeArrowheads="1"/>
            </p:cNvSpPr>
            <p:nvPr/>
          </p:nvSpPr>
          <p:spPr bwMode="auto">
            <a:xfrm>
              <a:off x="5554420" y="1377705"/>
              <a:ext cx="196183" cy="227065"/>
            </a:xfrm>
            <a:custGeom>
              <a:avLst/>
              <a:gdLst>
                <a:gd name="T0" fmla="*/ 58106390 w 475"/>
                <a:gd name="T1" fmla="*/ 71207247 h 552"/>
                <a:gd name="T2" fmla="*/ 58106390 w 475"/>
                <a:gd name="T3" fmla="*/ 71207247 h 552"/>
                <a:gd name="T4" fmla="*/ 54327993 w 475"/>
                <a:gd name="T5" fmla="*/ 71207247 h 552"/>
                <a:gd name="T6" fmla="*/ 54327993 w 475"/>
                <a:gd name="T7" fmla="*/ 0 h 552"/>
                <a:gd name="T8" fmla="*/ 58106390 w 475"/>
                <a:gd name="T9" fmla="*/ 0 h 552"/>
                <a:gd name="T10" fmla="*/ 61754124 w 475"/>
                <a:gd name="T11" fmla="*/ 3618618 h 552"/>
                <a:gd name="T12" fmla="*/ 61754124 w 475"/>
                <a:gd name="T13" fmla="*/ 67588630 h 552"/>
                <a:gd name="T14" fmla="*/ 58106390 w 475"/>
                <a:gd name="T15" fmla="*/ 71207247 h 552"/>
                <a:gd name="T16" fmla="*/ 7426131 w 475"/>
                <a:gd name="T17" fmla="*/ 67588630 h 552"/>
                <a:gd name="T18" fmla="*/ 7426131 w 475"/>
                <a:gd name="T19" fmla="*/ 67588630 h 552"/>
                <a:gd name="T20" fmla="*/ 7426131 w 475"/>
                <a:gd name="T21" fmla="*/ 63970012 h 552"/>
                <a:gd name="T22" fmla="*/ 13809846 w 475"/>
                <a:gd name="T23" fmla="*/ 63970012 h 552"/>
                <a:gd name="T24" fmla="*/ 21235977 w 475"/>
                <a:gd name="T25" fmla="*/ 56603721 h 552"/>
                <a:gd name="T26" fmla="*/ 13809846 w 475"/>
                <a:gd name="T27" fmla="*/ 49237429 h 552"/>
                <a:gd name="T28" fmla="*/ 7426131 w 475"/>
                <a:gd name="T29" fmla="*/ 49237429 h 552"/>
                <a:gd name="T30" fmla="*/ 7426131 w 475"/>
                <a:gd name="T31" fmla="*/ 42905028 h 552"/>
                <a:gd name="T32" fmla="*/ 13809846 w 475"/>
                <a:gd name="T33" fmla="*/ 42905028 h 552"/>
                <a:gd name="T34" fmla="*/ 21235977 w 475"/>
                <a:gd name="T35" fmla="*/ 35539095 h 552"/>
                <a:gd name="T36" fmla="*/ 13809846 w 475"/>
                <a:gd name="T37" fmla="*/ 28301860 h 552"/>
                <a:gd name="T38" fmla="*/ 7426131 w 475"/>
                <a:gd name="T39" fmla="*/ 28301860 h 552"/>
                <a:gd name="T40" fmla="*/ 7426131 w 475"/>
                <a:gd name="T41" fmla="*/ 21840403 h 552"/>
                <a:gd name="T42" fmla="*/ 13809846 w 475"/>
                <a:gd name="T43" fmla="*/ 21840403 h 552"/>
                <a:gd name="T44" fmla="*/ 21235977 w 475"/>
                <a:gd name="T45" fmla="*/ 14603167 h 552"/>
                <a:gd name="T46" fmla="*/ 13809846 w 475"/>
                <a:gd name="T47" fmla="*/ 7236876 h 552"/>
                <a:gd name="T48" fmla="*/ 7426131 w 475"/>
                <a:gd name="T49" fmla="*/ 7236876 h 552"/>
                <a:gd name="T50" fmla="*/ 7426131 w 475"/>
                <a:gd name="T51" fmla="*/ 3618618 h 552"/>
                <a:gd name="T52" fmla="*/ 11074226 w 475"/>
                <a:gd name="T53" fmla="*/ 0 h 552"/>
                <a:gd name="T54" fmla="*/ 50680259 w 475"/>
                <a:gd name="T55" fmla="*/ 0 h 552"/>
                <a:gd name="T56" fmla="*/ 50680259 w 475"/>
                <a:gd name="T57" fmla="*/ 71207247 h 552"/>
                <a:gd name="T58" fmla="*/ 11074226 w 475"/>
                <a:gd name="T59" fmla="*/ 71207247 h 552"/>
                <a:gd name="T60" fmla="*/ 7426131 w 475"/>
                <a:gd name="T61" fmla="*/ 67588630 h 552"/>
                <a:gd name="T62" fmla="*/ 17588243 w 475"/>
                <a:gd name="T63" fmla="*/ 14603167 h 552"/>
                <a:gd name="T64" fmla="*/ 17588243 w 475"/>
                <a:gd name="T65" fmla="*/ 14603167 h 552"/>
                <a:gd name="T66" fmla="*/ 13809846 w 475"/>
                <a:gd name="T67" fmla="*/ 18221785 h 552"/>
                <a:gd name="T68" fmla="*/ 3778036 w 475"/>
                <a:gd name="T69" fmla="*/ 18221785 h 552"/>
                <a:gd name="T70" fmla="*/ 0 w 475"/>
                <a:gd name="T71" fmla="*/ 14603167 h 552"/>
                <a:gd name="T72" fmla="*/ 3778036 w 475"/>
                <a:gd name="T73" fmla="*/ 10984909 h 552"/>
                <a:gd name="T74" fmla="*/ 13809846 w 475"/>
                <a:gd name="T75" fmla="*/ 10984909 h 552"/>
                <a:gd name="T76" fmla="*/ 17588243 w 475"/>
                <a:gd name="T77" fmla="*/ 14603167 h 552"/>
                <a:gd name="T78" fmla="*/ 3778036 w 475"/>
                <a:gd name="T79" fmla="*/ 31920478 h 552"/>
                <a:gd name="T80" fmla="*/ 3778036 w 475"/>
                <a:gd name="T81" fmla="*/ 31920478 h 552"/>
                <a:gd name="T82" fmla="*/ 13809846 w 475"/>
                <a:gd name="T83" fmla="*/ 31920478 h 552"/>
                <a:gd name="T84" fmla="*/ 17588243 w 475"/>
                <a:gd name="T85" fmla="*/ 35539095 h 552"/>
                <a:gd name="T86" fmla="*/ 13809846 w 475"/>
                <a:gd name="T87" fmla="*/ 39286770 h 552"/>
                <a:gd name="T88" fmla="*/ 3778036 w 475"/>
                <a:gd name="T89" fmla="*/ 39286770 h 552"/>
                <a:gd name="T90" fmla="*/ 0 w 475"/>
                <a:gd name="T91" fmla="*/ 35539095 h 552"/>
                <a:gd name="T92" fmla="*/ 3778036 w 475"/>
                <a:gd name="T93" fmla="*/ 31920478 h 552"/>
                <a:gd name="T94" fmla="*/ 3778036 w 475"/>
                <a:gd name="T95" fmla="*/ 52985462 h 552"/>
                <a:gd name="T96" fmla="*/ 3778036 w 475"/>
                <a:gd name="T97" fmla="*/ 52985462 h 552"/>
                <a:gd name="T98" fmla="*/ 13809846 w 475"/>
                <a:gd name="T99" fmla="*/ 52985462 h 552"/>
                <a:gd name="T100" fmla="*/ 17588243 w 475"/>
                <a:gd name="T101" fmla="*/ 56603721 h 552"/>
                <a:gd name="T102" fmla="*/ 13809846 w 475"/>
                <a:gd name="T103" fmla="*/ 60222338 h 552"/>
                <a:gd name="T104" fmla="*/ 3778036 w 475"/>
                <a:gd name="T105" fmla="*/ 60222338 h 552"/>
                <a:gd name="T106" fmla="*/ 0 w 475"/>
                <a:gd name="T107" fmla="*/ 56603721 h 552"/>
                <a:gd name="T108" fmla="*/ 3778036 w 475"/>
                <a:gd name="T109" fmla="*/ 52985462 h 55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475" h="552">
                  <a:moveTo>
                    <a:pt x="446" y="551"/>
                  </a:moveTo>
                  <a:lnTo>
                    <a:pt x="446" y="551"/>
                  </a:lnTo>
                  <a:cubicBezTo>
                    <a:pt x="417" y="551"/>
                    <a:pt x="417" y="551"/>
                    <a:pt x="417" y="551"/>
                  </a:cubicBezTo>
                  <a:cubicBezTo>
                    <a:pt x="417" y="0"/>
                    <a:pt x="417" y="0"/>
                    <a:pt x="417" y="0"/>
                  </a:cubicBezTo>
                  <a:cubicBezTo>
                    <a:pt x="446" y="0"/>
                    <a:pt x="446" y="0"/>
                    <a:pt x="446" y="0"/>
                  </a:cubicBezTo>
                  <a:cubicBezTo>
                    <a:pt x="460" y="0"/>
                    <a:pt x="474" y="14"/>
                    <a:pt x="474" y="28"/>
                  </a:cubicBezTo>
                  <a:cubicBezTo>
                    <a:pt x="474" y="523"/>
                    <a:pt x="474" y="523"/>
                    <a:pt x="474" y="523"/>
                  </a:cubicBezTo>
                  <a:cubicBezTo>
                    <a:pt x="474" y="537"/>
                    <a:pt x="460" y="551"/>
                    <a:pt x="446" y="551"/>
                  </a:cubicBezTo>
                  <a:close/>
                  <a:moveTo>
                    <a:pt x="57" y="523"/>
                  </a:moveTo>
                  <a:lnTo>
                    <a:pt x="57" y="523"/>
                  </a:lnTo>
                  <a:cubicBezTo>
                    <a:pt x="57" y="495"/>
                    <a:pt x="57" y="495"/>
                    <a:pt x="57" y="495"/>
                  </a:cubicBezTo>
                  <a:cubicBezTo>
                    <a:pt x="106" y="495"/>
                    <a:pt x="106" y="495"/>
                    <a:pt x="106" y="495"/>
                  </a:cubicBezTo>
                  <a:cubicBezTo>
                    <a:pt x="135" y="495"/>
                    <a:pt x="163" y="466"/>
                    <a:pt x="163" y="438"/>
                  </a:cubicBezTo>
                  <a:cubicBezTo>
                    <a:pt x="163" y="403"/>
                    <a:pt x="135" y="381"/>
                    <a:pt x="106" y="381"/>
                  </a:cubicBezTo>
                  <a:cubicBezTo>
                    <a:pt x="57" y="381"/>
                    <a:pt x="57" y="381"/>
                    <a:pt x="57" y="381"/>
                  </a:cubicBezTo>
                  <a:cubicBezTo>
                    <a:pt x="57" y="332"/>
                    <a:pt x="57" y="332"/>
                    <a:pt x="57" y="332"/>
                  </a:cubicBezTo>
                  <a:cubicBezTo>
                    <a:pt x="106" y="332"/>
                    <a:pt x="106" y="332"/>
                    <a:pt x="106" y="332"/>
                  </a:cubicBezTo>
                  <a:cubicBezTo>
                    <a:pt x="135" y="332"/>
                    <a:pt x="163" y="304"/>
                    <a:pt x="163" y="275"/>
                  </a:cubicBezTo>
                  <a:cubicBezTo>
                    <a:pt x="163" y="247"/>
                    <a:pt x="135" y="219"/>
                    <a:pt x="106" y="219"/>
                  </a:cubicBezTo>
                  <a:cubicBezTo>
                    <a:pt x="57" y="219"/>
                    <a:pt x="57" y="219"/>
                    <a:pt x="57" y="219"/>
                  </a:cubicBezTo>
                  <a:cubicBezTo>
                    <a:pt x="57" y="169"/>
                    <a:pt x="57" y="169"/>
                    <a:pt x="57" y="169"/>
                  </a:cubicBezTo>
                  <a:cubicBezTo>
                    <a:pt x="106" y="169"/>
                    <a:pt x="106" y="169"/>
                    <a:pt x="106" y="169"/>
                  </a:cubicBezTo>
                  <a:cubicBezTo>
                    <a:pt x="135" y="169"/>
                    <a:pt x="163" y="148"/>
                    <a:pt x="163" y="113"/>
                  </a:cubicBezTo>
                  <a:cubicBezTo>
                    <a:pt x="163" y="85"/>
                    <a:pt x="135" y="56"/>
                    <a:pt x="106" y="56"/>
                  </a:cubicBezTo>
                  <a:cubicBezTo>
                    <a:pt x="57" y="56"/>
                    <a:pt x="57" y="56"/>
                    <a:pt x="57" y="56"/>
                  </a:cubicBezTo>
                  <a:cubicBezTo>
                    <a:pt x="57" y="28"/>
                    <a:pt x="57" y="28"/>
                    <a:pt x="57" y="28"/>
                  </a:cubicBezTo>
                  <a:cubicBezTo>
                    <a:pt x="57" y="14"/>
                    <a:pt x="71" y="0"/>
                    <a:pt x="85" y="0"/>
                  </a:cubicBezTo>
                  <a:cubicBezTo>
                    <a:pt x="389" y="0"/>
                    <a:pt x="389" y="0"/>
                    <a:pt x="389" y="0"/>
                  </a:cubicBezTo>
                  <a:cubicBezTo>
                    <a:pt x="389" y="551"/>
                    <a:pt x="389" y="551"/>
                    <a:pt x="389" y="551"/>
                  </a:cubicBezTo>
                  <a:cubicBezTo>
                    <a:pt x="85" y="551"/>
                    <a:pt x="85" y="551"/>
                    <a:pt x="85" y="551"/>
                  </a:cubicBezTo>
                  <a:cubicBezTo>
                    <a:pt x="71" y="551"/>
                    <a:pt x="57" y="537"/>
                    <a:pt x="57" y="523"/>
                  </a:cubicBezTo>
                  <a:close/>
                  <a:moveTo>
                    <a:pt x="135" y="113"/>
                  </a:moveTo>
                  <a:lnTo>
                    <a:pt x="135" y="113"/>
                  </a:lnTo>
                  <a:cubicBezTo>
                    <a:pt x="135" y="134"/>
                    <a:pt x="120" y="141"/>
                    <a:pt x="106" y="141"/>
                  </a:cubicBezTo>
                  <a:cubicBezTo>
                    <a:pt x="29" y="141"/>
                    <a:pt x="29" y="141"/>
                    <a:pt x="29" y="141"/>
                  </a:cubicBezTo>
                  <a:cubicBezTo>
                    <a:pt x="15" y="141"/>
                    <a:pt x="0" y="134"/>
                    <a:pt x="0" y="113"/>
                  </a:cubicBezTo>
                  <a:cubicBezTo>
                    <a:pt x="0" y="99"/>
                    <a:pt x="15" y="85"/>
                    <a:pt x="29" y="85"/>
                  </a:cubicBezTo>
                  <a:cubicBezTo>
                    <a:pt x="106" y="85"/>
                    <a:pt x="106" y="85"/>
                    <a:pt x="106" y="85"/>
                  </a:cubicBezTo>
                  <a:cubicBezTo>
                    <a:pt x="120" y="85"/>
                    <a:pt x="135" y="99"/>
                    <a:pt x="135" y="113"/>
                  </a:cubicBezTo>
                  <a:close/>
                  <a:moveTo>
                    <a:pt x="29" y="247"/>
                  </a:moveTo>
                  <a:lnTo>
                    <a:pt x="29" y="247"/>
                  </a:lnTo>
                  <a:cubicBezTo>
                    <a:pt x="106" y="247"/>
                    <a:pt x="106" y="247"/>
                    <a:pt x="106" y="247"/>
                  </a:cubicBezTo>
                  <a:cubicBezTo>
                    <a:pt x="120" y="247"/>
                    <a:pt x="135" y="261"/>
                    <a:pt x="135" y="275"/>
                  </a:cubicBezTo>
                  <a:cubicBezTo>
                    <a:pt x="135" y="290"/>
                    <a:pt x="120" y="304"/>
                    <a:pt x="106" y="304"/>
                  </a:cubicBezTo>
                  <a:cubicBezTo>
                    <a:pt x="29" y="304"/>
                    <a:pt x="29" y="304"/>
                    <a:pt x="29" y="304"/>
                  </a:cubicBezTo>
                  <a:cubicBezTo>
                    <a:pt x="15" y="304"/>
                    <a:pt x="0" y="290"/>
                    <a:pt x="0" y="275"/>
                  </a:cubicBezTo>
                  <a:cubicBezTo>
                    <a:pt x="0" y="261"/>
                    <a:pt x="15" y="247"/>
                    <a:pt x="29" y="247"/>
                  </a:cubicBezTo>
                  <a:close/>
                  <a:moveTo>
                    <a:pt x="29" y="410"/>
                  </a:moveTo>
                  <a:lnTo>
                    <a:pt x="29" y="410"/>
                  </a:lnTo>
                  <a:cubicBezTo>
                    <a:pt x="106" y="410"/>
                    <a:pt x="106" y="410"/>
                    <a:pt x="106" y="410"/>
                  </a:cubicBezTo>
                  <a:cubicBezTo>
                    <a:pt x="120" y="410"/>
                    <a:pt x="135" y="417"/>
                    <a:pt x="135" y="438"/>
                  </a:cubicBezTo>
                  <a:cubicBezTo>
                    <a:pt x="135" y="452"/>
                    <a:pt x="120" y="466"/>
                    <a:pt x="106" y="466"/>
                  </a:cubicBezTo>
                  <a:cubicBezTo>
                    <a:pt x="29" y="466"/>
                    <a:pt x="29" y="466"/>
                    <a:pt x="29" y="466"/>
                  </a:cubicBezTo>
                  <a:cubicBezTo>
                    <a:pt x="15" y="466"/>
                    <a:pt x="0" y="452"/>
                    <a:pt x="0" y="438"/>
                  </a:cubicBezTo>
                  <a:cubicBezTo>
                    <a:pt x="0" y="417"/>
                    <a:pt x="15" y="410"/>
                    <a:pt x="29" y="410"/>
                  </a:cubicBezTo>
                  <a:close/>
                </a:path>
              </a:pathLst>
            </a:custGeom>
            <a:solidFill>
              <a:schemeClr val="bg1"/>
            </a:solidFill>
            <a:ln>
              <a:noFill/>
            </a:ln>
          </p:spPr>
          <p:txBody>
            <a:bodyPr wrap="none" lIns="45720" tIns="22860" rIns="45720" bIns="22860" anchor="ctr"/>
            <a:lstStyle/>
            <a:p>
              <a:pPr defTabSz="1218565"/>
              <a:endParaRPr lang="en-US" sz="2400">
                <a:solidFill>
                  <a:prstClr val="black"/>
                </a:solidFill>
                <a:latin typeface="Roboto Light"/>
              </a:endParaRPr>
            </a:p>
          </p:txBody>
        </p:sp>
      </p:grpSp>
      <p:grpSp>
        <p:nvGrpSpPr>
          <p:cNvPr id="4" name="组合 3"/>
          <p:cNvGrpSpPr/>
          <p:nvPr/>
        </p:nvGrpSpPr>
        <p:grpSpPr>
          <a:xfrm>
            <a:off x="4463819" y="1699760"/>
            <a:ext cx="577111" cy="577112"/>
            <a:chOff x="3491880" y="1274820"/>
            <a:chExt cx="432833" cy="432834"/>
          </a:xfrm>
        </p:grpSpPr>
        <p:sp>
          <p:nvSpPr>
            <p:cNvPr id="11" name="椭圆 16"/>
            <p:cNvSpPr>
              <a:spLocks noChangeArrowheads="1"/>
            </p:cNvSpPr>
            <p:nvPr/>
          </p:nvSpPr>
          <p:spPr bwMode="auto">
            <a:xfrm>
              <a:off x="3491880" y="1274820"/>
              <a:ext cx="432833" cy="432834"/>
            </a:xfrm>
            <a:prstGeom prst="ellipse">
              <a:avLst/>
            </a:pr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defTabSz="1218565" eaLnBrk="1" hangingPunct="1"/>
              <a:endParaRPr lang="zh-CN" altLang="en-US" sz="2400">
                <a:solidFill>
                  <a:srgbClr val="FFFFFF"/>
                </a:solidFill>
                <a:latin typeface="Calibri" panose="020F0502020204030204" pitchFamily="34" charset="0"/>
              </a:endParaRPr>
            </a:p>
          </p:txBody>
        </p:sp>
        <p:sp>
          <p:nvSpPr>
            <p:cNvPr id="22" name="Freeform 75"/>
            <p:cNvSpPr>
              <a:spLocks noChangeArrowheads="1"/>
            </p:cNvSpPr>
            <p:nvPr/>
          </p:nvSpPr>
          <p:spPr bwMode="auto">
            <a:xfrm>
              <a:off x="3583864" y="1385879"/>
              <a:ext cx="248863" cy="210716"/>
            </a:xfrm>
            <a:custGeom>
              <a:avLst/>
              <a:gdLst>
                <a:gd name="T0" fmla="*/ 74657633 w 602"/>
                <a:gd name="T1" fmla="*/ 66362244 h 510"/>
                <a:gd name="T2" fmla="*/ 74657633 w 602"/>
                <a:gd name="T3" fmla="*/ 66362244 h 510"/>
                <a:gd name="T4" fmla="*/ 3654665 w 602"/>
                <a:gd name="T5" fmla="*/ 66362244 h 510"/>
                <a:gd name="T6" fmla="*/ 0 w 602"/>
                <a:gd name="T7" fmla="*/ 62711741 h 510"/>
                <a:gd name="T8" fmla="*/ 0 w 602"/>
                <a:gd name="T9" fmla="*/ 3650503 h 510"/>
                <a:gd name="T10" fmla="*/ 3654665 w 602"/>
                <a:gd name="T11" fmla="*/ 0 h 510"/>
                <a:gd name="T12" fmla="*/ 7308970 w 602"/>
                <a:gd name="T13" fmla="*/ 3650503 h 510"/>
                <a:gd name="T14" fmla="*/ 7308970 w 602"/>
                <a:gd name="T15" fmla="*/ 50717076 h 510"/>
                <a:gd name="T16" fmla="*/ 7308970 w 602"/>
                <a:gd name="T17" fmla="*/ 50717076 h 510"/>
                <a:gd name="T18" fmla="*/ 7308970 w 602"/>
                <a:gd name="T19" fmla="*/ 58930528 h 510"/>
                <a:gd name="T20" fmla="*/ 74657633 w 602"/>
                <a:gd name="T21" fmla="*/ 58930528 h 510"/>
                <a:gd name="T22" fmla="*/ 78442719 w 602"/>
                <a:gd name="T23" fmla="*/ 62711741 h 510"/>
                <a:gd name="T24" fmla="*/ 74657633 w 602"/>
                <a:gd name="T25" fmla="*/ 66362244 h 510"/>
                <a:gd name="T26" fmla="*/ 66434636 w 602"/>
                <a:gd name="T27" fmla="*/ 55280025 h 510"/>
                <a:gd name="T28" fmla="*/ 66434636 w 602"/>
                <a:gd name="T29" fmla="*/ 55280025 h 510"/>
                <a:gd name="T30" fmla="*/ 58995246 w 602"/>
                <a:gd name="T31" fmla="*/ 55280025 h 510"/>
                <a:gd name="T32" fmla="*/ 55340580 w 602"/>
                <a:gd name="T33" fmla="*/ 51629522 h 510"/>
                <a:gd name="T34" fmla="*/ 55340580 w 602"/>
                <a:gd name="T35" fmla="*/ 25814941 h 510"/>
                <a:gd name="T36" fmla="*/ 58995246 w 602"/>
                <a:gd name="T37" fmla="*/ 22164077 h 510"/>
                <a:gd name="T38" fmla="*/ 66434636 w 602"/>
                <a:gd name="T39" fmla="*/ 22164077 h 510"/>
                <a:gd name="T40" fmla="*/ 70089301 w 602"/>
                <a:gd name="T41" fmla="*/ 25814941 h 510"/>
                <a:gd name="T42" fmla="*/ 70089301 w 602"/>
                <a:gd name="T43" fmla="*/ 51629522 h 510"/>
                <a:gd name="T44" fmla="*/ 66434636 w 602"/>
                <a:gd name="T45" fmla="*/ 55280025 h 510"/>
                <a:gd name="T46" fmla="*/ 45159830 w 602"/>
                <a:gd name="T47" fmla="*/ 55280025 h 510"/>
                <a:gd name="T48" fmla="*/ 45159830 w 602"/>
                <a:gd name="T49" fmla="*/ 55280025 h 510"/>
                <a:gd name="T50" fmla="*/ 37850860 w 602"/>
                <a:gd name="T51" fmla="*/ 55280025 h 510"/>
                <a:gd name="T52" fmla="*/ 34065774 w 602"/>
                <a:gd name="T53" fmla="*/ 51629522 h 510"/>
                <a:gd name="T54" fmla="*/ 34065774 w 602"/>
                <a:gd name="T55" fmla="*/ 11082219 h 510"/>
                <a:gd name="T56" fmla="*/ 37850860 w 602"/>
                <a:gd name="T57" fmla="*/ 7431355 h 510"/>
                <a:gd name="T58" fmla="*/ 45159830 w 602"/>
                <a:gd name="T59" fmla="*/ 7431355 h 510"/>
                <a:gd name="T60" fmla="*/ 48814495 w 602"/>
                <a:gd name="T61" fmla="*/ 11082219 h 510"/>
                <a:gd name="T62" fmla="*/ 48814495 w 602"/>
                <a:gd name="T63" fmla="*/ 51629522 h 510"/>
                <a:gd name="T64" fmla="*/ 45159830 w 602"/>
                <a:gd name="T65" fmla="*/ 55280025 h 510"/>
                <a:gd name="T66" fmla="*/ 24929472 w 602"/>
                <a:gd name="T67" fmla="*/ 55280025 h 510"/>
                <a:gd name="T68" fmla="*/ 24929472 w 602"/>
                <a:gd name="T69" fmla="*/ 55280025 h 510"/>
                <a:gd name="T70" fmla="*/ 17489720 w 602"/>
                <a:gd name="T71" fmla="*/ 55280025 h 510"/>
                <a:gd name="T72" fmla="*/ 13835055 w 602"/>
                <a:gd name="T73" fmla="*/ 51629522 h 510"/>
                <a:gd name="T74" fmla="*/ 13835055 w 602"/>
                <a:gd name="T75" fmla="*/ 44198166 h 510"/>
                <a:gd name="T76" fmla="*/ 17489720 w 602"/>
                <a:gd name="T77" fmla="*/ 40547302 h 510"/>
                <a:gd name="T78" fmla="*/ 24929472 w 602"/>
                <a:gd name="T79" fmla="*/ 40547302 h 510"/>
                <a:gd name="T80" fmla="*/ 28583776 w 602"/>
                <a:gd name="T81" fmla="*/ 44198166 h 510"/>
                <a:gd name="T82" fmla="*/ 28583776 w 602"/>
                <a:gd name="T83" fmla="*/ 51629522 h 510"/>
                <a:gd name="T84" fmla="*/ 24929472 w 602"/>
                <a:gd name="T85" fmla="*/ 55280025 h 510"/>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602" h="510">
                  <a:moveTo>
                    <a:pt x="572" y="509"/>
                  </a:moveTo>
                  <a:lnTo>
                    <a:pt x="572" y="509"/>
                  </a:lnTo>
                  <a:cubicBezTo>
                    <a:pt x="28" y="509"/>
                    <a:pt x="28" y="509"/>
                    <a:pt x="28" y="509"/>
                  </a:cubicBezTo>
                  <a:cubicBezTo>
                    <a:pt x="14" y="509"/>
                    <a:pt x="0" y="502"/>
                    <a:pt x="0" y="481"/>
                  </a:cubicBezTo>
                  <a:cubicBezTo>
                    <a:pt x="0" y="28"/>
                    <a:pt x="0" y="28"/>
                    <a:pt x="0" y="28"/>
                  </a:cubicBezTo>
                  <a:cubicBezTo>
                    <a:pt x="0" y="14"/>
                    <a:pt x="14" y="0"/>
                    <a:pt x="28" y="0"/>
                  </a:cubicBezTo>
                  <a:cubicBezTo>
                    <a:pt x="42" y="0"/>
                    <a:pt x="56" y="14"/>
                    <a:pt x="56" y="28"/>
                  </a:cubicBezTo>
                  <a:cubicBezTo>
                    <a:pt x="56" y="389"/>
                    <a:pt x="56" y="389"/>
                    <a:pt x="56" y="389"/>
                  </a:cubicBezTo>
                  <a:cubicBezTo>
                    <a:pt x="56" y="452"/>
                    <a:pt x="56" y="452"/>
                    <a:pt x="56" y="452"/>
                  </a:cubicBezTo>
                  <a:cubicBezTo>
                    <a:pt x="572" y="452"/>
                    <a:pt x="572" y="452"/>
                    <a:pt x="572" y="452"/>
                  </a:cubicBezTo>
                  <a:cubicBezTo>
                    <a:pt x="594" y="452"/>
                    <a:pt x="601" y="467"/>
                    <a:pt x="601" y="481"/>
                  </a:cubicBezTo>
                  <a:cubicBezTo>
                    <a:pt x="601" y="502"/>
                    <a:pt x="594" y="509"/>
                    <a:pt x="572" y="509"/>
                  </a:cubicBezTo>
                  <a:close/>
                  <a:moveTo>
                    <a:pt x="509" y="424"/>
                  </a:moveTo>
                  <a:lnTo>
                    <a:pt x="509" y="424"/>
                  </a:lnTo>
                  <a:cubicBezTo>
                    <a:pt x="452" y="424"/>
                    <a:pt x="452" y="424"/>
                    <a:pt x="452" y="424"/>
                  </a:cubicBezTo>
                  <a:cubicBezTo>
                    <a:pt x="438" y="424"/>
                    <a:pt x="424" y="417"/>
                    <a:pt x="424" y="396"/>
                  </a:cubicBezTo>
                  <a:cubicBezTo>
                    <a:pt x="424" y="198"/>
                    <a:pt x="424" y="198"/>
                    <a:pt x="424" y="198"/>
                  </a:cubicBezTo>
                  <a:cubicBezTo>
                    <a:pt x="424" y="184"/>
                    <a:pt x="438" y="170"/>
                    <a:pt x="452" y="170"/>
                  </a:cubicBezTo>
                  <a:cubicBezTo>
                    <a:pt x="509" y="170"/>
                    <a:pt x="509" y="170"/>
                    <a:pt x="509" y="170"/>
                  </a:cubicBezTo>
                  <a:cubicBezTo>
                    <a:pt x="523" y="170"/>
                    <a:pt x="537" y="184"/>
                    <a:pt x="537" y="198"/>
                  </a:cubicBezTo>
                  <a:cubicBezTo>
                    <a:pt x="537" y="396"/>
                    <a:pt x="537" y="396"/>
                    <a:pt x="537" y="396"/>
                  </a:cubicBezTo>
                  <a:cubicBezTo>
                    <a:pt x="537" y="417"/>
                    <a:pt x="523" y="424"/>
                    <a:pt x="509" y="424"/>
                  </a:cubicBezTo>
                  <a:close/>
                  <a:moveTo>
                    <a:pt x="346" y="424"/>
                  </a:moveTo>
                  <a:lnTo>
                    <a:pt x="346" y="424"/>
                  </a:lnTo>
                  <a:cubicBezTo>
                    <a:pt x="290" y="424"/>
                    <a:pt x="290" y="424"/>
                    <a:pt x="290" y="424"/>
                  </a:cubicBezTo>
                  <a:cubicBezTo>
                    <a:pt x="276" y="424"/>
                    <a:pt x="261" y="417"/>
                    <a:pt x="261" y="396"/>
                  </a:cubicBezTo>
                  <a:cubicBezTo>
                    <a:pt x="261" y="85"/>
                    <a:pt x="261" y="85"/>
                    <a:pt x="261" y="85"/>
                  </a:cubicBezTo>
                  <a:cubicBezTo>
                    <a:pt x="261" y="71"/>
                    <a:pt x="276" y="57"/>
                    <a:pt x="290" y="57"/>
                  </a:cubicBezTo>
                  <a:cubicBezTo>
                    <a:pt x="346" y="57"/>
                    <a:pt x="346" y="57"/>
                    <a:pt x="346" y="57"/>
                  </a:cubicBezTo>
                  <a:cubicBezTo>
                    <a:pt x="367" y="57"/>
                    <a:pt x="374" y="71"/>
                    <a:pt x="374" y="85"/>
                  </a:cubicBezTo>
                  <a:cubicBezTo>
                    <a:pt x="374" y="396"/>
                    <a:pt x="374" y="396"/>
                    <a:pt x="374" y="396"/>
                  </a:cubicBezTo>
                  <a:cubicBezTo>
                    <a:pt x="374" y="417"/>
                    <a:pt x="367" y="424"/>
                    <a:pt x="346" y="424"/>
                  </a:cubicBezTo>
                  <a:close/>
                  <a:moveTo>
                    <a:pt x="191" y="424"/>
                  </a:moveTo>
                  <a:lnTo>
                    <a:pt x="191" y="424"/>
                  </a:lnTo>
                  <a:cubicBezTo>
                    <a:pt x="134" y="424"/>
                    <a:pt x="134" y="424"/>
                    <a:pt x="134" y="424"/>
                  </a:cubicBezTo>
                  <a:cubicBezTo>
                    <a:pt x="113" y="424"/>
                    <a:pt x="106" y="417"/>
                    <a:pt x="106" y="396"/>
                  </a:cubicBezTo>
                  <a:cubicBezTo>
                    <a:pt x="106" y="339"/>
                    <a:pt x="106" y="339"/>
                    <a:pt x="106" y="339"/>
                  </a:cubicBezTo>
                  <a:cubicBezTo>
                    <a:pt x="106" y="325"/>
                    <a:pt x="113" y="311"/>
                    <a:pt x="134" y="311"/>
                  </a:cubicBezTo>
                  <a:cubicBezTo>
                    <a:pt x="191" y="311"/>
                    <a:pt x="191" y="311"/>
                    <a:pt x="191" y="311"/>
                  </a:cubicBezTo>
                  <a:cubicBezTo>
                    <a:pt x="205" y="311"/>
                    <a:pt x="219" y="325"/>
                    <a:pt x="219" y="339"/>
                  </a:cubicBezTo>
                  <a:cubicBezTo>
                    <a:pt x="219" y="396"/>
                    <a:pt x="219" y="396"/>
                    <a:pt x="219" y="396"/>
                  </a:cubicBezTo>
                  <a:cubicBezTo>
                    <a:pt x="219" y="417"/>
                    <a:pt x="205" y="424"/>
                    <a:pt x="191" y="424"/>
                  </a:cubicBezTo>
                  <a:close/>
                </a:path>
              </a:pathLst>
            </a:custGeom>
            <a:solidFill>
              <a:schemeClr val="bg1"/>
            </a:solidFill>
            <a:ln>
              <a:noFill/>
            </a:ln>
          </p:spPr>
          <p:txBody>
            <a:bodyPr wrap="none" lIns="45720" tIns="22860" rIns="45720" bIns="22860" anchor="ctr"/>
            <a:lstStyle/>
            <a:p>
              <a:pPr defTabSz="1218565"/>
              <a:endParaRPr lang="en-US" sz="2400">
                <a:solidFill>
                  <a:prstClr val="black"/>
                </a:solidFill>
                <a:latin typeface="Roboto Light"/>
              </a:endParaRPr>
            </a:p>
          </p:txBody>
        </p:sp>
      </p:grpSp>
      <p:grpSp>
        <p:nvGrpSpPr>
          <p:cNvPr id="5" name="组合 4"/>
          <p:cNvGrpSpPr/>
          <p:nvPr/>
        </p:nvGrpSpPr>
        <p:grpSpPr>
          <a:xfrm>
            <a:off x="5327915" y="1699760"/>
            <a:ext cx="577111" cy="577112"/>
            <a:chOff x="4139952" y="1274820"/>
            <a:chExt cx="432833" cy="432834"/>
          </a:xfrm>
        </p:grpSpPr>
        <p:sp>
          <p:nvSpPr>
            <p:cNvPr id="24" name="椭圆 16"/>
            <p:cNvSpPr>
              <a:spLocks noChangeArrowheads="1"/>
            </p:cNvSpPr>
            <p:nvPr/>
          </p:nvSpPr>
          <p:spPr bwMode="auto">
            <a:xfrm>
              <a:off x="4139952" y="1274820"/>
              <a:ext cx="432833" cy="432834"/>
            </a:xfrm>
            <a:prstGeom prst="ellipse">
              <a:avLst/>
            </a:prstGeom>
            <a:solidFill>
              <a:srgbClr val="3992DB"/>
            </a:solidFill>
            <a:ln>
              <a:noFill/>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defTabSz="1218565" eaLnBrk="1" hangingPunct="1"/>
              <a:endParaRPr lang="zh-CN" altLang="en-US" sz="2400">
                <a:solidFill>
                  <a:srgbClr val="FFFFFF"/>
                </a:solidFill>
                <a:latin typeface="Calibri" panose="020F0502020204030204" pitchFamily="34" charset="0"/>
              </a:endParaRPr>
            </a:p>
          </p:txBody>
        </p:sp>
        <p:sp>
          <p:nvSpPr>
            <p:cNvPr id="23" name="Freeform 84"/>
            <p:cNvSpPr>
              <a:spLocks noChangeArrowheads="1"/>
            </p:cNvSpPr>
            <p:nvPr/>
          </p:nvSpPr>
          <p:spPr bwMode="auto">
            <a:xfrm>
              <a:off x="4241546" y="1366806"/>
              <a:ext cx="248863" cy="248863"/>
            </a:xfrm>
            <a:custGeom>
              <a:avLst/>
              <a:gdLst>
                <a:gd name="T0" fmla="*/ 43332858 w 602"/>
                <a:gd name="T1" fmla="*/ 34979440 h 602"/>
                <a:gd name="T2" fmla="*/ 43332858 w 602"/>
                <a:gd name="T3" fmla="*/ 34979440 h 602"/>
                <a:gd name="T4" fmla="*/ 43332858 w 602"/>
                <a:gd name="T5" fmla="*/ 0 h 602"/>
                <a:gd name="T6" fmla="*/ 78442719 w 602"/>
                <a:gd name="T7" fmla="*/ 34979440 h 602"/>
                <a:gd name="T8" fmla="*/ 43332858 w 602"/>
                <a:gd name="T9" fmla="*/ 34979440 h 602"/>
                <a:gd name="T10" fmla="*/ 36023527 w 602"/>
                <a:gd name="T11" fmla="*/ 78442719 h 602"/>
                <a:gd name="T12" fmla="*/ 36023527 w 602"/>
                <a:gd name="T13" fmla="*/ 78442719 h 602"/>
                <a:gd name="T14" fmla="*/ 0 w 602"/>
                <a:gd name="T15" fmla="*/ 42419192 h 602"/>
                <a:gd name="T16" fmla="*/ 36023527 w 602"/>
                <a:gd name="T17" fmla="*/ 7308970 h 602"/>
                <a:gd name="T18" fmla="*/ 36023527 w 602"/>
                <a:gd name="T19" fmla="*/ 42419192 h 602"/>
                <a:gd name="T20" fmla="*/ 71002968 w 602"/>
                <a:gd name="T21" fmla="*/ 42419192 h 602"/>
                <a:gd name="T22" fmla="*/ 36023527 w 602"/>
                <a:gd name="T23" fmla="*/ 78442719 h 60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602" h="602">
                  <a:moveTo>
                    <a:pt x="332" y="268"/>
                  </a:moveTo>
                  <a:lnTo>
                    <a:pt x="332" y="268"/>
                  </a:lnTo>
                  <a:cubicBezTo>
                    <a:pt x="332" y="0"/>
                    <a:pt x="332" y="0"/>
                    <a:pt x="332" y="0"/>
                  </a:cubicBezTo>
                  <a:cubicBezTo>
                    <a:pt x="481" y="0"/>
                    <a:pt x="601" y="120"/>
                    <a:pt x="601" y="268"/>
                  </a:cubicBezTo>
                  <a:lnTo>
                    <a:pt x="332" y="268"/>
                  </a:lnTo>
                  <a:close/>
                  <a:moveTo>
                    <a:pt x="276" y="601"/>
                  </a:moveTo>
                  <a:lnTo>
                    <a:pt x="276" y="601"/>
                  </a:lnTo>
                  <a:cubicBezTo>
                    <a:pt x="120" y="601"/>
                    <a:pt x="0" y="480"/>
                    <a:pt x="0" y="325"/>
                  </a:cubicBezTo>
                  <a:cubicBezTo>
                    <a:pt x="0" y="176"/>
                    <a:pt x="120" y="56"/>
                    <a:pt x="276" y="56"/>
                  </a:cubicBezTo>
                  <a:cubicBezTo>
                    <a:pt x="276" y="325"/>
                    <a:pt x="276" y="325"/>
                    <a:pt x="276" y="325"/>
                  </a:cubicBezTo>
                  <a:cubicBezTo>
                    <a:pt x="544" y="325"/>
                    <a:pt x="544" y="325"/>
                    <a:pt x="544" y="325"/>
                  </a:cubicBezTo>
                  <a:cubicBezTo>
                    <a:pt x="544" y="480"/>
                    <a:pt x="424" y="601"/>
                    <a:pt x="276" y="601"/>
                  </a:cubicBezTo>
                  <a:close/>
                </a:path>
              </a:pathLst>
            </a:custGeom>
            <a:solidFill>
              <a:schemeClr val="bg1"/>
            </a:solidFill>
            <a:ln>
              <a:noFill/>
            </a:ln>
          </p:spPr>
          <p:txBody>
            <a:bodyPr wrap="none" lIns="45720" tIns="22860" rIns="45720" bIns="22860" anchor="ctr"/>
            <a:lstStyle/>
            <a:p>
              <a:pPr defTabSz="1218565"/>
              <a:endParaRPr lang="en-US" sz="2400">
                <a:solidFill>
                  <a:prstClr val="black"/>
                </a:solidFill>
                <a:latin typeface="Roboto Light"/>
              </a:endParaRPr>
            </a:p>
          </p:txBody>
        </p:sp>
      </p:grpSp>
    </p:spTree>
  </p:cSld>
  <p:clrMapOvr>
    <a:masterClrMapping/>
  </p:clrMapOvr>
  <p:transition spd="slow">
    <p:cove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p:nvPr/>
        </p:nvSpPr>
        <p:spPr>
          <a:xfrm>
            <a:off x="1143840" y="266933"/>
            <a:ext cx="8028558" cy="505969"/>
          </a:xfrm>
          <a:prstGeom prst="rect">
            <a:avLst/>
          </a:prstGeom>
        </p:spPr>
        <p:txBody>
          <a:bodyPr lIns="0" rIns="0"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defTabSz="1218565"/>
            <a:endParaRPr lang="en-US" altLang="zh-CN" sz="2400" b="1" dirty="0" smtClean="0">
              <a:solidFill>
                <a:prstClr val="black">
                  <a:lumMod val="75000"/>
                  <a:lumOff val="25000"/>
                </a:prstClr>
              </a:solidFill>
              <a:latin typeface="微软雅黑" panose="020B0503020204020204" pitchFamily="34" charset="-122"/>
              <a:ea typeface="微软雅黑" panose="020B0503020204020204" pitchFamily="34" charset="-122"/>
            </a:endParaRPr>
          </a:p>
          <a:p>
            <a:pPr algn="l" defTabSz="1218565"/>
            <a:r>
              <a:rPr lang="zh-CN" altLang="en-US" sz="2400" b="1" dirty="0" smtClean="0">
                <a:solidFill>
                  <a:prstClr val="black">
                    <a:lumMod val="75000"/>
                    <a:lumOff val="25000"/>
                  </a:prstClr>
                </a:solidFill>
                <a:latin typeface="微软雅黑" panose="020B0503020204020204" pitchFamily="34" charset="-122"/>
                <a:ea typeface="微软雅黑" panose="020B0503020204020204" pitchFamily="34" charset="-122"/>
              </a:rPr>
              <a:t>中央</a:t>
            </a:r>
            <a:r>
              <a:rPr lang="zh-CN" altLang="en-US" sz="2400" b="1" dirty="0">
                <a:solidFill>
                  <a:prstClr val="black">
                    <a:lumMod val="75000"/>
                    <a:lumOff val="25000"/>
                  </a:prstClr>
                </a:solidFill>
                <a:latin typeface="微软雅黑" panose="020B0503020204020204" pitchFamily="34" charset="-122"/>
                <a:ea typeface="微软雅黑" panose="020B0503020204020204" pitchFamily="34" charset="-122"/>
              </a:rPr>
              <a:t>领导高度重视科研项目资金管理改革</a:t>
            </a:r>
            <a:endParaRPr lang="zh-CN" altLang="en-US" sz="2400" b="1" dirty="0">
              <a:solidFill>
                <a:prstClr val="black">
                  <a:lumMod val="75000"/>
                  <a:lumOff val="25000"/>
                </a:prstClr>
              </a:solidFill>
              <a:latin typeface="微软雅黑" panose="020B0503020204020204" pitchFamily="34" charset="-122"/>
              <a:ea typeface="微软雅黑" panose="020B0503020204020204" pitchFamily="34" charset="-122"/>
            </a:endParaRPr>
          </a:p>
          <a:p>
            <a:pPr algn="l" defTabSz="1218565"/>
            <a:endParaRPr lang="en-GB" altLang="zh-CN" sz="2400" b="1" dirty="0">
              <a:solidFill>
                <a:prstClr val="black">
                  <a:lumMod val="75000"/>
                  <a:lumOff val="25000"/>
                </a:prstClr>
              </a:solidFill>
              <a:latin typeface="微软雅黑" panose="020B0503020204020204" pitchFamily="34" charset="-122"/>
              <a:ea typeface="微软雅黑" panose="020B0503020204020204" pitchFamily="34" charset="-122"/>
            </a:endParaRPr>
          </a:p>
        </p:txBody>
      </p:sp>
      <p:sp>
        <p:nvSpPr>
          <p:cNvPr id="4" name="流程图: 数据 3"/>
          <p:cNvSpPr/>
          <p:nvPr/>
        </p:nvSpPr>
        <p:spPr>
          <a:xfrm rot="16200000" flipH="1">
            <a:off x="1320472" y="1846948"/>
            <a:ext cx="672073" cy="265032"/>
          </a:xfrm>
          <a:prstGeom prst="flowChartInputOutpu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endParaRPr lang="zh-CN" altLang="en-US" sz="2400">
              <a:solidFill>
                <a:prstClr val="white"/>
              </a:solidFill>
            </a:endParaRPr>
          </a:p>
        </p:txBody>
      </p:sp>
      <p:sp>
        <p:nvSpPr>
          <p:cNvPr id="5" name="圆角矩形 4"/>
          <p:cNvSpPr/>
          <p:nvPr/>
        </p:nvSpPr>
        <p:spPr>
          <a:xfrm>
            <a:off x="1716013" y="1412776"/>
            <a:ext cx="4032448" cy="4800533"/>
          </a:xfrm>
          <a:prstGeom prst="roundRect">
            <a:avLst>
              <a:gd name="adj" fmla="val 6769"/>
            </a:avLst>
          </a:prstGeom>
          <a:solidFill>
            <a:schemeClr val="accent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endParaRPr lang="zh-CN" altLang="en-US" sz="2400">
              <a:solidFill>
                <a:prstClr val="white"/>
              </a:solidFill>
            </a:endParaRPr>
          </a:p>
        </p:txBody>
      </p:sp>
      <p:sp>
        <p:nvSpPr>
          <p:cNvPr id="6" name="五边形 5"/>
          <p:cNvSpPr/>
          <p:nvPr/>
        </p:nvSpPr>
        <p:spPr>
          <a:xfrm>
            <a:off x="1523993" y="1785439"/>
            <a:ext cx="3445409" cy="530063"/>
          </a:xfrm>
          <a:prstGeom prst="homePlate">
            <a:avLst>
              <a:gd name="adj" fmla="val 33465"/>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endParaRPr lang="zh-CN" altLang="en-US" sz="2400">
              <a:solidFill>
                <a:prstClr val="white"/>
              </a:solidFill>
            </a:endParaRPr>
          </a:p>
        </p:txBody>
      </p:sp>
      <p:sp>
        <p:nvSpPr>
          <p:cNvPr id="7" name="TextBox 6"/>
          <p:cNvSpPr txBox="1"/>
          <p:nvPr/>
        </p:nvSpPr>
        <p:spPr>
          <a:xfrm>
            <a:off x="2100056" y="2660915"/>
            <a:ext cx="3360373" cy="2308225"/>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defTabSz="1218565">
              <a:lnSpc>
                <a:spcPts val="3000"/>
              </a:lnSpc>
            </a:pPr>
            <a:r>
              <a:rPr lang="zh-CN" altLang="en-US" sz="1800" b="1" dirty="0" smtClean="0">
                <a:solidFill>
                  <a:schemeClr val="tx1"/>
                </a:solidFill>
              </a:rPr>
              <a:t>“</a:t>
            </a:r>
            <a:r>
              <a:rPr lang="zh-CN" altLang="en-US" sz="1800" b="1" dirty="0" smtClean="0">
                <a:solidFill>
                  <a:srgbClr val="FF0000"/>
                </a:solidFill>
              </a:rPr>
              <a:t>要</a:t>
            </a:r>
            <a:r>
              <a:rPr lang="zh-CN" altLang="en-US" sz="1800" b="1" dirty="0">
                <a:solidFill>
                  <a:srgbClr val="FF0000"/>
                </a:solidFill>
              </a:rPr>
              <a:t>让资金为人的创造性活动服务，而不能让人的创造性活动为资金服</a:t>
            </a:r>
            <a:r>
              <a:rPr lang="zh-CN" altLang="en-US" sz="1800" b="1" dirty="0" smtClean="0">
                <a:solidFill>
                  <a:srgbClr val="FF0000"/>
                </a:solidFill>
              </a:rPr>
              <a:t>务”。</a:t>
            </a:r>
            <a:endParaRPr lang="zh-CN" altLang="en-US" sz="1800" b="1" dirty="0" smtClean="0">
              <a:solidFill>
                <a:srgbClr val="FF0000"/>
              </a:solidFill>
            </a:endParaRPr>
          </a:p>
          <a:p>
            <a:pPr defTabSz="1218565">
              <a:lnSpc>
                <a:spcPts val="3000"/>
              </a:lnSpc>
            </a:pPr>
            <a:r>
              <a:rPr lang="zh-CN" altLang="en-US" sz="1800" b="1" dirty="0" smtClean="0">
                <a:solidFill>
                  <a:srgbClr val="FF0000"/>
                </a:solidFill>
              </a:rPr>
              <a:t>    “不能让繁文缛节把科学家的手脚捆死了，不能让无穷的报表和审批把科学家的精力耽误了”。</a:t>
            </a:r>
            <a:endParaRPr lang="en-US" altLang="zh-CN" sz="1800" b="1" dirty="0">
              <a:solidFill>
                <a:prstClr val="black">
                  <a:lumMod val="75000"/>
                  <a:lumOff val="25000"/>
                </a:prstClr>
              </a:solidFill>
            </a:endParaRPr>
          </a:p>
        </p:txBody>
      </p:sp>
      <p:sp>
        <p:nvSpPr>
          <p:cNvPr id="8" name="TextBox 7"/>
          <p:cNvSpPr txBox="1"/>
          <p:nvPr/>
        </p:nvSpPr>
        <p:spPr>
          <a:xfrm>
            <a:off x="2010378" y="1874473"/>
            <a:ext cx="2265476" cy="369332"/>
          </a:xfrm>
          <a:prstGeom prst="rect">
            <a:avLst/>
          </a:prstGeom>
          <a:noFill/>
        </p:spPr>
        <p:txBody>
          <a:bodyPr wrap="square" lIns="0" tIns="0" rIns="0" bIns="0" rtlCol="0">
            <a:spAutoFit/>
          </a:bodyPr>
          <a:lstStyle>
            <a:defPPr>
              <a:defRPr lang="zh-CN"/>
            </a:defPPr>
            <a:lvl1pPr>
              <a:defRPr sz="1400" b="1">
                <a:solidFill>
                  <a:schemeClr val="bg2">
                    <a:lumMod val="60000"/>
                    <a:lumOff val="40000"/>
                  </a:schemeClr>
                </a:solidFill>
                <a:latin typeface="微软雅黑" panose="020B0503020204020204" pitchFamily="34" charset="-122"/>
                <a:ea typeface="微软雅黑" panose="020B0503020204020204" pitchFamily="34" charset="-122"/>
              </a:defRPr>
            </a:lvl1pPr>
          </a:lstStyle>
          <a:p>
            <a:pPr defTabSz="1218565"/>
            <a:r>
              <a:rPr lang="zh-CN" altLang="zh-CN" sz="2400" dirty="0" smtClean="0"/>
              <a:t>习</a:t>
            </a:r>
            <a:r>
              <a:rPr lang="zh-CN" altLang="en-US" sz="2400" dirty="0" smtClean="0"/>
              <a:t>近平</a:t>
            </a:r>
            <a:r>
              <a:rPr lang="zh-CN" altLang="zh-CN" sz="2400" dirty="0" smtClean="0"/>
              <a:t>总书记</a:t>
            </a:r>
            <a:endParaRPr lang="zh-CN" altLang="en-US" sz="2135" dirty="0">
              <a:solidFill>
                <a:prstClr val="white"/>
              </a:solidFill>
            </a:endParaRPr>
          </a:p>
        </p:txBody>
      </p:sp>
      <p:sp>
        <p:nvSpPr>
          <p:cNvPr id="11" name="流程图: 数据 10"/>
          <p:cNvSpPr/>
          <p:nvPr/>
        </p:nvSpPr>
        <p:spPr>
          <a:xfrm rot="16200000" flipH="1">
            <a:off x="6217016" y="1846948"/>
            <a:ext cx="672073" cy="265032"/>
          </a:xfrm>
          <a:prstGeom prst="flowChartInputOutpu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endParaRPr lang="zh-CN" altLang="en-US" sz="2400">
              <a:solidFill>
                <a:prstClr val="white"/>
              </a:solidFill>
            </a:endParaRPr>
          </a:p>
        </p:txBody>
      </p:sp>
      <p:sp>
        <p:nvSpPr>
          <p:cNvPr id="12" name="圆角矩形 11"/>
          <p:cNvSpPr/>
          <p:nvPr/>
        </p:nvSpPr>
        <p:spPr>
          <a:xfrm>
            <a:off x="6612557" y="1412776"/>
            <a:ext cx="4032448" cy="4800533"/>
          </a:xfrm>
          <a:prstGeom prst="roundRect">
            <a:avLst>
              <a:gd name="adj" fmla="val 6769"/>
            </a:avLst>
          </a:prstGeom>
          <a:solidFill>
            <a:schemeClr val="accent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endParaRPr lang="zh-CN" altLang="en-US" sz="2400" dirty="0">
              <a:solidFill>
                <a:prstClr val="white"/>
              </a:solidFill>
            </a:endParaRPr>
          </a:p>
        </p:txBody>
      </p:sp>
      <p:sp>
        <p:nvSpPr>
          <p:cNvPr id="13" name="五边形 12"/>
          <p:cNvSpPr/>
          <p:nvPr/>
        </p:nvSpPr>
        <p:spPr>
          <a:xfrm>
            <a:off x="6420537" y="1785439"/>
            <a:ext cx="3445409" cy="530063"/>
          </a:xfrm>
          <a:prstGeom prst="homePlate">
            <a:avLst>
              <a:gd name="adj" fmla="val 33465"/>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endParaRPr lang="zh-CN" altLang="en-US" sz="2400">
              <a:solidFill>
                <a:prstClr val="white"/>
              </a:solidFill>
            </a:endParaRPr>
          </a:p>
        </p:txBody>
      </p:sp>
      <p:sp>
        <p:nvSpPr>
          <p:cNvPr id="14" name="TextBox 13"/>
          <p:cNvSpPr txBox="1"/>
          <p:nvPr/>
        </p:nvSpPr>
        <p:spPr>
          <a:xfrm>
            <a:off x="6996599" y="2746977"/>
            <a:ext cx="3360373" cy="2077085"/>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defTabSz="1218565">
              <a:lnSpc>
                <a:spcPts val="2700"/>
              </a:lnSpc>
            </a:pPr>
            <a:r>
              <a:rPr lang="zh-CN" altLang="en-US" sz="1800" b="1" dirty="0" smtClean="0"/>
              <a:t>     </a:t>
            </a:r>
            <a:endParaRPr lang="en-US" altLang="zh-CN" sz="1800" b="1" dirty="0" smtClean="0"/>
          </a:p>
          <a:p>
            <a:pPr defTabSz="1218565">
              <a:lnSpc>
                <a:spcPts val="2700"/>
              </a:lnSpc>
            </a:pPr>
            <a:r>
              <a:rPr lang="zh-CN" altLang="en-US" sz="1800" b="1" dirty="0" smtClean="0">
                <a:solidFill>
                  <a:srgbClr val="FF0000"/>
                </a:solidFill>
              </a:rPr>
              <a:t>“要</a:t>
            </a:r>
            <a:r>
              <a:rPr lang="zh-CN" altLang="en-US" sz="1800" b="1" dirty="0">
                <a:solidFill>
                  <a:srgbClr val="FF0000"/>
                </a:solidFill>
              </a:rPr>
              <a:t>精简程序、简化手续，把科研人员从繁琐的表格中解放出</a:t>
            </a:r>
            <a:r>
              <a:rPr lang="zh-CN" altLang="en-US" sz="1800" b="1" dirty="0" smtClean="0">
                <a:solidFill>
                  <a:srgbClr val="FF0000"/>
                </a:solidFill>
              </a:rPr>
              <a:t>来”。</a:t>
            </a:r>
            <a:endParaRPr lang="zh-CN" altLang="en-US" sz="1800" b="1" dirty="0" smtClean="0">
              <a:solidFill>
                <a:srgbClr val="FF0000"/>
              </a:solidFill>
            </a:endParaRPr>
          </a:p>
          <a:p>
            <a:pPr defTabSz="1218565">
              <a:lnSpc>
                <a:spcPts val="2700"/>
              </a:lnSpc>
            </a:pPr>
            <a:r>
              <a:rPr lang="zh-CN" altLang="en-US" sz="1800" b="1" dirty="0" smtClean="0">
                <a:solidFill>
                  <a:srgbClr val="FF0000"/>
                </a:solidFill>
              </a:rPr>
              <a:t>    “</a:t>
            </a:r>
            <a:r>
              <a:rPr lang="zh-CN" altLang="en-US" sz="1800" b="1" dirty="0" smtClean="0">
                <a:solidFill>
                  <a:srgbClr val="FF0000"/>
                </a:solidFill>
                <a:latin typeface="仿宋_GB2312" panose="02010609030101010101" pitchFamily="49" charset="-122"/>
                <a:ea typeface="仿宋_GB2312" panose="02010609030101010101" pitchFamily="49" charset="-122"/>
                <a:cs typeface="仿宋_GB2312" panose="02010609030101010101" pitchFamily="49" charset="-122"/>
              </a:rPr>
              <a:t>大力简除烦苛，使科研人员潜心向学、创新突破”</a:t>
            </a:r>
            <a:r>
              <a:rPr lang="zh-CN" altLang="en-US" sz="1800" b="1" dirty="0" smtClean="0">
                <a:latin typeface="仿宋_GB2312" panose="02010609030101010101" pitchFamily="49" charset="-122"/>
                <a:ea typeface="仿宋_GB2312" panose="02010609030101010101" pitchFamily="49" charset="-122"/>
                <a:cs typeface="仿宋_GB2312" panose="02010609030101010101" pitchFamily="49" charset="-122"/>
              </a:rPr>
              <a:t>。</a:t>
            </a:r>
            <a:endParaRPr lang="en-US" altLang="zh-CN" sz="1800" b="1" dirty="0">
              <a:solidFill>
                <a:srgbClr val="FF0000"/>
              </a:solidFill>
            </a:endParaRPr>
          </a:p>
        </p:txBody>
      </p:sp>
      <p:sp>
        <p:nvSpPr>
          <p:cNvPr id="15" name="TextBox 14"/>
          <p:cNvSpPr txBox="1"/>
          <p:nvPr/>
        </p:nvSpPr>
        <p:spPr>
          <a:xfrm>
            <a:off x="6906922" y="1874473"/>
            <a:ext cx="2265476" cy="369332"/>
          </a:xfrm>
          <a:prstGeom prst="rect">
            <a:avLst/>
          </a:prstGeom>
          <a:noFill/>
        </p:spPr>
        <p:txBody>
          <a:bodyPr wrap="square" lIns="0" tIns="0" rIns="0" bIns="0" rtlCol="0">
            <a:spAutoFit/>
          </a:bodyPr>
          <a:lstStyle>
            <a:defPPr>
              <a:defRPr lang="zh-CN"/>
            </a:defPPr>
            <a:lvl1pPr>
              <a:defRPr sz="1400" b="1">
                <a:solidFill>
                  <a:schemeClr val="bg2">
                    <a:lumMod val="60000"/>
                    <a:lumOff val="40000"/>
                  </a:schemeClr>
                </a:solidFill>
                <a:latin typeface="微软雅黑" panose="020B0503020204020204" pitchFamily="34" charset="-122"/>
                <a:ea typeface="微软雅黑" panose="020B0503020204020204" pitchFamily="34" charset="-122"/>
              </a:defRPr>
            </a:lvl1pPr>
          </a:lstStyle>
          <a:p>
            <a:pPr defTabSz="1218565"/>
            <a:r>
              <a:rPr lang="zh-CN" altLang="zh-CN" sz="2400" dirty="0"/>
              <a:t>李克强总理</a:t>
            </a:r>
            <a:endParaRPr lang="zh-CN" altLang="en-US" sz="2135" dirty="0">
              <a:solidFill>
                <a:prstClr val="white"/>
              </a:solidFill>
            </a:endParaRPr>
          </a:p>
        </p:txBody>
      </p:sp>
    </p:spTree>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3"/>
                                        </p:tgtEl>
                                        <p:attrNameLst>
                                          <p:attrName>ppt_y</p:attrName>
                                        </p:attrNameLst>
                                      </p:cBhvr>
                                      <p:tavLst>
                                        <p:tav tm="0">
                                          <p:val>
                                            <p:strVal val="#ppt_y"/>
                                          </p:val>
                                        </p:tav>
                                        <p:tav tm="100000">
                                          <p:val>
                                            <p:strVal val="#ppt_y"/>
                                          </p:val>
                                        </p:tav>
                                      </p:tavLst>
                                    </p:anim>
                                    <p:anim calcmode="lin" valueType="num">
                                      <p:cBhvr>
                                        <p:cTn id="9" dur="500" fill="hold"/>
                                        <p:tgtEl>
                                          <p:spTgt spid="3"/>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3"/>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3"/>
                                        </p:tgtEl>
                                      </p:cBhvr>
                                    </p:animEffect>
                                  </p:childTnLst>
                                </p:cTn>
                              </p:par>
                              <p:par>
                                <p:cTn id="12" presetID="22" presetClass="entr" presetSubtype="1" fill="hold" grpId="0" nodeType="with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wipe(up)">
                                      <p:cBhvr>
                                        <p:cTn id="14" dur="500"/>
                                        <p:tgtEl>
                                          <p:spTgt spid="5"/>
                                        </p:tgtEl>
                                      </p:cBhvr>
                                    </p:animEffect>
                                  </p:childTnLst>
                                </p:cTn>
                              </p:par>
                            </p:childTnLst>
                          </p:cTn>
                        </p:par>
                        <p:par>
                          <p:cTn id="15" fill="hold">
                            <p:stCondLst>
                              <p:cond delay="1350"/>
                            </p:stCondLst>
                            <p:childTnLst>
                              <p:par>
                                <p:cTn id="16" presetID="22" presetClass="entr" presetSubtype="2" fill="hold" grpId="0"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wipe(right)">
                                      <p:cBhvr>
                                        <p:cTn id="18" dur="500"/>
                                        <p:tgtEl>
                                          <p:spTgt spid="4"/>
                                        </p:tgtEl>
                                      </p:cBhvr>
                                    </p:animEffect>
                                  </p:childTnLst>
                                </p:cTn>
                              </p:par>
                            </p:childTnLst>
                          </p:cTn>
                        </p:par>
                        <p:par>
                          <p:cTn id="19" fill="hold">
                            <p:stCondLst>
                              <p:cond delay="1850"/>
                            </p:stCondLst>
                            <p:childTnLst>
                              <p:par>
                                <p:cTn id="20" presetID="22" presetClass="entr" presetSubtype="8" fill="hold" grpId="0" nodeType="after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wipe(left)">
                                      <p:cBhvr>
                                        <p:cTn id="22" dur="500"/>
                                        <p:tgtEl>
                                          <p:spTgt spid="6"/>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wipe(left)">
                                      <p:cBhvr>
                                        <p:cTn id="25" dur="500"/>
                                        <p:tgtEl>
                                          <p:spTgt spid="8"/>
                                        </p:tgtEl>
                                      </p:cBhvr>
                                    </p:animEffect>
                                  </p:childTnLst>
                                </p:cTn>
                              </p:par>
                            </p:childTnLst>
                          </p:cTn>
                        </p:par>
                        <p:par>
                          <p:cTn id="26" fill="hold">
                            <p:stCondLst>
                              <p:cond delay="2350"/>
                            </p:stCondLst>
                            <p:childTnLst>
                              <p:par>
                                <p:cTn id="27" presetID="22" presetClass="entr" presetSubtype="8" fill="hold" grpId="0" nodeType="after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wipe(left)">
                                      <p:cBhvr>
                                        <p:cTn id="29" dur="500"/>
                                        <p:tgtEl>
                                          <p:spTgt spid="7"/>
                                        </p:tgtEl>
                                      </p:cBhvr>
                                    </p:animEffect>
                                  </p:childTnLst>
                                </p:cTn>
                              </p:par>
                            </p:childTnLst>
                          </p:cTn>
                        </p:par>
                        <p:par>
                          <p:cTn id="30" fill="hold">
                            <p:stCondLst>
                              <p:cond delay="2850"/>
                            </p:stCondLst>
                            <p:childTnLst>
                              <p:par>
                                <p:cTn id="31" presetID="22" presetClass="entr" presetSubtype="1" fill="hold" grpId="0" nodeType="after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wipe(up)">
                                      <p:cBhvr>
                                        <p:cTn id="33" dur="500"/>
                                        <p:tgtEl>
                                          <p:spTgt spid="12"/>
                                        </p:tgtEl>
                                      </p:cBhvr>
                                    </p:animEffect>
                                  </p:childTnLst>
                                </p:cTn>
                              </p:par>
                            </p:childTnLst>
                          </p:cTn>
                        </p:par>
                        <p:par>
                          <p:cTn id="34" fill="hold">
                            <p:stCondLst>
                              <p:cond delay="3350"/>
                            </p:stCondLst>
                            <p:childTnLst>
                              <p:par>
                                <p:cTn id="35" presetID="22" presetClass="entr" presetSubtype="2" fill="hold" grpId="0" nodeType="after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wipe(right)">
                                      <p:cBhvr>
                                        <p:cTn id="37" dur="500"/>
                                        <p:tgtEl>
                                          <p:spTgt spid="11"/>
                                        </p:tgtEl>
                                      </p:cBhvr>
                                    </p:animEffect>
                                  </p:childTnLst>
                                </p:cTn>
                              </p:par>
                            </p:childTnLst>
                          </p:cTn>
                        </p:par>
                        <p:par>
                          <p:cTn id="38" fill="hold">
                            <p:stCondLst>
                              <p:cond delay="3850"/>
                            </p:stCondLst>
                            <p:childTnLst>
                              <p:par>
                                <p:cTn id="39" presetID="22" presetClass="entr" presetSubtype="8" fill="hold" grpId="0" nodeType="afterEffect">
                                  <p:stCondLst>
                                    <p:cond delay="0"/>
                                  </p:stCondLst>
                                  <p:childTnLst>
                                    <p:set>
                                      <p:cBhvr>
                                        <p:cTn id="40" dur="1" fill="hold">
                                          <p:stCondLst>
                                            <p:cond delay="0"/>
                                          </p:stCondLst>
                                        </p:cTn>
                                        <p:tgtEl>
                                          <p:spTgt spid="13"/>
                                        </p:tgtEl>
                                        <p:attrNameLst>
                                          <p:attrName>style.visibility</p:attrName>
                                        </p:attrNameLst>
                                      </p:cBhvr>
                                      <p:to>
                                        <p:strVal val="visible"/>
                                      </p:to>
                                    </p:set>
                                    <p:animEffect transition="in" filter="wipe(left)">
                                      <p:cBhvr>
                                        <p:cTn id="41" dur="500"/>
                                        <p:tgtEl>
                                          <p:spTgt spid="13"/>
                                        </p:tgtEl>
                                      </p:cBhvr>
                                    </p:animEffect>
                                  </p:childTnLst>
                                </p:cTn>
                              </p:par>
                              <p:par>
                                <p:cTn id="42" presetID="22" presetClass="entr" presetSubtype="8" fill="hold" grpId="0" nodeType="withEffect">
                                  <p:stCondLst>
                                    <p:cond delay="0"/>
                                  </p:stCondLst>
                                  <p:childTnLst>
                                    <p:set>
                                      <p:cBhvr>
                                        <p:cTn id="43" dur="1" fill="hold">
                                          <p:stCondLst>
                                            <p:cond delay="0"/>
                                          </p:stCondLst>
                                        </p:cTn>
                                        <p:tgtEl>
                                          <p:spTgt spid="15"/>
                                        </p:tgtEl>
                                        <p:attrNameLst>
                                          <p:attrName>style.visibility</p:attrName>
                                        </p:attrNameLst>
                                      </p:cBhvr>
                                      <p:to>
                                        <p:strVal val="visible"/>
                                      </p:to>
                                    </p:set>
                                    <p:animEffect transition="in" filter="wipe(left)">
                                      <p:cBhvr>
                                        <p:cTn id="44" dur="500"/>
                                        <p:tgtEl>
                                          <p:spTgt spid="15"/>
                                        </p:tgtEl>
                                      </p:cBhvr>
                                    </p:animEffect>
                                  </p:childTnLst>
                                </p:cTn>
                              </p:par>
                            </p:childTnLst>
                          </p:cTn>
                        </p:par>
                        <p:par>
                          <p:cTn id="45" fill="hold">
                            <p:stCondLst>
                              <p:cond delay="4350"/>
                            </p:stCondLst>
                            <p:childTnLst>
                              <p:par>
                                <p:cTn id="46" presetID="22" presetClass="entr" presetSubtype="8" fill="hold" grpId="0" nodeType="afterEffect">
                                  <p:stCondLst>
                                    <p:cond delay="0"/>
                                  </p:stCondLst>
                                  <p:childTnLst>
                                    <p:set>
                                      <p:cBhvr>
                                        <p:cTn id="47" dur="1" fill="hold">
                                          <p:stCondLst>
                                            <p:cond delay="0"/>
                                          </p:stCondLst>
                                        </p:cTn>
                                        <p:tgtEl>
                                          <p:spTgt spid="14"/>
                                        </p:tgtEl>
                                        <p:attrNameLst>
                                          <p:attrName>style.visibility</p:attrName>
                                        </p:attrNameLst>
                                      </p:cBhvr>
                                      <p:to>
                                        <p:strVal val="visible"/>
                                      </p:to>
                                    </p:set>
                                    <p:animEffect transition="in" filter="wipe(left)">
                                      <p:cBhvr>
                                        <p:cTn id="48"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bldLvl="0" animBg="1"/>
      <p:bldP spid="5" grpId="0" bldLvl="0" animBg="1"/>
      <p:bldP spid="6" grpId="0" bldLvl="0" animBg="1"/>
      <p:bldP spid="7" grpId="0"/>
      <p:bldP spid="8" grpId="0"/>
      <p:bldP spid="11" grpId="0" bldLvl="0" animBg="1"/>
      <p:bldP spid="12" grpId="0" bldLvl="0" animBg="1"/>
      <p:bldP spid="13" grpId="0" bldLvl="0" animBg="1"/>
      <p:bldP spid="14" grpId="0"/>
      <p:bldP spid="1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41"/>
          <p:cNvGrpSpPr/>
          <p:nvPr/>
        </p:nvGrpSpPr>
        <p:grpSpPr>
          <a:xfrm>
            <a:off x="-48845" y="2155437"/>
            <a:ext cx="12011349" cy="2413864"/>
            <a:chOff x="170694" y="177982"/>
            <a:chExt cx="3936004" cy="781165"/>
          </a:xfrm>
        </p:grpSpPr>
        <p:sp>
          <p:nvSpPr>
            <p:cNvPr id="44" name="等腰三角形 43"/>
            <p:cNvSpPr/>
            <p:nvPr/>
          </p:nvSpPr>
          <p:spPr>
            <a:xfrm>
              <a:off x="1233863" y="177982"/>
              <a:ext cx="355284" cy="356514"/>
            </a:xfrm>
            <a:prstGeom prst="triangle">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defTabSz="1218565"/>
              <a:endParaRPr lang="zh-CN" altLang="en-US" sz="2400">
                <a:solidFill>
                  <a:prstClr val="white"/>
                </a:solidFill>
                <a:latin typeface="Calibri" panose="020F0502020204030204"/>
                <a:ea typeface="宋体" panose="02010600030101010101" pitchFamily="2" charset="-122"/>
              </a:endParaRPr>
            </a:p>
          </p:txBody>
        </p:sp>
        <p:sp>
          <p:nvSpPr>
            <p:cNvPr id="45" name="等腰三角形 44"/>
            <p:cNvSpPr/>
            <p:nvPr/>
          </p:nvSpPr>
          <p:spPr>
            <a:xfrm flipV="1">
              <a:off x="200258" y="602633"/>
              <a:ext cx="355284" cy="356514"/>
            </a:xfrm>
            <a:prstGeom prst="triangle">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defTabSz="1218565"/>
              <a:endParaRPr lang="zh-CN" altLang="en-US" sz="2400">
                <a:solidFill>
                  <a:prstClr val="white"/>
                </a:solidFill>
                <a:latin typeface="Calibri" panose="020F0502020204030204"/>
                <a:ea typeface="宋体" panose="02010600030101010101" pitchFamily="2" charset="-122"/>
              </a:endParaRPr>
            </a:p>
          </p:txBody>
        </p:sp>
        <p:sp>
          <p:nvSpPr>
            <p:cNvPr id="46" name="矩形 45"/>
            <p:cNvSpPr/>
            <p:nvPr/>
          </p:nvSpPr>
          <p:spPr>
            <a:xfrm>
              <a:off x="170694" y="261768"/>
              <a:ext cx="3936004" cy="61198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defTabSz="1218565"/>
              <a:endParaRPr lang="zh-CN" altLang="en-US" sz="2400">
                <a:solidFill>
                  <a:prstClr val="white"/>
                </a:solidFill>
                <a:latin typeface="Calibri" panose="020F0502020204030204"/>
                <a:ea typeface="宋体" panose="02010600030101010101" pitchFamily="2" charset="-122"/>
              </a:endParaRPr>
            </a:p>
          </p:txBody>
        </p:sp>
        <p:sp>
          <p:nvSpPr>
            <p:cNvPr id="47" name="平行四边形 46"/>
            <p:cNvSpPr/>
            <p:nvPr/>
          </p:nvSpPr>
          <p:spPr>
            <a:xfrm>
              <a:off x="376965" y="178257"/>
              <a:ext cx="1036076" cy="779005"/>
            </a:xfrm>
            <a:prstGeom prst="parallelogram">
              <a:avLst>
                <a:gd name="adj" fmla="val 48207"/>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defTabSz="1218565"/>
              <a:endParaRPr lang="zh-CN" altLang="en-US" sz="2400">
                <a:solidFill>
                  <a:prstClr val="white"/>
                </a:solidFill>
                <a:latin typeface="Calibri" panose="020F0502020204030204"/>
                <a:ea typeface="宋体" panose="02010600030101010101" pitchFamily="2" charset="-122"/>
              </a:endParaRPr>
            </a:p>
          </p:txBody>
        </p:sp>
        <p:sp>
          <p:nvSpPr>
            <p:cNvPr id="48" name="文本框 6"/>
            <p:cNvSpPr txBox="1"/>
            <p:nvPr/>
          </p:nvSpPr>
          <p:spPr>
            <a:xfrm>
              <a:off x="650907" y="284178"/>
              <a:ext cx="569115" cy="559693"/>
            </a:xfrm>
            <a:prstGeom prst="rect">
              <a:avLst/>
            </a:prstGeom>
            <a:noFill/>
          </p:spPr>
          <p:txBody>
            <a:bodyPr wrap="square" lIns="91440" tIns="45720" rIns="91440" bIns="45720" rtlCol="0">
              <a:spAutoFit/>
            </a:bodyPr>
            <a:lstStyle/>
            <a:p>
              <a:pPr defTabSz="1218565"/>
              <a:r>
                <a:rPr lang="zh-CN" altLang="en-US" sz="10665" dirty="0" smtClean="0">
                  <a:solidFill>
                    <a:prstClr val="white">
                      <a:lumMod val="95000"/>
                    </a:prstClr>
                  </a:solidFill>
                  <a:latin typeface="Impact" panose="020B0806030902050204" pitchFamily="34" charset="0"/>
                  <a:ea typeface="宋体" panose="02010600030101010101" pitchFamily="2" charset="-122"/>
                </a:rPr>
                <a:t>二</a:t>
              </a:r>
              <a:endParaRPr lang="zh-CN" altLang="en-US" sz="10665" dirty="0">
                <a:solidFill>
                  <a:prstClr val="white">
                    <a:lumMod val="95000"/>
                  </a:prstClr>
                </a:solidFill>
                <a:latin typeface="Impact" panose="020B0806030902050204" pitchFamily="34" charset="0"/>
                <a:ea typeface="宋体" panose="02010600030101010101" pitchFamily="2" charset="-122"/>
              </a:endParaRPr>
            </a:p>
          </p:txBody>
        </p:sp>
      </p:grpSp>
      <p:sp>
        <p:nvSpPr>
          <p:cNvPr id="49" name="TextBox 48"/>
          <p:cNvSpPr txBox="1"/>
          <p:nvPr/>
        </p:nvSpPr>
        <p:spPr>
          <a:xfrm>
            <a:off x="3354070" y="2736850"/>
            <a:ext cx="8856980" cy="1568450"/>
          </a:xfrm>
          <a:prstGeom prst="rect">
            <a:avLst/>
          </a:prstGeom>
          <a:noFill/>
        </p:spPr>
        <p:txBody>
          <a:bodyPr wrap="square" lIns="91445" tIns="45721" rIns="91445" bIns="45721" rtlCol="0">
            <a:spAutoFit/>
          </a:bodyPr>
          <a:lstStyle/>
          <a:p>
            <a:pPr defTabSz="1218565"/>
            <a:r>
              <a:rPr lang="zh-CN" altLang="en-US" sz="4800" b="1" dirty="0" smtClean="0">
                <a:solidFill>
                  <a:prstClr val="black">
                    <a:lumMod val="75000"/>
                    <a:lumOff val="25000"/>
                  </a:prstClr>
                </a:solidFill>
                <a:latin typeface="微软雅黑" panose="020B0503020204020204" pitchFamily="34" charset="-122"/>
                <a:ea typeface="微软雅黑" panose="020B0503020204020204" pitchFamily="34" charset="-122"/>
                <a:sym typeface="+mn-ea"/>
              </a:rPr>
              <a:t>党中央国务院省委政府对财</a:t>
            </a:r>
            <a:r>
              <a:rPr lang="zh-CN" altLang="en-US" sz="4800" b="1" dirty="0">
                <a:solidFill>
                  <a:prstClr val="black">
                    <a:lumMod val="75000"/>
                    <a:lumOff val="25000"/>
                  </a:prstClr>
                </a:solidFill>
                <a:latin typeface="微软雅黑" panose="020B0503020204020204" pitchFamily="34" charset="-122"/>
                <a:ea typeface="微软雅黑" panose="020B0503020204020204" pitchFamily="34" charset="-122"/>
                <a:sym typeface="+mn-ea"/>
              </a:rPr>
              <a:t>政科技资金管理改</a:t>
            </a:r>
            <a:r>
              <a:rPr lang="zh-CN" altLang="en-US" sz="4800" b="1" dirty="0" smtClean="0">
                <a:solidFill>
                  <a:prstClr val="black">
                    <a:lumMod val="75000"/>
                    <a:lumOff val="25000"/>
                  </a:prstClr>
                </a:solidFill>
                <a:latin typeface="微软雅黑" panose="020B0503020204020204" pitchFamily="34" charset="-122"/>
                <a:ea typeface="微软雅黑" panose="020B0503020204020204" pitchFamily="34" charset="-122"/>
                <a:sym typeface="+mn-ea"/>
              </a:rPr>
              <a:t>革意见</a:t>
            </a:r>
            <a:endParaRPr lang="en-GB" altLang="zh-CN" sz="4800" b="1" dirty="0" smtClean="0">
              <a:solidFill>
                <a:prstClr val="black">
                  <a:lumMod val="75000"/>
                  <a:lumOff val="25000"/>
                </a:prstClr>
              </a:solidFill>
              <a:latin typeface="微软雅黑" panose="020B0503020204020204" pitchFamily="34" charset="-122"/>
              <a:ea typeface="微软雅黑" panose="020B0503020204020204" pitchFamily="34" charset="-122"/>
            </a:endParaRPr>
          </a:p>
        </p:txBody>
      </p:sp>
      <p:grpSp>
        <p:nvGrpSpPr>
          <p:cNvPr id="3" name="组合 6"/>
          <p:cNvGrpSpPr/>
          <p:nvPr/>
        </p:nvGrpSpPr>
        <p:grpSpPr>
          <a:xfrm>
            <a:off x="7920203" y="1699760"/>
            <a:ext cx="576064" cy="577112"/>
            <a:chOff x="6084168" y="1274820"/>
            <a:chExt cx="432048" cy="432834"/>
          </a:xfrm>
        </p:grpSpPr>
        <p:sp>
          <p:nvSpPr>
            <p:cNvPr id="14" name="椭圆 22"/>
            <p:cNvSpPr>
              <a:spLocks noChangeArrowheads="1"/>
            </p:cNvSpPr>
            <p:nvPr/>
          </p:nvSpPr>
          <p:spPr bwMode="auto">
            <a:xfrm>
              <a:off x="6084168" y="1274820"/>
              <a:ext cx="432048" cy="432834"/>
            </a:xfrm>
            <a:prstGeom prst="ellipse">
              <a:avLst/>
            </a:prstGeom>
            <a:solidFill>
              <a:schemeClr val="accent1"/>
            </a:solidFill>
            <a:ln>
              <a:noFill/>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defTabSz="1218565" eaLnBrk="1" hangingPunct="1"/>
              <a:endParaRPr lang="zh-CN" altLang="en-US" sz="2400">
                <a:solidFill>
                  <a:srgbClr val="FFFFFF"/>
                </a:solidFill>
                <a:latin typeface="Calibri" panose="020F0502020204030204" pitchFamily="34" charset="0"/>
              </a:endParaRPr>
            </a:p>
          </p:txBody>
        </p:sp>
        <p:sp>
          <p:nvSpPr>
            <p:cNvPr id="19" name="Freeform 59"/>
            <p:cNvSpPr>
              <a:spLocks noChangeArrowheads="1"/>
            </p:cNvSpPr>
            <p:nvPr/>
          </p:nvSpPr>
          <p:spPr bwMode="auto">
            <a:xfrm>
              <a:off x="6180302" y="1365898"/>
              <a:ext cx="239780" cy="250679"/>
            </a:xfrm>
            <a:custGeom>
              <a:avLst/>
              <a:gdLst>
                <a:gd name="T0" fmla="*/ 73627430 w 581"/>
                <a:gd name="T1" fmla="*/ 67678707 h 609"/>
                <a:gd name="T2" fmla="*/ 61659637 w 581"/>
                <a:gd name="T3" fmla="*/ 78678142 h 609"/>
                <a:gd name="T4" fmla="*/ 54244957 w 581"/>
                <a:gd name="T5" fmla="*/ 72208055 h 609"/>
                <a:gd name="T6" fmla="*/ 57106883 w 581"/>
                <a:gd name="T7" fmla="*/ 65867111 h 609"/>
                <a:gd name="T8" fmla="*/ 61659637 w 581"/>
                <a:gd name="T9" fmla="*/ 69490662 h 609"/>
                <a:gd name="T10" fmla="*/ 71806401 w 581"/>
                <a:gd name="T11" fmla="*/ 61338122 h 609"/>
                <a:gd name="T12" fmla="*/ 73627430 w 581"/>
                <a:gd name="T13" fmla="*/ 67678707 h 609"/>
                <a:gd name="T14" fmla="*/ 61659637 w 581"/>
                <a:gd name="T15" fmla="*/ 64055516 h 609"/>
                <a:gd name="T16" fmla="*/ 49691843 w 581"/>
                <a:gd name="T17" fmla="*/ 69490662 h 609"/>
                <a:gd name="T18" fmla="*/ 51513233 w 581"/>
                <a:gd name="T19" fmla="*/ 75054951 h 609"/>
                <a:gd name="T20" fmla="*/ 3772261 w 581"/>
                <a:gd name="T21" fmla="*/ 78678142 h 609"/>
                <a:gd name="T22" fmla="*/ 0 w 581"/>
                <a:gd name="T23" fmla="*/ 10999436 h 609"/>
                <a:gd name="T24" fmla="*/ 10146404 w 581"/>
                <a:gd name="T25" fmla="*/ 7246742 h 609"/>
                <a:gd name="T26" fmla="*/ 17561444 w 581"/>
                <a:gd name="T27" fmla="*/ 18246178 h 609"/>
                <a:gd name="T28" fmla="*/ 24845922 w 581"/>
                <a:gd name="T29" fmla="*/ 7246742 h 609"/>
                <a:gd name="T30" fmla="*/ 28488341 w 581"/>
                <a:gd name="T31" fmla="*/ 10999436 h 609"/>
                <a:gd name="T32" fmla="*/ 43318061 w 581"/>
                <a:gd name="T33" fmla="*/ 10999436 h 609"/>
                <a:gd name="T34" fmla="*/ 46960119 w 581"/>
                <a:gd name="T35" fmla="*/ 7246742 h 609"/>
                <a:gd name="T36" fmla="*/ 54244957 w 581"/>
                <a:gd name="T37" fmla="*/ 18246178 h 609"/>
                <a:gd name="T38" fmla="*/ 61659637 w 581"/>
                <a:gd name="T39" fmla="*/ 7246742 h 609"/>
                <a:gd name="T40" fmla="*/ 71806401 w 581"/>
                <a:gd name="T41" fmla="*/ 10999436 h 609"/>
                <a:gd name="T42" fmla="*/ 66212751 w 581"/>
                <a:gd name="T43" fmla="*/ 59526167 h 609"/>
                <a:gd name="T44" fmla="*/ 10146404 w 581"/>
                <a:gd name="T45" fmla="*/ 63149718 h 609"/>
                <a:gd name="T46" fmla="*/ 12878128 w 581"/>
                <a:gd name="T47" fmla="*/ 65867111 h 609"/>
                <a:gd name="T48" fmla="*/ 39545439 w 581"/>
                <a:gd name="T49" fmla="*/ 63149718 h 609"/>
                <a:gd name="T50" fmla="*/ 39545439 w 581"/>
                <a:gd name="T51" fmla="*/ 63149718 h 609"/>
                <a:gd name="T52" fmla="*/ 39545439 w 581"/>
                <a:gd name="T53" fmla="*/ 63149718 h 609"/>
                <a:gd name="T54" fmla="*/ 12878128 w 581"/>
                <a:gd name="T55" fmla="*/ 60431965 h 609"/>
                <a:gd name="T56" fmla="*/ 58017218 w 581"/>
                <a:gd name="T57" fmla="*/ 28339815 h 609"/>
                <a:gd name="T58" fmla="*/ 13788823 w 581"/>
                <a:gd name="T59" fmla="*/ 28339815 h 609"/>
                <a:gd name="T60" fmla="*/ 13788823 w 581"/>
                <a:gd name="T61" fmla="*/ 35715700 h 609"/>
                <a:gd name="T62" fmla="*/ 61659637 w 581"/>
                <a:gd name="T63" fmla="*/ 31963007 h 609"/>
                <a:gd name="T64" fmla="*/ 58017218 w 581"/>
                <a:gd name="T65" fmla="*/ 43868240 h 609"/>
                <a:gd name="T66" fmla="*/ 35903020 w 581"/>
                <a:gd name="T67" fmla="*/ 43868240 h 609"/>
                <a:gd name="T68" fmla="*/ 13788823 w 581"/>
                <a:gd name="T69" fmla="*/ 43868240 h 609"/>
                <a:gd name="T70" fmla="*/ 13788823 w 581"/>
                <a:gd name="T71" fmla="*/ 51244484 h 609"/>
                <a:gd name="T72" fmla="*/ 35903020 w 581"/>
                <a:gd name="T73" fmla="*/ 51244484 h 609"/>
                <a:gd name="T74" fmla="*/ 61659637 w 581"/>
                <a:gd name="T75" fmla="*/ 47491791 h 609"/>
                <a:gd name="T76" fmla="*/ 54244957 w 581"/>
                <a:gd name="T77" fmla="*/ 14622627 h 609"/>
                <a:gd name="T78" fmla="*/ 50602538 w 581"/>
                <a:gd name="T79" fmla="*/ 10999436 h 609"/>
                <a:gd name="T80" fmla="*/ 54244957 w 581"/>
                <a:gd name="T81" fmla="*/ 0 h 609"/>
                <a:gd name="T82" fmla="*/ 58017218 w 581"/>
                <a:gd name="T83" fmla="*/ 10999436 h 609"/>
                <a:gd name="T84" fmla="*/ 35903020 w 581"/>
                <a:gd name="T85" fmla="*/ 14622627 h 609"/>
                <a:gd name="T86" fmla="*/ 32260601 w 581"/>
                <a:gd name="T87" fmla="*/ 10999436 h 609"/>
                <a:gd name="T88" fmla="*/ 35903020 w 581"/>
                <a:gd name="T89" fmla="*/ 0 h 609"/>
                <a:gd name="T90" fmla="*/ 39545439 w 581"/>
                <a:gd name="T91" fmla="*/ 10999436 h 609"/>
                <a:gd name="T92" fmla="*/ 17561444 w 581"/>
                <a:gd name="T93" fmla="*/ 14622627 h 609"/>
                <a:gd name="T94" fmla="*/ 13788823 w 581"/>
                <a:gd name="T95" fmla="*/ 10999436 h 609"/>
                <a:gd name="T96" fmla="*/ 17561444 w 581"/>
                <a:gd name="T97" fmla="*/ 0 h 609"/>
                <a:gd name="T98" fmla="*/ 21203502 w 581"/>
                <a:gd name="T99" fmla="*/ 10999436 h 609"/>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581" h="609">
                  <a:moveTo>
                    <a:pt x="566" y="523"/>
                  </a:moveTo>
                  <a:lnTo>
                    <a:pt x="566" y="523"/>
                  </a:lnTo>
                  <a:cubicBezTo>
                    <a:pt x="495" y="594"/>
                    <a:pt x="495" y="594"/>
                    <a:pt x="495" y="594"/>
                  </a:cubicBezTo>
                  <a:cubicBezTo>
                    <a:pt x="488" y="601"/>
                    <a:pt x="481" y="608"/>
                    <a:pt x="474" y="608"/>
                  </a:cubicBezTo>
                  <a:cubicBezTo>
                    <a:pt x="467" y="608"/>
                    <a:pt x="460" y="601"/>
                    <a:pt x="453" y="594"/>
                  </a:cubicBezTo>
                  <a:cubicBezTo>
                    <a:pt x="417" y="558"/>
                    <a:pt x="417" y="558"/>
                    <a:pt x="417" y="558"/>
                  </a:cubicBezTo>
                  <a:cubicBezTo>
                    <a:pt x="410" y="551"/>
                    <a:pt x="410" y="544"/>
                    <a:pt x="410" y="537"/>
                  </a:cubicBezTo>
                  <a:cubicBezTo>
                    <a:pt x="410" y="523"/>
                    <a:pt x="417" y="509"/>
                    <a:pt x="439" y="509"/>
                  </a:cubicBezTo>
                  <a:cubicBezTo>
                    <a:pt x="446" y="509"/>
                    <a:pt x="453" y="516"/>
                    <a:pt x="453" y="523"/>
                  </a:cubicBezTo>
                  <a:cubicBezTo>
                    <a:pt x="474" y="537"/>
                    <a:pt x="474" y="537"/>
                    <a:pt x="474" y="537"/>
                  </a:cubicBezTo>
                  <a:cubicBezTo>
                    <a:pt x="530" y="481"/>
                    <a:pt x="530" y="481"/>
                    <a:pt x="530" y="481"/>
                  </a:cubicBezTo>
                  <a:cubicBezTo>
                    <a:pt x="537" y="474"/>
                    <a:pt x="545" y="474"/>
                    <a:pt x="552" y="474"/>
                  </a:cubicBezTo>
                  <a:cubicBezTo>
                    <a:pt x="566" y="474"/>
                    <a:pt x="580" y="488"/>
                    <a:pt x="580" y="502"/>
                  </a:cubicBezTo>
                  <a:cubicBezTo>
                    <a:pt x="580" y="509"/>
                    <a:pt x="573" y="516"/>
                    <a:pt x="566" y="523"/>
                  </a:cubicBezTo>
                  <a:close/>
                  <a:moveTo>
                    <a:pt x="474" y="495"/>
                  </a:moveTo>
                  <a:lnTo>
                    <a:pt x="474" y="495"/>
                  </a:lnTo>
                  <a:cubicBezTo>
                    <a:pt x="467" y="488"/>
                    <a:pt x="453" y="481"/>
                    <a:pt x="439" y="481"/>
                  </a:cubicBezTo>
                  <a:cubicBezTo>
                    <a:pt x="403" y="481"/>
                    <a:pt x="382" y="509"/>
                    <a:pt x="382" y="537"/>
                  </a:cubicBezTo>
                  <a:cubicBezTo>
                    <a:pt x="382" y="558"/>
                    <a:pt x="389" y="573"/>
                    <a:pt x="396" y="580"/>
                  </a:cubicBezTo>
                  <a:cubicBezTo>
                    <a:pt x="424" y="608"/>
                    <a:pt x="424" y="608"/>
                    <a:pt x="424" y="608"/>
                  </a:cubicBezTo>
                  <a:cubicBezTo>
                    <a:pt x="29" y="608"/>
                    <a:pt x="29" y="608"/>
                    <a:pt x="29" y="608"/>
                  </a:cubicBezTo>
                  <a:cubicBezTo>
                    <a:pt x="15" y="608"/>
                    <a:pt x="0" y="594"/>
                    <a:pt x="0" y="580"/>
                  </a:cubicBezTo>
                  <a:cubicBezTo>
                    <a:pt x="0" y="85"/>
                    <a:pt x="0" y="85"/>
                    <a:pt x="0" y="85"/>
                  </a:cubicBezTo>
                  <a:cubicBezTo>
                    <a:pt x="0" y="71"/>
                    <a:pt x="15" y="56"/>
                    <a:pt x="29" y="56"/>
                  </a:cubicBezTo>
                  <a:cubicBezTo>
                    <a:pt x="78" y="56"/>
                    <a:pt x="78" y="56"/>
                    <a:pt x="78" y="56"/>
                  </a:cubicBezTo>
                  <a:cubicBezTo>
                    <a:pt x="78" y="85"/>
                    <a:pt x="78" y="85"/>
                    <a:pt x="78" y="85"/>
                  </a:cubicBezTo>
                  <a:cubicBezTo>
                    <a:pt x="78" y="120"/>
                    <a:pt x="106" y="141"/>
                    <a:pt x="135" y="141"/>
                  </a:cubicBezTo>
                  <a:cubicBezTo>
                    <a:pt x="163" y="141"/>
                    <a:pt x="191" y="120"/>
                    <a:pt x="191" y="85"/>
                  </a:cubicBezTo>
                  <a:cubicBezTo>
                    <a:pt x="191" y="56"/>
                    <a:pt x="191" y="56"/>
                    <a:pt x="191" y="56"/>
                  </a:cubicBezTo>
                  <a:cubicBezTo>
                    <a:pt x="219" y="56"/>
                    <a:pt x="219" y="56"/>
                    <a:pt x="219" y="56"/>
                  </a:cubicBezTo>
                  <a:cubicBezTo>
                    <a:pt x="219" y="85"/>
                    <a:pt x="219" y="85"/>
                    <a:pt x="219" y="85"/>
                  </a:cubicBezTo>
                  <a:cubicBezTo>
                    <a:pt x="219" y="120"/>
                    <a:pt x="248" y="141"/>
                    <a:pt x="276" y="141"/>
                  </a:cubicBezTo>
                  <a:cubicBezTo>
                    <a:pt x="304" y="141"/>
                    <a:pt x="333" y="120"/>
                    <a:pt x="333" y="85"/>
                  </a:cubicBezTo>
                  <a:cubicBezTo>
                    <a:pt x="333" y="56"/>
                    <a:pt x="333" y="56"/>
                    <a:pt x="333" y="56"/>
                  </a:cubicBezTo>
                  <a:cubicBezTo>
                    <a:pt x="361" y="56"/>
                    <a:pt x="361" y="56"/>
                    <a:pt x="361" y="56"/>
                  </a:cubicBezTo>
                  <a:cubicBezTo>
                    <a:pt x="361" y="85"/>
                    <a:pt x="361" y="85"/>
                    <a:pt x="361" y="85"/>
                  </a:cubicBezTo>
                  <a:cubicBezTo>
                    <a:pt x="361" y="120"/>
                    <a:pt x="389" y="141"/>
                    <a:pt x="417" y="141"/>
                  </a:cubicBezTo>
                  <a:cubicBezTo>
                    <a:pt x="446" y="141"/>
                    <a:pt x="474" y="120"/>
                    <a:pt x="474" y="85"/>
                  </a:cubicBezTo>
                  <a:cubicBezTo>
                    <a:pt x="474" y="56"/>
                    <a:pt x="474" y="56"/>
                    <a:pt x="474" y="56"/>
                  </a:cubicBezTo>
                  <a:cubicBezTo>
                    <a:pt x="523" y="56"/>
                    <a:pt x="523" y="56"/>
                    <a:pt x="523" y="56"/>
                  </a:cubicBezTo>
                  <a:cubicBezTo>
                    <a:pt x="537" y="56"/>
                    <a:pt x="552" y="71"/>
                    <a:pt x="552" y="85"/>
                  </a:cubicBezTo>
                  <a:cubicBezTo>
                    <a:pt x="552" y="445"/>
                    <a:pt x="552" y="445"/>
                    <a:pt x="552" y="445"/>
                  </a:cubicBezTo>
                  <a:cubicBezTo>
                    <a:pt x="530" y="445"/>
                    <a:pt x="516" y="452"/>
                    <a:pt x="509" y="460"/>
                  </a:cubicBezTo>
                  <a:lnTo>
                    <a:pt x="474" y="495"/>
                  </a:lnTo>
                  <a:close/>
                  <a:moveTo>
                    <a:pt x="78" y="488"/>
                  </a:moveTo>
                  <a:lnTo>
                    <a:pt x="78" y="488"/>
                  </a:lnTo>
                  <a:cubicBezTo>
                    <a:pt x="78" y="502"/>
                    <a:pt x="85" y="509"/>
                    <a:pt x="99" y="509"/>
                  </a:cubicBezTo>
                  <a:cubicBezTo>
                    <a:pt x="283" y="509"/>
                    <a:pt x="283" y="509"/>
                    <a:pt x="283" y="509"/>
                  </a:cubicBezTo>
                  <a:cubicBezTo>
                    <a:pt x="297" y="509"/>
                    <a:pt x="304" y="502"/>
                    <a:pt x="304" y="488"/>
                  </a:cubicBezTo>
                  <a:cubicBezTo>
                    <a:pt x="304" y="474"/>
                    <a:pt x="297" y="467"/>
                    <a:pt x="283" y="467"/>
                  </a:cubicBezTo>
                  <a:cubicBezTo>
                    <a:pt x="99" y="467"/>
                    <a:pt x="99" y="467"/>
                    <a:pt x="99" y="467"/>
                  </a:cubicBezTo>
                  <a:cubicBezTo>
                    <a:pt x="85" y="467"/>
                    <a:pt x="78" y="474"/>
                    <a:pt x="78" y="488"/>
                  </a:cubicBezTo>
                  <a:close/>
                  <a:moveTo>
                    <a:pt x="446" y="219"/>
                  </a:moveTo>
                  <a:lnTo>
                    <a:pt x="446" y="219"/>
                  </a:lnTo>
                  <a:cubicBezTo>
                    <a:pt x="106" y="219"/>
                    <a:pt x="106" y="219"/>
                    <a:pt x="106" y="219"/>
                  </a:cubicBezTo>
                  <a:cubicBezTo>
                    <a:pt x="92" y="219"/>
                    <a:pt x="78" y="233"/>
                    <a:pt x="78" y="247"/>
                  </a:cubicBezTo>
                  <a:cubicBezTo>
                    <a:pt x="78" y="262"/>
                    <a:pt x="92" y="276"/>
                    <a:pt x="106" y="276"/>
                  </a:cubicBezTo>
                  <a:cubicBezTo>
                    <a:pt x="446" y="276"/>
                    <a:pt x="446" y="276"/>
                    <a:pt x="446" y="276"/>
                  </a:cubicBezTo>
                  <a:cubicBezTo>
                    <a:pt x="460" y="276"/>
                    <a:pt x="474" y="262"/>
                    <a:pt x="474" y="247"/>
                  </a:cubicBezTo>
                  <a:cubicBezTo>
                    <a:pt x="474" y="233"/>
                    <a:pt x="460" y="219"/>
                    <a:pt x="446" y="219"/>
                  </a:cubicBezTo>
                  <a:close/>
                  <a:moveTo>
                    <a:pt x="446" y="339"/>
                  </a:moveTo>
                  <a:lnTo>
                    <a:pt x="446" y="339"/>
                  </a:lnTo>
                  <a:cubicBezTo>
                    <a:pt x="276" y="339"/>
                    <a:pt x="276" y="339"/>
                    <a:pt x="276" y="339"/>
                  </a:cubicBezTo>
                  <a:cubicBezTo>
                    <a:pt x="226" y="339"/>
                    <a:pt x="226" y="339"/>
                    <a:pt x="226" y="339"/>
                  </a:cubicBezTo>
                  <a:cubicBezTo>
                    <a:pt x="106" y="339"/>
                    <a:pt x="106" y="339"/>
                    <a:pt x="106" y="339"/>
                  </a:cubicBezTo>
                  <a:cubicBezTo>
                    <a:pt x="92" y="339"/>
                    <a:pt x="78" y="353"/>
                    <a:pt x="78" y="367"/>
                  </a:cubicBezTo>
                  <a:cubicBezTo>
                    <a:pt x="78" y="389"/>
                    <a:pt x="92" y="396"/>
                    <a:pt x="106" y="396"/>
                  </a:cubicBezTo>
                  <a:cubicBezTo>
                    <a:pt x="226" y="396"/>
                    <a:pt x="226" y="396"/>
                    <a:pt x="226" y="396"/>
                  </a:cubicBezTo>
                  <a:cubicBezTo>
                    <a:pt x="276" y="396"/>
                    <a:pt x="276" y="396"/>
                    <a:pt x="276" y="396"/>
                  </a:cubicBezTo>
                  <a:cubicBezTo>
                    <a:pt x="446" y="396"/>
                    <a:pt x="446" y="396"/>
                    <a:pt x="446" y="396"/>
                  </a:cubicBezTo>
                  <a:cubicBezTo>
                    <a:pt x="460" y="396"/>
                    <a:pt x="474" y="389"/>
                    <a:pt x="474" y="367"/>
                  </a:cubicBezTo>
                  <a:cubicBezTo>
                    <a:pt x="474" y="353"/>
                    <a:pt x="460" y="339"/>
                    <a:pt x="446" y="339"/>
                  </a:cubicBezTo>
                  <a:close/>
                  <a:moveTo>
                    <a:pt x="417" y="113"/>
                  </a:moveTo>
                  <a:lnTo>
                    <a:pt x="417" y="113"/>
                  </a:lnTo>
                  <a:cubicBezTo>
                    <a:pt x="403" y="113"/>
                    <a:pt x="389" y="106"/>
                    <a:pt x="389" y="85"/>
                  </a:cubicBezTo>
                  <a:cubicBezTo>
                    <a:pt x="389" y="28"/>
                    <a:pt x="389" y="28"/>
                    <a:pt x="389" y="28"/>
                  </a:cubicBezTo>
                  <a:cubicBezTo>
                    <a:pt x="389" y="14"/>
                    <a:pt x="403" y="0"/>
                    <a:pt x="417" y="0"/>
                  </a:cubicBezTo>
                  <a:cubicBezTo>
                    <a:pt x="431" y="0"/>
                    <a:pt x="446" y="14"/>
                    <a:pt x="446" y="28"/>
                  </a:cubicBezTo>
                  <a:cubicBezTo>
                    <a:pt x="446" y="85"/>
                    <a:pt x="446" y="85"/>
                    <a:pt x="446" y="85"/>
                  </a:cubicBezTo>
                  <a:cubicBezTo>
                    <a:pt x="446" y="106"/>
                    <a:pt x="431" y="113"/>
                    <a:pt x="417" y="113"/>
                  </a:cubicBezTo>
                  <a:close/>
                  <a:moveTo>
                    <a:pt x="276" y="113"/>
                  </a:moveTo>
                  <a:lnTo>
                    <a:pt x="276" y="113"/>
                  </a:lnTo>
                  <a:cubicBezTo>
                    <a:pt x="262" y="113"/>
                    <a:pt x="248" y="106"/>
                    <a:pt x="248" y="85"/>
                  </a:cubicBezTo>
                  <a:cubicBezTo>
                    <a:pt x="248" y="28"/>
                    <a:pt x="248" y="28"/>
                    <a:pt x="248" y="28"/>
                  </a:cubicBezTo>
                  <a:cubicBezTo>
                    <a:pt x="248" y="14"/>
                    <a:pt x="262" y="0"/>
                    <a:pt x="276" y="0"/>
                  </a:cubicBezTo>
                  <a:cubicBezTo>
                    <a:pt x="290" y="0"/>
                    <a:pt x="304" y="14"/>
                    <a:pt x="304" y="28"/>
                  </a:cubicBezTo>
                  <a:cubicBezTo>
                    <a:pt x="304" y="85"/>
                    <a:pt x="304" y="85"/>
                    <a:pt x="304" y="85"/>
                  </a:cubicBezTo>
                  <a:cubicBezTo>
                    <a:pt x="304" y="106"/>
                    <a:pt x="290" y="113"/>
                    <a:pt x="276" y="113"/>
                  </a:cubicBezTo>
                  <a:close/>
                  <a:moveTo>
                    <a:pt x="135" y="113"/>
                  </a:moveTo>
                  <a:lnTo>
                    <a:pt x="135" y="113"/>
                  </a:lnTo>
                  <a:cubicBezTo>
                    <a:pt x="121" y="113"/>
                    <a:pt x="106" y="106"/>
                    <a:pt x="106" y="85"/>
                  </a:cubicBezTo>
                  <a:cubicBezTo>
                    <a:pt x="106" y="28"/>
                    <a:pt x="106" y="28"/>
                    <a:pt x="106" y="28"/>
                  </a:cubicBezTo>
                  <a:cubicBezTo>
                    <a:pt x="106" y="14"/>
                    <a:pt x="121" y="0"/>
                    <a:pt x="135" y="0"/>
                  </a:cubicBezTo>
                  <a:cubicBezTo>
                    <a:pt x="149" y="0"/>
                    <a:pt x="163" y="14"/>
                    <a:pt x="163" y="28"/>
                  </a:cubicBezTo>
                  <a:cubicBezTo>
                    <a:pt x="163" y="85"/>
                    <a:pt x="163" y="85"/>
                    <a:pt x="163" y="85"/>
                  </a:cubicBezTo>
                  <a:cubicBezTo>
                    <a:pt x="163" y="106"/>
                    <a:pt x="149" y="113"/>
                    <a:pt x="135" y="113"/>
                  </a:cubicBezTo>
                  <a:close/>
                </a:path>
              </a:pathLst>
            </a:custGeom>
            <a:solidFill>
              <a:schemeClr val="bg1"/>
            </a:solidFill>
            <a:ln>
              <a:noFill/>
            </a:ln>
          </p:spPr>
          <p:txBody>
            <a:bodyPr wrap="none" lIns="45720" tIns="22860" rIns="45720" bIns="22860" anchor="ctr"/>
            <a:lstStyle/>
            <a:p>
              <a:pPr defTabSz="1218565"/>
              <a:endParaRPr lang="en-US" sz="2400">
                <a:solidFill>
                  <a:prstClr val="black"/>
                </a:solidFill>
                <a:latin typeface="Roboto Light"/>
              </a:endParaRPr>
            </a:p>
          </p:txBody>
        </p:sp>
      </p:grpSp>
      <p:grpSp>
        <p:nvGrpSpPr>
          <p:cNvPr id="4" name="组合 5"/>
          <p:cNvGrpSpPr/>
          <p:nvPr/>
        </p:nvGrpSpPr>
        <p:grpSpPr>
          <a:xfrm>
            <a:off x="6192011" y="1700284"/>
            <a:ext cx="576064" cy="576064"/>
            <a:chOff x="4788024" y="1275213"/>
            <a:chExt cx="432048" cy="432048"/>
          </a:xfrm>
        </p:grpSpPr>
        <p:sp>
          <p:nvSpPr>
            <p:cNvPr id="17" name="椭圆 65"/>
            <p:cNvSpPr>
              <a:spLocks noChangeArrowheads="1"/>
            </p:cNvSpPr>
            <p:nvPr/>
          </p:nvSpPr>
          <p:spPr bwMode="auto">
            <a:xfrm>
              <a:off x="4788024" y="1275213"/>
              <a:ext cx="432048" cy="432048"/>
            </a:xfrm>
            <a:prstGeom prst="ellipse">
              <a:avLst/>
            </a:prstGeom>
            <a:solidFill>
              <a:srgbClr val="F79600"/>
            </a:solidFill>
            <a:ln>
              <a:noFill/>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defTabSz="1218565" eaLnBrk="1" hangingPunct="1"/>
              <a:endParaRPr lang="zh-CN" altLang="en-US" sz="2400">
                <a:solidFill>
                  <a:srgbClr val="FFFFFF"/>
                </a:solidFill>
                <a:latin typeface="Calibri" panose="020F0502020204030204" pitchFamily="34" charset="0"/>
              </a:endParaRPr>
            </a:p>
          </p:txBody>
        </p:sp>
        <p:sp>
          <p:nvSpPr>
            <p:cNvPr id="20" name="Freeform 110"/>
            <p:cNvSpPr>
              <a:spLocks noChangeArrowheads="1"/>
            </p:cNvSpPr>
            <p:nvPr/>
          </p:nvSpPr>
          <p:spPr bwMode="auto">
            <a:xfrm>
              <a:off x="4891102" y="1366806"/>
              <a:ext cx="250679" cy="248862"/>
            </a:xfrm>
            <a:custGeom>
              <a:avLst/>
              <a:gdLst>
                <a:gd name="T0" fmla="*/ 78678142 w 609"/>
                <a:gd name="T1" fmla="*/ 71002280 h 602"/>
                <a:gd name="T2" fmla="*/ 78678142 w 609"/>
                <a:gd name="T3" fmla="*/ 71002280 h 602"/>
                <a:gd name="T4" fmla="*/ 71302258 w 609"/>
                <a:gd name="T5" fmla="*/ 78441997 h 602"/>
                <a:gd name="T6" fmla="*/ 65867111 w 609"/>
                <a:gd name="T7" fmla="*/ 76614673 h 602"/>
                <a:gd name="T8" fmla="*/ 44774038 w 609"/>
                <a:gd name="T9" fmla="*/ 54426302 h 602"/>
                <a:gd name="T10" fmla="*/ 29245613 w 609"/>
                <a:gd name="T11" fmla="*/ 59125033 h 602"/>
                <a:gd name="T12" fmla="*/ 0 w 609"/>
                <a:gd name="T13" fmla="*/ 29497307 h 602"/>
                <a:gd name="T14" fmla="*/ 29245613 w 609"/>
                <a:gd name="T15" fmla="*/ 0 h 602"/>
                <a:gd name="T16" fmla="*/ 58491226 w 609"/>
                <a:gd name="T17" fmla="*/ 29497307 h 602"/>
                <a:gd name="T18" fmla="*/ 54867675 w 609"/>
                <a:gd name="T19" fmla="*/ 44376380 h 602"/>
                <a:gd name="T20" fmla="*/ 75960749 w 609"/>
                <a:gd name="T21" fmla="*/ 65520668 h 602"/>
                <a:gd name="T22" fmla="*/ 78678142 w 609"/>
                <a:gd name="T23" fmla="*/ 71002280 h 602"/>
                <a:gd name="T24" fmla="*/ 29245613 w 609"/>
                <a:gd name="T25" fmla="*/ 7439717 h 602"/>
                <a:gd name="T26" fmla="*/ 29245613 w 609"/>
                <a:gd name="T27" fmla="*/ 7439717 h 602"/>
                <a:gd name="T28" fmla="*/ 7246742 w 609"/>
                <a:gd name="T29" fmla="*/ 29497307 h 602"/>
                <a:gd name="T30" fmla="*/ 29245613 w 609"/>
                <a:gd name="T31" fmla="*/ 51685677 h 602"/>
                <a:gd name="T32" fmla="*/ 51244484 w 609"/>
                <a:gd name="T33" fmla="*/ 29497307 h 602"/>
                <a:gd name="T34" fmla="*/ 29245613 w 609"/>
                <a:gd name="T35" fmla="*/ 7439717 h 602"/>
                <a:gd name="T36" fmla="*/ 42056644 w 609"/>
                <a:gd name="T37" fmla="*/ 33282375 h 602"/>
                <a:gd name="T38" fmla="*/ 42056644 w 609"/>
                <a:gd name="T39" fmla="*/ 33282375 h 602"/>
                <a:gd name="T40" fmla="*/ 32868804 w 609"/>
                <a:gd name="T41" fmla="*/ 33282375 h 602"/>
                <a:gd name="T42" fmla="*/ 32868804 w 609"/>
                <a:gd name="T43" fmla="*/ 41504973 h 602"/>
                <a:gd name="T44" fmla="*/ 29245613 w 609"/>
                <a:gd name="T45" fmla="*/ 45290042 h 602"/>
                <a:gd name="T46" fmla="*/ 25622062 w 609"/>
                <a:gd name="T47" fmla="*/ 41504973 h 602"/>
                <a:gd name="T48" fmla="*/ 25622062 w 609"/>
                <a:gd name="T49" fmla="*/ 33282375 h 602"/>
                <a:gd name="T50" fmla="*/ 17340380 w 609"/>
                <a:gd name="T51" fmla="*/ 33282375 h 602"/>
                <a:gd name="T52" fmla="*/ 13716829 w 609"/>
                <a:gd name="T53" fmla="*/ 29497307 h 602"/>
                <a:gd name="T54" fmla="*/ 17340380 w 609"/>
                <a:gd name="T55" fmla="*/ 25842658 h 602"/>
                <a:gd name="T56" fmla="*/ 25622062 w 609"/>
                <a:gd name="T57" fmla="*/ 25842658 h 602"/>
                <a:gd name="T58" fmla="*/ 25622062 w 609"/>
                <a:gd name="T59" fmla="*/ 16575978 h 602"/>
                <a:gd name="T60" fmla="*/ 29245613 w 609"/>
                <a:gd name="T61" fmla="*/ 12921329 h 602"/>
                <a:gd name="T62" fmla="*/ 32868804 w 609"/>
                <a:gd name="T63" fmla="*/ 16575978 h 602"/>
                <a:gd name="T64" fmla="*/ 32868804 w 609"/>
                <a:gd name="T65" fmla="*/ 25842658 h 602"/>
                <a:gd name="T66" fmla="*/ 42056644 w 609"/>
                <a:gd name="T67" fmla="*/ 25842658 h 602"/>
                <a:gd name="T68" fmla="*/ 45679835 w 609"/>
                <a:gd name="T69" fmla="*/ 29497307 h 602"/>
                <a:gd name="T70" fmla="*/ 42056644 w 609"/>
                <a:gd name="T71" fmla="*/ 33282375 h 60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609" h="602">
                  <a:moveTo>
                    <a:pt x="608" y="544"/>
                  </a:moveTo>
                  <a:lnTo>
                    <a:pt x="608" y="544"/>
                  </a:lnTo>
                  <a:cubicBezTo>
                    <a:pt x="608" y="573"/>
                    <a:pt x="579" y="601"/>
                    <a:pt x="551" y="601"/>
                  </a:cubicBezTo>
                  <a:cubicBezTo>
                    <a:pt x="530" y="601"/>
                    <a:pt x="516" y="594"/>
                    <a:pt x="509" y="587"/>
                  </a:cubicBezTo>
                  <a:cubicBezTo>
                    <a:pt x="346" y="417"/>
                    <a:pt x="346" y="417"/>
                    <a:pt x="346" y="417"/>
                  </a:cubicBezTo>
                  <a:cubicBezTo>
                    <a:pt x="311" y="438"/>
                    <a:pt x="269" y="453"/>
                    <a:pt x="226" y="453"/>
                  </a:cubicBezTo>
                  <a:cubicBezTo>
                    <a:pt x="106" y="453"/>
                    <a:pt x="0" y="347"/>
                    <a:pt x="0" y="226"/>
                  </a:cubicBezTo>
                  <a:cubicBezTo>
                    <a:pt x="0" y="99"/>
                    <a:pt x="106" y="0"/>
                    <a:pt x="226" y="0"/>
                  </a:cubicBezTo>
                  <a:cubicBezTo>
                    <a:pt x="353" y="0"/>
                    <a:pt x="452" y="99"/>
                    <a:pt x="452" y="226"/>
                  </a:cubicBezTo>
                  <a:cubicBezTo>
                    <a:pt x="452" y="269"/>
                    <a:pt x="445" y="304"/>
                    <a:pt x="424" y="340"/>
                  </a:cubicBezTo>
                  <a:cubicBezTo>
                    <a:pt x="587" y="502"/>
                    <a:pt x="587" y="502"/>
                    <a:pt x="587" y="502"/>
                  </a:cubicBezTo>
                  <a:cubicBezTo>
                    <a:pt x="601" y="516"/>
                    <a:pt x="608" y="530"/>
                    <a:pt x="608" y="544"/>
                  </a:cubicBezTo>
                  <a:close/>
                  <a:moveTo>
                    <a:pt x="226" y="57"/>
                  </a:moveTo>
                  <a:lnTo>
                    <a:pt x="226" y="57"/>
                  </a:lnTo>
                  <a:cubicBezTo>
                    <a:pt x="134" y="57"/>
                    <a:pt x="56" y="127"/>
                    <a:pt x="56" y="226"/>
                  </a:cubicBezTo>
                  <a:cubicBezTo>
                    <a:pt x="56" y="318"/>
                    <a:pt x="134" y="396"/>
                    <a:pt x="226" y="396"/>
                  </a:cubicBezTo>
                  <a:cubicBezTo>
                    <a:pt x="325" y="396"/>
                    <a:pt x="396" y="318"/>
                    <a:pt x="396" y="226"/>
                  </a:cubicBezTo>
                  <a:cubicBezTo>
                    <a:pt x="396" y="127"/>
                    <a:pt x="325" y="57"/>
                    <a:pt x="226" y="57"/>
                  </a:cubicBezTo>
                  <a:close/>
                  <a:moveTo>
                    <a:pt x="325" y="255"/>
                  </a:moveTo>
                  <a:lnTo>
                    <a:pt x="325" y="255"/>
                  </a:lnTo>
                  <a:cubicBezTo>
                    <a:pt x="254" y="255"/>
                    <a:pt x="254" y="255"/>
                    <a:pt x="254" y="255"/>
                  </a:cubicBezTo>
                  <a:cubicBezTo>
                    <a:pt x="254" y="318"/>
                    <a:pt x="254" y="318"/>
                    <a:pt x="254" y="318"/>
                  </a:cubicBezTo>
                  <a:cubicBezTo>
                    <a:pt x="254" y="333"/>
                    <a:pt x="247" y="347"/>
                    <a:pt x="226" y="347"/>
                  </a:cubicBezTo>
                  <a:cubicBezTo>
                    <a:pt x="212" y="347"/>
                    <a:pt x="198" y="333"/>
                    <a:pt x="198" y="318"/>
                  </a:cubicBezTo>
                  <a:cubicBezTo>
                    <a:pt x="198" y="255"/>
                    <a:pt x="198" y="255"/>
                    <a:pt x="198" y="255"/>
                  </a:cubicBezTo>
                  <a:cubicBezTo>
                    <a:pt x="134" y="255"/>
                    <a:pt x="134" y="255"/>
                    <a:pt x="134" y="255"/>
                  </a:cubicBezTo>
                  <a:cubicBezTo>
                    <a:pt x="120" y="255"/>
                    <a:pt x="106" y="241"/>
                    <a:pt x="106" y="226"/>
                  </a:cubicBezTo>
                  <a:cubicBezTo>
                    <a:pt x="106" y="205"/>
                    <a:pt x="120" y="198"/>
                    <a:pt x="134" y="198"/>
                  </a:cubicBezTo>
                  <a:cubicBezTo>
                    <a:pt x="198" y="198"/>
                    <a:pt x="198" y="198"/>
                    <a:pt x="198" y="198"/>
                  </a:cubicBezTo>
                  <a:cubicBezTo>
                    <a:pt x="198" y="127"/>
                    <a:pt x="198" y="127"/>
                    <a:pt x="198" y="127"/>
                  </a:cubicBezTo>
                  <a:cubicBezTo>
                    <a:pt x="198" y="113"/>
                    <a:pt x="212" y="99"/>
                    <a:pt x="226" y="99"/>
                  </a:cubicBezTo>
                  <a:cubicBezTo>
                    <a:pt x="247" y="99"/>
                    <a:pt x="254" y="113"/>
                    <a:pt x="254" y="127"/>
                  </a:cubicBezTo>
                  <a:cubicBezTo>
                    <a:pt x="254" y="198"/>
                    <a:pt x="254" y="198"/>
                    <a:pt x="254" y="198"/>
                  </a:cubicBezTo>
                  <a:cubicBezTo>
                    <a:pt x="325" y="198"/>
                    <a:pt x="325" y="198"/>
                    <a:pt x="325" y="198"/>
                  </a:cubicBezTo>
                  <a:cubicBezTo>
                    <a:pt x="339" y="198"/>
                    <a:pt x="353" y="205"/>
                    <a:pt x="353" y="226"/>
                  </a:cubicBezTo>
                  <a:cubicBezTo>
                    <a:pt x="353" y="241"/>
                    <a:pt x="339" y="255"/>
                    <a:pt x="325" y="255"/>
                  </a:cubicBezTo>
                  <a:close/>
                </a:path>
              </a:pathLst>
            </a:custGeom>
            <a:solidFill>
              <a:schemeClr val="bg1"/>
            </a:solidFill>
            <a:ln>
              <a:noFill/>
            </a:ln>
          </p:spPr>
          <p:txBody>
            <a:bodyPr wrap="none" lIns="45720" tIns="22860" rIns="45720" bIns="22860" anchor="ctr"/>
            <a:lstStyle/>
            <a:p>
              <a:pPr defTabSz="1218565"/>
              <a:endParaRPr lang="en-US" sz="2400">
                <a:solidFill>
                  <a:prstClr val="black"/>
                </a:solidFill>
                <a:latin typeface="Roboto Light"/>
              </a:endParaRPr>
            </a:p>
          </p:txBody>
        </p:sp>
      </p:grpSp>
      <p:grpSp>
        <p:nvGrpSpPr>
          <p:cNvPr id="5" name="组合 8"/>
          <p:cNvGrpSpPr/>
          <p:nvPr/>
        </p:nvGrpSpPr>
        <p:grpSpPr>
          <a:xfrm>
            <a:off x="7056107" y="1699760"/>
            <a:ext cx="577111" cy="577112"/>
            <a:chOff x="5436096" y="1274820"/>
            <a:chExt cx="432833" cy="432834"/>
          </a:xfrm>
        </p:grpSpPr>
        <p:sp>
          <p:nvSpPr>
            <p:cNvPr id="25" name="椭圆 16"/>
            <p:cNvSpPr>
              <a:spLocks noChangeArrowheads="1"/>
            </p:cNvSpPr>
            <p:nvPr/>
          </p:nvSpPr>
          <p:spPr bwMode="auto">
            <a:xfrm>
              <a:off x="5436096" y="1274820"/>
              <a:ext cx="432833" cy="432834"/>
            </a:xfrm>
            <a:prstGeom prst="ellipse">
              <a:avLst/>
            </a:pr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defTabSz="1218565" eaLnBrk="1" hangingPunct="1"/>
              <a:endParaRPr lang="zh-CN" altLang="en-US" sz="2400">
                <a:solidFill>
                  <a:srgbClr val="FFFFFF"/>
                </a:solidFill>
                <a:latin typeface="Calibri" panose="020F0502020204030204" pitchFamily="34" charset="0"/>
              </a:endParaRPr>
            </a:p>
          </p:txBody>
        </p:sp>
        <p:sp>
          <p:nvSpPr>
            <p:cNvPr id="21" name="Freeform 16"/>
            <p:cNvSpPr>
              <a:spLocks noChangeArrowheads="1"/>
            </p:cNvSpPr>
            <p:nvPr/>
          </p:nvSpPr>
          <p:spPr bwMode="auto">
            <a:xfrm>
              <a:off x="5554420" y="1377705"/>
              <a:ext cx="196183" cy="227065"/>
            </a:xfrm>
            <a:custGeom>
              <a:avLst/>
              <a:gdLst>
                <a:gd name="T0" fmla="*/ 58106390 w 475"/>
                <a:gd name="T1" fmla="*/ 71207247 h 552"/>
                <a:gd name="T2" fmla="*/ 58106390 w 475"/>
                <a:gd name="T3" fmla="*/ 71207247 h 552"/>
                <a:gd name="T4" fmla="*/ 54327993 w 475"/>
                <a:gd name="T5" fmla="*/ 71207247 h 552"/>
                <a:gd name="T6" fmla="*/ 54327993 w 475"/>
                <a:gd name="T7" fmla="*/ 0 h 552"/>
                <a:gd name="T8" fmla="*/ 58106390 w 475"/>
                <a:gd name="T9" fmla="*/ 0 h 552"/>
                <a:gd name="T10" fmla="*/ 61754124 w 475"/>
                <a:gd name="T11" fmla="*/ 3618618 h 552"/>
                <a:gd name="T12" fmla="*/ 61754124 w 475"/>
                <a:gd name="T13" fmla="*/ 67588630 h 552"/>
                <a:gd name="T14" fmla="*/ 58106390 w 475"/>
                <a:gd name="T15" fmla="*/ 71207247 h 552"/>
                <a:gd name="T16" fmla="*/ 7426131 w 475"/>
                <a:gd name="T17" fmla="*/ 67588630 h 552"/>
                <a:gd name="T18" fmla="*/ 7426131 w 475"/>
                <a:gd name="T19" fmla="*/ 67588630 h 552"/>
                <a:gd name="T20" fmla="*/ 7426131 w 475"/>
                <a:gd name="T21" fmla="*/ 63970012 h 552"/>
                <a:gd name="T22" fmla="*/ 13809846 w 475"/>
                <a:gd name="T23" fmla="*/ 63970012 h 552"/>
                <a:gd name="T24" fmla="*/ 21235977 w 475"/>
                <a:gd name="T25" fmla="*/ 56603721 h 552"/>
                <a:gd name="T26" fmla="*/ 13809846 w 475"/>
                <a:gd name="T27" fmla="*/ 49237429 h 552"/>
                <a:gd name="T28" fmla="*/ 7426131 w 475"/>
                <a:gd name="T29" fmla="*/ 49237429 h 552"/>
                <a:gd name="T30" fmla="*/ 7426131 w 475"/>
                <a:gd name="T31" fmla="*/ 42905028 h 552"/>
                <a:gd name="T32" fmla="*/ 13809846 w 475"/>
                <a:gd name="T33" fmla="*/ 42905028 h 552"/>
                <a:gd name="T34" fmla="*/ 21235977 w 475"/>
                <a:gd name="T35" fmla="*/ 35539095 h 552"/>
                <a:gd name="T36" fmla="*/ 13809846 w 475"/>
                <a:gd name="T37" fmla="*/ 28301860 h 552"/>
                <a:gd name="T38" fmla="*/ 7426131 w 475"/>
                <a:gd name="T39" fmla="*/ 28301860 h 552"/>
                <a:gd name="T40" fmla="*/ 7426131 w 475"/>
                <a:gd name="T41" fmla="*/ 21840403 h 552"/>
                <a:gd name="T42" fmla="*/ 13809846 w 475"/>
                <a:gd name="T43" fmla="*/ 21840403 h 552"/>
                <a:gd name="T44" fmla="*/ 21235977 w 475"/>
                <a:gd name="T45" fmla="*/ 14603167 h 552"/>
                <a:gd name="T46" fmla="*/ 13809846 w 475"/>
                <a:gd name="T47" fmla="*/ 7236876 h 552"/>
                <a:gd name="T48" fmla="*/ 7426131 w 475"/>
                <a:gd name="T49" fmla="*/ 7236876 h 552"/>
                <a:gd name="T50" fmla="*/ 7426131 w 475"/>
                <a:gd name="T51" fmla="*/ 3618618 h 552"/>
                <a:gd name="T52" fmla="*/ 11074226 w 475"/>
                <a:gd name="T53" fmla="*/ 0 h 552"/>
                <a:gd name="T54" fmla="*/ 50680259 w 475"/>
                <a:gd name="T55" fmla="*/ 0 h 552"/>
                <a:gd name="T56" fmla="*/ 50680259 w 475"/>
                <a:gd name="T57" fmla="*/ 71207247 h 552"/>
                <a:gd name="T58" fmla="*/ 11074226 w 475"/>
                <a:gd name="T59" fmla="*/ 71207247 h 552"/>
                <a:gd name="T60" fmla="*/ 7426131 w 475"/>
                <a:gd name="T61" fmla="*/ 67588630 h 552"/>
                <a:gd name="T62" fmla="*/ 17588243 w 475"/>
                <a:gd name="T63" fmla="*/ 14603167 h 552"/>
                <a:gd name="T64" fmla="*/ 17588243 w 475"/>
                <a:gd name="T65" fmla="*/ 14603167 h 552"/>
                <a:gd name="T66" fmla="*/ 13809846 w 475"/>
                <a:gd name="T67" fmla="*/ 18221785 h 552"/>
                <a:gd name="T68" fmla="*/ 3778036 w 475"/>
                <a:gd name="T69" fmla="*/ 18221785 h 552"/>
                <a:gd name="T70" fmla="*/ 0 w 475"/>
                <a:gd name="T71" fmla="*/ 14603167 h 552"/>
                <a:gd name="T72" fmla="*/ 3778036 w 475"/>
                <a:gd name="T73" fmla="*/ 10984909 h 552"/>
                <a:gd name="T74" fmla="*/ 13809846 w 475"/>
                <a:gd name="T75" fmla="*/ 10984909 h 552"/>
                <a:gd name="T76" fmla="*/ 17588243 w 475"/>
                <a:gd name="T77" fmla="*/ 14603167 h 552"/>
                <a:gd name="T78" fmla="*/ 3778036 w 475"/>
                <a:gd name="T79" fmla="*/ 31920478 h 552"/>
                <a:gd name="T80" fmla="*/ 3778036 w 475"/>
                <a:gd name="T81" fmla="*/ 31920478 h 552"/>
                <a:gd name="T82" fmla="*/ 13809846 w 475"/>
                <a:gd name="T83" fmla="*/ 31920478 h 552"/>
                <a:gd name="T84" fmla="*/ 17588243 w 475"/>
                <a:gd name="T85" fmla="*/ 35539095 h 552"/>
                <a:gd name="T86" fmla="*/ 13809846 w 475"/>
                <a:gd name="T87" fmla="*/ 39286770 h 552"/>
                <a:gd name="T88" fmla="*/ 3778036 w 475"/>
                <a:gd name="T89" fmla="*/ 39286770 h 552"/>
                <a:gd name="T90" fmla="*/ 0 w 475"/>
                <a:gd name="T91" fmla="*/ 35539095 h 552"/>
                <a:gd name="T92" fmla="*/ 3778036 w 475"/>
                <a:gd name="T93" fmla="*/ 31920478 h 552"/>
                <a:gd name="T94" fmla="*/ 3778036 w 475"/>
                <a:gd name="T95" fmla="*/ 52985462 h 552"/>
                <a:gd name="T96" fmla="*/ 3778036 w 475"/>
                <a:gd name="T97" fmla="*/ 52985462 h 552"/>
                <a:gd name="T98" fmla="*/ 13809846 w 475"/>
                <a:gd name="T99" fmla="*/ 52985462 h 552"/>
                <a:gd name="T100" fmla="*/ 17588243 w 475"/>
                <a:gd name="T101" fmla="*/ 56603721 h 552"/>
                <a:gd name="T102" fmla="*/ 13809846 w 475"/>
                <a:gd name="T103" fmla="*/ 60222338 h 552"/>
                <a:gd name="T104" fmla="*/ 3778036 w 475"/>
                <a:gd name="T105" fmla="*/ 60222338 h 552"/>
                <a:gd name="T106" fmla="*/ 0 w 475"/>
                <a:gd name="T107" fmla="*/ 56603721 h 552"/>
                <a:gd name="T108" fmla="*/ 3778036 w 475"/>
                <a:gd name="T109" fmla="*/ 52985462 h 55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475" h="552">
                  <a:moveTo>
                    <a:pt x="446" y="551"/>
                  </a:moveTo>
                  <a:lnTo>
                    <a:pt x="446" y="551"/>
                  </a:lnTo>
                  <a:cubicBezTo>
                    <a:pt x="417" y="551"/>
                    <a:pt x="417" y="551"/>
                    <a:pt x="417" y="551"/>
                  </a:cubicBezTo>
                  <a:cubicBezTo>
                    <a:pt x="417" y="0"/>
                    <a:pt x="417" y="0"/>
                    <a:pt x="417" y="0"/>
                  </a:cubicBezTo>
                  <a:cubicBezTo>
                    <a:pt x="446" y="0"/>
                    <a:pt x="446" y="0"/>
                    <a:pt x="446" y="0"/>
                  </a:cubicBezTo>
                  <a:cubicBezTo>
                    <a:pt x="460" y="0"/>
                    <a:pt x="474" y="14"/>
                    <a:pt x="474" y="28"/>
                  </a:cubicBezTo>
                  <a:cubicBezTo>
                    <a:pt x="474" y="523"/>
                    <a:pt x="474" y="523"/>
                    <a:pt x="474" y="523"/>
                  </a:cubicBezTo>
                  <a:cubicBezTo>
                    <a:pt x="474" y="537"/>
                    <a:pt x="460" y="551"/>
                    <a:pt x="446" y="551"/>
                  </a:cubicBezTo>
                  <a:close/>
                  <a:moveTo>
                    <a:pt x="57" y="523"/>
                  </a:moveTo>
                  <a:lnTo>
                    <a:pt x="57" y="523"/>
                  </a:lnTo>
                  <a:cubicBezTo>
                    <a:pt x="57" y="495"/>
                    <a:pt x="57" y="495"/>
                    <a:pt x="57" y="495"/>
                  </a:cubicBezTo>
                  <a:cubicBezTo>
                    <a:pt x="106" y="495"/>
                    <a:pt x="106" y="495"/>
                    <a:pt x="106" y="495"/>
                  </a:cubicBezTo>
                  <a:cubicBezTo>
                    <a:pt x="135" y="495"/>
                    <a:pt x="163" y="466"/>
                    <a:pt x="163" y="438"/>
                  </a:cubicBezTo>
                  <a:cubicBezTo>
                    <a:pt x="163" y="403"/>
                    <a:pt x="135" y="381"/>
                    <a:pt x="106" y="381"/>
                  </a:cubicBezTo>
                  <a:cubicBezTo>
                    <a:pt x="57" y="381"/>
                    <a:pt x="57" y="381"/>
                    <a:pt x="57" y="381"/>
                  </a:cubicBezTo>
                  <a:cubicBezTo>
                    <a:pt x="57" y="332"/>
                    <a:pt x="57" y="332"/>
                    <a:pt x="57" y="332"/>
                  </a:cubicBezTo>
                  <a:cubicBezTo>
                    <a:pt x="106" y="332"/>
                    <a:pt x="106" y="332"/>
                    <a:pt x="106" y="332"/>
                  </a:cubicBezTo>
                  <a:cubicBezTo>
                    <a:pt x="135" y="332"/>
                    <a:pt x="163" y="304"/>
                    <a:pt x="163" y="275"/>
                  </a:cubicBezTo>
                  <a:cubicBezTo>
                    <a:pt x="163" y="247"/>
                    <a:pt x="135" y="219"/>
                    <a:pt x="106" y="219"/>
                  </a:cubicBezTo>
                  <a:cubicBezTo>
                    <a:pt x="57" y="219"/>
                    <a:pt x="57" y="219"/>
                    <a:pt x="57" y="219"/>
                  </a:cubicBezTo>
                  <a:cubicBezTo>
                    <a:pt x="57" y="169"/>
                    <a:pt x="57" y="169"/>
                    <a:pt x="57" y="169"/>
                  </a:cubicBezTo>
                  <a:cubicBezTo>
                    <a:pt x="106" y="169"/>
                    <a:pt x="106" y="169"/>
                    <a:pt x="106" y="169"/>
                  </a:cubicBezTo>
                  <a:cubicBezTo>
                    <a:pt x="135" y="169"/>
                    <a:pt x="163" y="148"/>
                    <a:pt x="163" y="113"/>
                  </a:cubicBezTo>
                  <a:cubicBezTo>
                    <a:pt x="163" y="85"/>
                    <a:pt x="135" y="56"/>
                    <a:pt x="106" y="56"/>
                  </a:cubicBezTo>
                  <a:cubicBezTo>
                    <a:pt x="57" y="56"/>
                    <a:pt x="57" y="56"/>
                    <a:pt x="57" y="56"/>
                  </a:cubicBezTo>
                  <a:cubicBezTo>
                    <a:pt x="57" y="28"/>
                    <a:pt x="57" y="28"/>
                    <a:pt x="57" y="28"/>
                  </a:cubicBezTo>
                  <a:cubicBezTo>
                    <a:pt x="57" y="14"/>
                    <a:pt x="71" y="0"/>
                    <a:pt x="85" y="0"/>
                  </a:cubicBezTo>
                  <a:cubicBezTo>
                    <a:pt x="389" y="0"/>
                    <a:pt x="389" y="0"/>
                    <a:pt x="389" y="0"/>
                  </a:cubicBezTo>
                  <a:cubicBezTo>
                    <a:pt x="389" y="551"/>
                    <a:pt x="389" y="551"/>
                    <a:pt x="389" y="551"/>
                  </a:cubicBezTo>
                  <a:cubicBezTo>
                    <a:pt x="85" y="551"/>
                    <a:pt x="85" y="551"/>
                    <a:pt x="85" y="551"/>
                  </a:cubicBezTo>
                  <a:cubicBezTo>
                    <a:pt x="71" y="551"/>
                    <a:pt x="57" y="537"/>
                    <a:pt x="57" y="523"/>
                  </a:cubicBezTo>
                  <a:close/>
                  <a:moveTo>
                    <a:pt x="135" y="113"/>
                  </a:moveTo>
                  <a:lnTo>
                    <a:pt x="135" y="113"/>
                  </a:lnTo>
                  <a:cubicBezTo>
                    <a:pt x="135" y="134"/>
                    <a:pt x="120" y="141"/>
                    <a:pt x="106" y="141"/>
                  </a:cubicBezTo>
                  <a:cubicBezTo>
                    <a:pt x="29" y="141"/>
                    <a:pt x="29" y="141"/>
                    <a:pt x="29" y="141"/>
                  </a:cubicBezTo>
                  <a:cubicBezTo>
                    <a:pt x="15" y="141"/>
                    <a:pt x="0" y="134"/>
                    <a:pt x="0" y="113"/>
                  </a:cubicBezTo>
                  <a:cubicBezTo>
                    <a:pt x="0" y="99"/>
                    <a:pt x="15" y="85"/>
                    <a:pt x="29" y="85"/>
                  </a:cubicBezTo>
                  <a:cubicBezTo>
                    <a:pt x="106" y="85"/>
                    <a:pt x="106" y="85"/>
                    <a:pt x="106" y="85"/>
                  </a:cubicBezTo>
                  <a:cubicBezTo>
                    <a:pt x="120" y="85"/>
                    <a:pt x="135" y="99"/>
                    <a:pt x="135" y="113"/>
                  </a:cubicBezTo>
                  <a:close/>
                  <a:moveTo>
                    <a:pt x="29" y="247"/>
                  </a:moveTo>
                  <a:lnTo>
                    <a:pt x="29" y="247"/>
                  </a:lnTo>
                  <a:cubicBezTo>
                    <a:pt x="106" y="247"/>
                    <a:pt x="106" y="247"/>
                    <a:pt x="106" y="247"/>
                  </a:cubicBezTo>
                  <a:cubicBezTo>
                    <a:pt x="120" y="247"/>
                    <a:pt x="135" y="261"/>
                    <a:pt x="135" y="275"/>
                  </a:cubicBezTo>
                  <a:cubicBezTo>
                    <a:pt x="135" y="290"/>
                    <a:pt x="120" y="304"/>
                    <a:pt x="106" y="304"/>
                  </a:cubicBezTo>
                  <a:cubicBezTo>
                    <a:pt x="29" y="304"/>
                    <a:pt x="29" y="304"/>
                    <a:pt x="29" y="304"/>
                  </a:cubicBezTo>
                  <a:cubicBezTo>
                    <a:pt x="15" y="304"/>
                    <a:pt x="0" y="290"/>
                    <a:pt x="0" y="275"/>
                  </a:cubicBezTo>
                  <a:cubicBezTo>
                    <a:pt x="0" y="261"/>
                    <a:pt x="15" y="247"/>
                    <a:pt x="29" y="247"/>
                  </a:cubicBezTo>
                  <a:close/>
                  <a:moveTo>
                    <a:pt x="29" y="410"/>
                  </a:moveTo>
                  <a:lnTo>
                    <a:pt x="29" y="410"/>
                  </a:lnTo>
                  <a:cubicBezTo>
                    <a:pt x="106" y="410"/>
                    <a:pt x="106" y="410"/>
                    <a:pt x="106" y="410"/>
                  </a:cubicBezTo>
                  <a:cubicBezTo>
                    <a:pt x="120" y="410"/>
                    <a:pt x="135" y="417"/>
                    <a:pt x="135" y="438"/>
                  </a:cubicBezTo>
                  <a:cubicBezTo>
                    <a:pt x="135" y="452"/>
                    <a:pt x="120" y="466"/>
                    <a:pt x="106" y="466"/>
                  </a:cubicBezTo>
                  <a:cubicBezTo>
                    <a:pt x="29" y="466"/>
                    <a:pt x="29" y="466"/>
                    <a:pt x="29" y="466"/>
                  </a:cubicBezTo>
                  <a:cubicBezTo>
                    <a:pt x="15" y="466"/>
                    <a:pt x="0" y="452"/>
                    <a:pt x="0" y="438"/>
                  </a:cubicBezTo>
                  <a:cubicBezTo>
                    <a:pt x="0" y="417"/>
                    <a:pt x="15" y="410"/>
                    <a:pt x="29" y="410"/>
                  </a:cubicBezTo>
                  <a:close/>
                </a:path>
              </a:pathLst>
            </a:custGeom>
            <a:solidFill>
              <a:schemeClr val="bg1"/>
            </a:solidFill>
            <a:ln>
              <a:noFill/>
            </a:ln>
          </p:spPr>
          <p:txBody>
            <a:bodyPr wrap="none" lIns="45720" tIns="22860" rIns="45720" bIns="22860" anchor="ctr"/>
            <a:lstStyle/>
            <a:p>
              <a:pPr defTabSz="1218565"/>
              <a:endParaRPr lang="en-US" sz="2400">
                <a:solidFill>
                  <a:prstClr val="black"/>
                </a:solidFill>
                <a:latin typeface="Roboto Light"/>
              </a:endParaRPr>
            </a:p>
          </p:txBody>
        </p:sp>
      </p:grpSp>
      <p:grpSp>
        <p:nvGrpSpPr>
          <p:cNvPr id="6" name="组合 3"/>
          <p:cNvGrpSpPr/>
          <p:nvPr/>
        </p:nvGrpSpPr>
        <p:grpSpPr>
          <a:xfrm>
            <a:off x="4463819" y="1699760"/>
            <a:ext cx="577111" cy="577112"/>
            <a:chOff x="3491880" y="1274820"/>
            <a:chExt cx="432833" cy="432834"/>
          </a:xfrm>
        </p:grpSpPr>
        <p:sp>
          <p:nvSpPr>
            <p:cNvPr id="11" name="椭圆 16"/>
            <p:cNvSpPr>
              <a:spLocks noChangeArrowheads="1"/>
            </p:cNvSpPr>
            <p:nvPr/>
          </p:nvSpPr>
          <p:spPr bwMode="auto">
            <a:xfrm>
              <a:off x="3491880" y="1274820"/>
              <a:ext cx="432833" cy="432834"/>
            </a:xfrm>
            <a:prstGeom prst="ellipse">
              <a:avLst/>
            </a:pr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defTabSz="1218565" eaLnBrk="1" hangingPunct="1"/>
              <a:endParaRPr lang="zh-CN" altLang="en-US" sz="2400">
                <a:solidFill>
                  <a:srgbClr val="FFFFFF"/>
                </a:solidFill>
                <a:latin typeface="Calibri" panose="020F0502020204030204" pitchFamily="34" charset="0"/>
              </a:endParaRPr>
            </a:p>
          </p:txBody>
        </p:sp>
        <p:sp>
          <p:nvSpPr>
            <p:cNvPr id="22" name="Freeform 75"/>
            <p:cNvSpPr>
              <a:spLocks noChangeArrowheads="1"/>
            </p:cNvSpPr>
            <p:nvPr/>
          </p:nvSpPr>
          <p:spPr bwMode="auto">
            <a:xfrm>
              <a:off x="3583864" y="1385879"/>
              <a:ext cx="248863" cy="210716"/>
            </a:xfrm>
            <a:custGeom>
              <a:avLst/>
              <a:gdLst>
                <a:gd name="T0" fmla="*/ 74657633 w 602"/>
                <a:gd name="T1" fmla="*/ 66362244 h 510"/>
                <a:gd name="T2" fmla="*/ 74657633 w 602"/>
                <a:gd name="T3" fmla="*/ 66362244 h 510"/>
                <a:gd name="T4" fmla="*/ 3654665 w 602"/>
                <a:gd name="T5" fmla="*/ 66362244 h 510"/>
                <a:gd name="T6" fmla="*/ 0 w 602"/>
                <a:gd name="T7" fmla="*/ 62711741 h 510"/>
                <a:gd name="T8" fmla="*/ 0 w 602"/>
                <a:gd name="T9" fmla="*/ 3650503 h 510"/>
                <a:gd name="T10" fmla="*/ 3654665 w 602"/>
                <a:gd name="T11" fmla="*/ 0 h 510"/>
                <a:gd name="T12" fmla="*/ 7308970 w 602"/>
                <a:gd name="T13" fmla="*/ 3650503 h 510"/>
                <a:gd name="T14" fmla="*/ 7308970 w 602"/>
                <a:gd name="T15" fmla="*/ 50717076 h 510"/>
                <a:gd name="T16" fmla="*/ 7308970 w 602"/>
                <a:gd name="T17" fmla="*/ 50717076 h 510"/>
                <a:gd name="T18" fmla="*/ 7308970 w 602"/>
                <a:gd name="T19" fmla="*/ 58930528 h 510"/>
                <a:gd name="T20" fmla="*/ 74657633 w 602"/>
                <a:gd name="T21" fmla="*/ 58930528 h 510"/>
                <a:gd name="T22" fmla="*/ 78442719 w 602"/>
                <a:gd name="T23" fmla="*/ 62711741 h 510"/>
                <a:gd name="T24" fmla="*/ 74657633 w 602"/>
                <a:gd name="T25" fmla="*/ 66362244 h 510"/>
                <a:gd name="T26" fmla="*/ 66434636 w 602"/>
                <a:gd name="T27" fmla="*/ 55280025 h 510"/>
                <a:gd name="T28" fmla="*/ 66434636 w 602"/>
                <a:gd name="T29" fmla="*/ 55280025 h 510"/>
                <a:gd name="T30" fmla="*/ 58995246 w 602"/>
                <a:gd name="T31" fmla="*/ 55280025 h 510"/>
                <a:gd name="T32" fmla="*/ 55340580 w 602"/>
                <a:gd name="T33" fmla="*/ 51629522 h 510"/>
                <a:gd name="T34" fmla="*/ 55340580 w 602"/>
                <a:gd name="T35" fmla="*/ 25814941 h 510"/>
                <a:gd name="T36" fmla="*/ 58995246 w 602"/>
                <a:gd name="T37" fmla="*/ 22164077 h 510"/>
                <a:gd name="T38" fmla="*/ 66434636 w 602"/>
                <a:gd name="T39" fmla="*/ 22164077 h 510"/>
                <a:gd name="T40" fmla="*/ 70089301 w 602"/>
                <a:gd name="T41" fmla="*/ 25814941 h 510"/>
                <a:gd name="T42" fmla="*/ 70089301 w 602"/>
                <a:gd name="T43" fmla="*/ 51629522 h 510"/>
                <a:gd name="T44" fmla="*/ 66434636 w 602"/>
                <a:gd name="T45" fmla="*/ 55280025 h 510"/>
                <a:gd name="T46" fmla="*/ 45159830 w 602"/>
                <a:gd name="T47" fmla="*/ 55280025 h 510"/>
                <a:gd name="T48" fmla="*/ 45159830 w 602"/>
                <a:gd name="T49" fmla="*/ 55280025 h 510"/>
                <a:gd name="T50" fmla="*/ 37850860 w 602"/>
                <a:gd name="T51" fmla="*/ 55280025 h 510"/>
                <a:gd name="T52" fmla="*/ 34065774 w 602"/>
                <a:gd name="T53" fmla="*/ 51629522 h 510"/>
                <a:gd name="T54" fmla="*/ 34065774 w 602"/>
                <a:gd name="T55" fmla="*/ 11082219 h 510"/>
                <a:gd name="T56" fmla="*/ 37850860 w 602"/>
                <a:gd name="T57" fmla="*/ 7431355 h 510"/>
                <a:gd name="T58" fmla="*/ 45159830 w 602"/>
                <a:gd name="T59" fmla="*/ 7431355 h 510"/>
                <a:gd name="T60" fmla="*/ 48814495 w 602"/>
                <a:gd name="T61" fmla="*/ 11082219 h 510"/>
                <a:gd name="T62" fmla="*/ 48814495 w 602"/>
                <a:gd name="T63" fmla="*/ 51629522 h 510"/>
                <a:gd name="T64" fmla="*/ 45159830 w 602"/>
                <a:gd name="T65" fmla="*/ 55280025 h 510"/>
                <a:gd name="T66" fmla="*/ 24929472 w 602"/>
                <a:gd name="T67" fmla="*/ 55280025 h 510"/>
                <a:gd name="T68" fmla="*/ 24929472 w 602"/>
                <a:gd name="T69" fmla="*/ 55280025 h 510"/>
                <a:gd name="T70" fmla="*/ 17489720 w 602"/>
                <a:gd name="T71" fmla="*/ 55280025 h 510"/>
                <a:gd name="T72" fmla="*/ 13835055 w 602"/>
                <a:gd name="T73" fmla="*/ 51629522 h 510"/>
                <a:gd name="T74" fmla="*/ 13835055 w 602"/>
                <a:gd name="T75" fmla="*/ 44198166 h 510"/>
                <a:gd name="T76" fmla="*/ 17489720 w 602"/>
                <a:gd name="T77" fmla="*/ 40547302 h 510"/>
                <a:gd name="T78" fmla="*/ 24929472 w 602"/>
                <a:gd name="T79" fmla="*/ 40547302 h 510"/>
                <a:gd name="T80" fmla="*/ 28583776 w 602"/>
                <a:gd name="T81" fmla="*/ 44198166 h 510"/>
                <a:gd name="T82" fmla="*/ 28583776 w 602"/>
                <a:gd name="T83" fmla="*/ 51629522 h 510"/>
                <a:gd name="T84" fmla="*/ 24929472 w 602"/>
                <a:gd name="T85" fmla="*/ 55280025 h 510"/>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602" h="510">
                  <a:moveTo>
                    <a:pt x="572" y="509"/>
                  </a:moveTo>
                  <a:lnTo>
                    <a:pt x="572" y="509"/>
                  </a:lnTo>
                  <a:cubicBezTo>
                    <a:pt x="28" y="509"/>
                    <a:pt x="28" y="509"/>
                    <a:pt x="28" y="509"/>
                  </a:cubicBezTo>
                  <a:cubicBezTo>
                    <a:pt x="14" y="509"/>
                    <a:pt x="0" y="502"/>
                    <a:pt x="0" y="481"/>
                  </a:cubicBezTo>
                  <a:cubicBezTo>
                    <a:pt x="0" y="28"/>
                    <a:pt x="0" y="28"/>
                    <a:pt x="0" y="28"/>
                  </a:cubicBezTo>
                  <a:cubicBezTo>
                    <a:pt x="0" y="14"/>
                    <a:pt x="14" y="0"/>
                    <a:pt x="28" y="0"/>
                  </a:cubicBezTo>
                  <a:cubicBezTo>
                    <a:pt x="42" y="0"/>
                    <a:pt x="56" y="14"/>
                    <a:pt x="56" y="28"/>
                  </a:cubicBezTo>
                  <a:cubicBezTo>
                    <a:pt x="56" y="389"/>
                    <a:pt x="56" y="389"/>
                    <a:pt x="56" y="389"/>
                  </a:cubicBezTo>
                  <a:cubicBezTo>
                    <a:pt x="56" y="452"/>
                    <a:pt x="56" y="452"/>
                    <a:pt x="56" y="452"/>
                  </a:cubicBezTo>
                  <a:cubicBezTo>
                    <a:pt x="572" y="452"/>
                    <a:pt x="572" y="452"/>
                    <a:pt x="572" y="452"/>
                  </a:cubicBezTo>
                  <a:cubicBezTo>
                    <a:pt x="594" y="452"/>
                    <a:pt x="601" y="467"/>
                    <a:pt x="601" y="481"/>
                  </a:cubicBezTo>
                  <a:cubicBezTo>
                    <a:pt x="601" y="502"/>
                    <a:pt x="594" y="509"/>
                    <a:pt x="572" y="509"/>
                  </a:cubicBezTo>
                  <a:close/>
                  <a:moveTo>
                    <a:pt x="509" y="424"/>
                  </a:moveTo>
                  <a:lnTo>
                    <a:pt x="509" y="424"/>
                  </a:lnTo>
                  <a:cubicBezTo>
                    <a:pt x="452" y="424"/>
                    <a:pt x="452" y="424"/>
                    <a:pt x="452" y="424"/>
                  </a:cubicBezTo>
                  <a:cubicBezTo>
                    <a:pt x="438" y="424"/>
                    <a:pt x="424" y="417"/>
                    <a:pt x="424" y="396"/>
                  </a:cubicBezTo>
                  <a:cubicBezTo>
                    <a:pt x="424" y="198"/>
                    <a:pt x="424" y="198"/>
                    <a:pt x="424" y="198"/>
                  </a:cubicBezTo>
                  <a:cubicBezTo>
                    <a:pt x="424" y="184"/>
                    <a:pt x="438" y="170"/>
                    <a:pt x="452" y="170"/>
                  </a:cubicBezTo>
                  <a:cubicBezTo>
                    <a:pt x="509" y="170"/>
                    <a:pt x="509" y="170"/>
                    <a:pt x="509" y="170"/>
                  </a:cubicBezTo>
                  <a:cubicBezTo>
                    <a:pt x="523" y="170"/>
                    <a:pt x="537" y="184"/>
                    <a:pt x="537" y="198"/>
                  </a:cubicBezTo>
                  <a:cubicBezTo>
                    <a:pt x="537" y="396"/>
                    <a:pt x="537" y="396"/>
                    <a:pt x="537" y="396"/>
                  </a:cubicBezTo>
                  <a:cubicBezTo>
                    <a:pt x="537" y="417"/>
                    <a:pt x="523" y="424"/>
                    <a:pt x="509" y="424"/>
                  </a:cubicBezTo>
                  <a:close/>
                  <a:moveTo>
                    <a:pt x="346" y="424"/>
                  </a:moveTo>
                  <a:lnTo>
                    <a:pt x="346" y="424"/>
                  </a:lnTo>
                  <a:cubicBezTo>
                    <a:pt x="290" y="424"/>
                    <a:pt x="290" y="424"/>
                    <a:pt x="290" y="424"/>
                  </a:cubicBezTo>
                  <a:cubicBezTo>
                    <a:pt x="276" y="424"/>
                    <a:pt x="261" y="417"/>
                    <a:pt x="261" y="396"/>
                  </a:cubicBezTo>
                  <a:cubicBezTo>
                    <a:pt x="261" y="85"/>
                    <a:pt x="261" y="85"/>
                    <a:pt x="261" y="85"/>
                  </a:cubicBezTo>
                  <a:cubicBezTo>
                    <a:pt x="261" y="71"/>
                    <a:pt x="276" y="57"/>
                    <a:pt x="290" y="57"/>
                  </a:cubicBezTo>
                  <a:cubicBezTo>
                    <a:pt x="346" y="57"/>
                    <a:pt x="346" y="57"/>
                    <a:pt x="346" y="57"/>
                  </a:cubicBezTo>
                  <a:cubicBezTo>
                    <a:pt x="367" y="57"/>
                    <a:pt x="374" y="71"/>
                    <a:pt x="374" y="85"/>
                  </a:cubicBezTo>
                  <a:cubicBezTo>
                    <a:pt x="374" y="396"/>
                    <a:pt x="374" y="396"/>
                    <a:pt x="374" y="396"/>
                  </a:cubicBezTo>
                  <a:cubicBezTo>
                    <a:pt x="374" y="417"/>
                    <a:pt x="367" y="424"/>
                    <a:pt x="346" y="424"/>
                  </a:cubicBezTo>
                  <a:close/>
                  <a:moveTo>
                    <a:pt x="191" y="424"/>
                  </a:moveTo>
                  <a:lnTo>
                    <a:pt x="191" y="424"/>
                  </a:lnTo>
                  <a:cubicBezTo>
                    <a:pt x="134" y="424"/>
                    <a:pt x="134" y="424"/>
                    <a:pt x="134" y="424"/>
                  </a:cubicBezTo>
                  <a:cubicBezTo>
                    <a:pt x="113" y="424"/>
                    <a:pt x="106" y="417"/>
                    <a:pt x="106" y="396"/>
                  </a:cubicBezTo>
                  <a:cubicBezTo>
                    <a:pt x="106" y="339"/>
                    <a:pt x="106" y="339"/>
                    <a:pt x="106" y="339"/>
                  </a:cubicBezTo>
                  <a:cubicBezTo>
                    <a:pt x="106" y="325"/>
                    <a:pt x="113" y="311"/>
                    <a:pt x="134" y="311"/>
                  </a:cubicBezTo>
                  <a:cubicBezTo>
                    <a:pt x="191" y="311"/>
                    <a:pt x="191" y="311"/>
                    <a:pt x="191" y="311"/>
                  </a:cubicBezTo>
                  <a:cubicBezTo>
                    <a:pt x="205" y="311"/>
                    <a:pt x="219" y="325"/>
                    <a:pt x="219" y="339"/>
                  </a:cubicBezTo>
                  <a:cubicBezTo>
                    <a:pt x="219" y="396"/>
                    <a:pt x="219" y="396"/>
                    <a:pt x="219" y="396"/>
                  </a:cubicBezTo>
                  <a:cubicBezTo>
                    <a:pt x="219" y="417"/>
                    <a:pt x="205" y="424"/>
                    <a:pt x="191" y="424"/>
                  </a:cubicBezTo>
                  <a:close/>
                </a:path>
              </a:pathLst>
            </a:custGeom>
            <a:solidFill>
              <a:schemeClr val="bg1"/>
            </a:solidFill>
            <a:ln>
              <a:noFill/>
            </a:ln>
          </p:spPr>
          <p:txBody>
            <a:bodyPr wrap="none" lIns="45720" tIns="22860" rIns="45720" bIns="22860" anchor="ctr"/>
            <a:lstStyle/>
            <a:p>
              <a:pPr defTabSz="1218565"/>
              <a:endParaRPr lang="en-US" sz="2400">
                <a:solidFill>
                  <a:prstClr val="black"/>
                </a:solidFill>
                <a:latin typeface="Roboto Light"/>
              </a:endParaRPr>
            </a:p>
          </p:txBody>
        </p:sp>
      </p:grpSp>
      <p:grpSp>
        <p:nvGrpSpPr>
          <p:cNvPr id="7" name="组合 4"/>
          <p:cNvGrpSpPr/>
          <p:nvPr/>
        </p:nvGrpSpPr>
        <p:grpSpPr>
          <a:xfrm>
            <a:off x="5327915" y="1699760"/>
            <a:ext cx="577111" cy="577112"/>
            <a:chOff x="4139952" y="1274820"/>
            <a:chExt cx="432833" cy="432834"/>
          </a:xfrm>
        </p:grpSpPr>
        <p:sp>
          <p:nvSpPr>
            <p:cNvPr id="24" name="椭圆 16"/>
            <p:cNvSpPr>
              <a:spLocks noChangeArrowheads="1"/>
            </p:cNvSpPr>
            <p:nvPr/>
          </p:nvSpPr>
          <p:spPr bwMode="auto">
            <a:xfrm>
              <a:off x="4139952" y="1274820"/>
              <a:ext cx="432833" cy="432834"/>
            </a:xfrm>
            <a:prstGeom prst="ellipse">
              <a:avLst/>
            </a:prstGeom>
            <a:solidFill>
              <a:srgbClr val="3992DB"/>
            </a:solidFill>
            <a:ln>
              <a:noFill/>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defTabSz="1218565" eaLnBrk="1" hangingPunct="1"/>
              <a:endParaRPr lang="zh-CN" altLang="en-US" sz="2400">
                <a:solidFill>
                  <a:srgbClr val="FFFFFF"/>
                </a:solidFill>
                <a:latin typeface="Calibri" panose="020F0502020204030204" pitchFamily="34" charset="0"/>
              </a:endParaRPr>
            </a:p>
          </p:txBody>
        </p:sp>
        <p:sp>
          <p:nvSpPr>
            <p:cNvPr id="23" name="Freeform 84"/>
            <p:cNvSpPr>
              <a:spLocks noChangeArrowheads="1"/>
            </p:cNvSpPr>
            <p:nvPr/>
          </p:nvSpPr>
          <p:spPr bwMode="auto">
            <a:xfrm>
              <a:off x="4241546" y="1366806"/>
              <a:ext cx="248863" cy="248863"/>
            </a:xfrm>
            <a:custGeom>
              <a:avLst/>
              <a:gdLst>
                <a:gd name="T0" fmla="*/ 43332858 w 602"/>
                <a:gd name="T1" fmla="*/ 34979440 h 602"/>
                <a:gd name="T2" fmla="*/ 43332858 w 602"/>
                <a:gd name="T3" fmla="*/ 34979440 h 602"/>
                <a:gd name="T4" fmla="*/ 43332858 w 602"/>
                <a:gd name="T5" fmla="*/ 0 h 602"/>
                <a:gd name="T6" fmla="*/ 78442719 w 602"/>
                <a:gd name="T7" fmla="*/ 34979440 h 602"/>
                <a:gd name="T8" fmla="*/ 43332858 w 602"/>
                <a:gd name="T9" fmla="*/ 34979440 h 602"/>
                <a:gd name="T10" fmla="*/ 36023527 w 602"/>
                <a:gd name="T11" fmla="*/ 78442719 h 602"/>
                <a:gd name="T12" fmla="*/ 36023527 w 602"/>
                <a:gd name="T13" fmla="*/ 78442719 h 602"/>
                <a:gd name="T14" fmla="*/ 0 w 602"/>
                <a:gd name="T15" fmla="*/ 42419192 h 602"/>
                <a:gd name="T16" fmla="*/ 36023527 w 602"/>
                <a:gd name="T17" fmla="*/ 7308970 h 602"/>
                <a:gd name="T18" fmla="*/ 36023527 w 602"/>
                <a:gd name="T19" fmla="*/ 42419192 h 602"/>
                <a:gd name="T20" fmla="*/ 71002968 w 602"/>
                <a:gd name="T21" fmla="*/ 42419192 h 602"/>
                <a:gd name="T22" fmla="*/ 36023527 w 602"/>
                <a:gd name="T23" fmla="*/ 78442719 h 60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602" h="602">
                  <a:moveTo>
                    <a:pt x="332" y="268"/>
                  </a:moveTo>
                  <a:lnTo>
                    <a:pt x="332" y="268"/>
                  </a:lnTo>
                  <a:cubicBezTo>
                    <a:pt x="332" y="0"/>
                    <a:pt x="332" y="0"/>
                    <a:pt x="332" y="0"/>
                  </a:cubicBezTo>
                  <a:cubicBezTo>
                    <a:pt x="481" y="0"/>
                    <a:pt x="601" y="120"/>
                    <a:pt x="601" y="268"/>
                  </a:cubicBezTo>
                  <a:lnTo>
                    <a:pt x="332" y="268"/>
                  </a:lnTo>
                  <a:close/>
                  <a:moveTo>
                    <a:pt x="276" y="601"/>
                  </a:moveTo>
                  <a:lnTo>
                    <a:pt x="276" y="601"/>
                  </a:lnTo>
                  <a:cubicBezTo>
                    <a:pt x="120" y="601"/>
                    <a:pt x="0" y="480"/>
                    <a:pt x="0" y="325"/>
                  </a:cubicBezTo>
                  <a:cubicBezTo>
                    <a:pt x="0" y="176"/>
                    <a:pt x="120" y="56"/>
                    <a:pt x="276" y="56"/>
                  </a:cubicBezTo>
                  <a:cubicBezTo>
                    <a:pt x="276" y="325"/>
                    <a:pt x="276" y="325"/>
                    <a:pt x="276" y="325"/>
                  </a:cubicBezTo>
                  <a:cubicBezTo>
                    <a:pt x="544" y="325"/>
                    <a:pt x="544" y="325"/>
                    <a:pt x="544" y="325"/>
                  </a:cubicBezTo>
                  <a:cubicBezTo>
                    <a:pt x="544" y="480"/>
                    <a:pt x="424" y="601"/>
                    <a:pt x="276" y="601"/>
                  </a:cubicBezTo>
                  <a:close/>
                </a:path>
              </a:pathLst>
            </a:custGeom>
            <a:solidFill>
              <a:schemeClr val="bg1"/>
            </a:solidFill>
            <a:ln>
              <a:noFill/>
            </a:ln>
          </p:spPr>
          <p:txBody>
            <a:bodyPr wrap="none" lIns="45720" tIns="22860" rIns="45720" bIns="22860" anchor="ctr"/>
            <a:lstStyle/>
            <a:p>
              <a:pPr defTabSz="1218565"/>
              <a:endParaRPr lang="en-US" sz="2400">
                <a:solidFill>
                  <a:prstClr val="black"/>
                </a:solidFill>
                <a:latin typeface="Roboto Light"/>
              </a:endParaRPr>
            </a:p>
          </p:txBody>
        </p:sp>
      </p:grpSp>
    </p:spTree>
  </p:cSld>
  <p:clrMapOvr>
    <a:masterClrMapping/>
  </p:clrMapOvr>
  <p:transition spd="slow">
    <p:cove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4"/>
          <p:cNvSpPr txBox="1"/>
          <p:nvPr/>
        </p:nvSpPr>
        <p:spPr>
          <a:xfrm>
            <a:off x="847299" y="457604"/>
            <a:ext cx="7350027" cy="611869"/>
          </a:xfrm>
          <a:prstGeom prst="rect">
            <a:avLst/>
          </a:prstGeom>
        </p:spPr>
        <p:txBody>
          <a:bodyPr anchor="ct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defTabSz="1218565">
              <a:buNone/>
            </a:pPr>
            <a:r>
              <a:rPr lang="zh-CN" altLang="en-US" sz="1800" b="1" dirty="0" smtClean="0">
                <a:solidFill>
                  <a:prstClr val="black">
                    <a:lumMod val="75000"/>
                    <a:lumOff val="25000"/>
                  </a:prstClr>
                </a:solidFill>
                <a:latin typeface="微软雅黑" panose="020B0503020204020204" pitchFamily="34" charset="-122"/>
                <a:ea typeface="微软雅黑" panose="020B0503020204020204" pitchFamily="34" charset="-122"/>
                <a:sym typeface="+mn-ea"/>
              </a:rPr>
              <a:t>二、党中央国务院省委政府对财</a:t>
            </a:r>
            <a:r>
              <a:rPr lang="zh-CN" altLang="en-US" sz="1800" b="1" dirty="0">
                <a:solidFill>
                  <a:prstClr val="black">
                    <a:lumMod val="75000"/>
                    <a:lumOff val="25000"/>
                  </a:prstClr>
                </a:solidFill>
                <a:latin typeface="微软雅黑" panose="020B0503020204020204" pitchFamily="34" charset="-122"/>
                <a:ea typeface="微软雅黑" panose="020B0503020204020204" pitchFamily="34" charset="-122"/>
                <a:sym typeface="+mn-ea"/>
              </a:rPr>
              <a:t>政科技资金管理改</a:t>
            </a:r>
            <a:r>
              <a:rPr lang="zh-CN" altLang="en-US" sz="1800" b="1" dirty="0" smtClean="0">
                <a:solidFill>
                  <a:prstClr val="black">
                    <a:lumMod val="75000"/>
                    <a:lumOff val="25000"/>
                  </a:prstClr>
                </a:solidFill>
                <a:latin typeface="微软雅黑" panose="020B0503020204020204" pitchFamily="34" charset="-122"/>
                <a:ea typeface="微软雅黑" panose="020B0503020204020204" pitchFamily="34" charset="-122"/>
                <a:sym typeface="+mn-ea"/>
              </a:rPr>
              <a:t>革意见</a:t>
            </a:r>
            <a:endParaRPr lang="zh-CN" sz="1800" b="1" dirty="0">
              <a:solidFill>
                <a:srgbClr val="005DA2"/>
              </a:solidFill>
              <a:latin typeface="微软雅黑" panose="020B0503020204020204" pitchFamily="34" charset="-122"/>
              <a:ea typeface="微软雅黑" panose="020B0503020204020204" pitchFamily="34" charset="-122"/>
            </a:endParaRPr>
          </a:p>
        </p:txBody>
      </p:sp>
      <p:cxnSp>
        <p:nvCxnSpPr>
          <p:cNvPr id="13" name="直接连接符 12"/>
          <p:cNvCxnSpPr/>
          <p:nvPr/>
        </p:nvCxnSpPr>
        <p:spPr>
          <a:xfrm>
            <a:off x="940219" y="1028603"/>
            <a:ext cx="7296811" cy="0"/>
          </a:xfrm>
          <a:prstGeom prst="line">
            <a:avLst/>
          </a:prstGeom>
        </p:spPr>
        <p:style>
          <a:lnRef idx="1">
            <a:schemeClr val="accent1"/>
          </a:lnRef>
          <a:fillRef idx="0">
            <a:schemeClr val="accent1"/>
          </a:fillRef>
          <a:effectRef idx="0">
            <a:schemeClr val="accent1"/>
          </a:effectRef>
          <a:fontRef idx="minor">
            <a:schemeClr val="tx1"/>
          </a:fontRef>
        </p:style>
      </p:cxnSp>
      <p:grpSp>
        <p:nvGrpSpPr>
          <p:cNvPr id="26" name="组合 25"/>
          <p:cNvGrpSpPr/>
          <p:nvPr/>
        </p:nvGrpSpPr>
        <p:grpSpPr>
          <a:xfrm>
            <a:off x="8081504" y="423304"/>
            <a:ext cx="454847" cy="455675"/>
            <a:chOff x="6084168" y="1274820"/>
            <a:chExt cx="432048" cy="432834"/>
          </a:xfrm>
        </p:grpSpPr>
        <p:sp>
          <p:nvSpPr>
            <p:cNvPr id="27" name="椭圆 22"/>
            <p:cNvSpPr>
              <a:spLocks noChangeArrowheads="1"/>
            </p:cNvSpPr>
            <p:nvPr/>
          </p:nvSpPr>
          <p:spPr bwMode="auto">
            <a:xfrm>
              <a:off x="6084168" y="1274820"/>
              <a:ext cx="432048" cy="432834"/>
            </a:xfrm>
            <a:prstGeom prst="ellipse">
              <a:avLst/>
            </a:prstGeom>
            <a:solidFill>
              <a:schemeClr val="accent1"/>
            </a:solidFill>
            <a:ln>
              <a:noFill/>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defTabSz="1218565" eaLnBrk="1" hangingPunct="1"/>
              <a:endParaRPr lang="zh-CN" altLang="en-US" sz="2400">
                <a:solidFill>
                  <a:srgbClr val="FFFFFF"/>
                </a:solidFill>
                <a:latin typeface="Calibri" panose="020F0502020204030204" pitchFamily="34" charset="0"/>
              </a:endParaRPr>
            </a:p>
          </p:txBody>
        </p:sp>
        <p:sp>
          <p:nvSpPr>
            <p:cNvPr id="28" name="Freeform 59"/>
            <p:cNvSpPr>
              <a:spLocks noChangeArrowheads="1"/>
            </p:cNvSpPr>
            <p:nvPr/>
          </p:nvSpPr>
          <p:spPr bwMode="auto">
            <a:xfrm>
              <a:off x="6180302" y="1365898"/>
              <a:ext cx="239780" cy="250679"/>
            </a:xfrm>
            <a:custGeom>
              <a:avLst/>
              <a:gdLst>
                <a:gd name="T0" fmla="*/ 73627430 w 581"/>
                <a:gd name="T1" fmla="*/ 67678707 h 609"/>
                <a:gd name="T2" fmla="*/ 61659637 w 581"/>
                <a:gd name="T3" fmla="*/ 78678142 h 609"/>
                <a:gd name="T4" fmla="*/ 54244957 w 581"/>
                <a:gd name="T5" fmla="*/ 72208055 h 609"/>
                <a:gd name="T6" fmla="*/ 57106883 w 581"/>
                <a:gd name="T7" fmla="*/ 65867111 h 609"/>
                <a:gd name="T8" fmla="*/ 61659637 w 581"/>
                <a:gd name="T9" fmla="*/ 69490662 h 609"/>
                <a:gd name="T10" fmla="*/ 71806401 w 581"/>
                <a:gd name="T11" fmla="*/ 61338122 h 609"/>
                <a:gd name="T12" fmla="*/ 73627430 w 581"/>
                <a:gd name="T13" fmla="*/ 67678707 h 609"/>
                <a:gd name="T14" fmla="*/ 61659637 w 581"/>
                <a:gd name="T15" fmla="*/ 64055516 h 609"/>
                <a:gd name="T16" fmla="*/ 49691843 w 581"/>
                <a:gd name="T17" fmla="*/ 69490662 h 609"/>
                <a:gd name="T18" fmla="*/ 51513233 w 581"/>
                <a:gd name="T19" fmla="*/ 75054951 h 609"/>
                <a:gd name="T20" fmla="*/ 3772261 w 581"/>
                <a:gd name="T21" fmla="*/ 78678142 h 609"/>
                <a:gd name="T22" fmla="*/ 0 w 581"/>
                <a:gd name="T23" fmla="*/ 10999436 h 609"/>
                <a:gd name="T24" fmla="*/ 10146404 w 581"/>
                <a:gd name="T25" fmla="*/ 7246742 h 609"/>
                <a:gd name="T26" fmla="*/ 17561444 w 581"/>
                <a:gd name="T27" fmla="*/ 18246178 h 609"/>
                <a:gd name="T28" fmla="*/ 24845922 w 581"/>
                <a:gd name="T29" fmla="*/ 7246742 h 609"/>
                <a:gd name="T30" fmla="*/ 28488341 w 581"/>
                <a:gd name="T31" fmla="*/ 10999436 h 609"/>
                <a:gd name="T32" fmla="*/ 43318061 w 581"/>
                <a:gd name="T33" fmla="*/ 10999436 h 609"/>
                <a:gd name="T34" fmla="*/ 46960119 w 581"/>
                <a:gd name="T35" fmla="*/ 7246742 h 609"/>
                <a:gd name="T36" fmla="*/ 54244957 w 581"/>
                <a:gd name="T37" fmla="*/ 18246178 h 609"/>
                <a:gd name="T38" fmla="*/ 61659637 w 581"/>
                <a:gd name="T39" fmla="*/ 7246742 h 609"/>
                <a:gd name="T40" fmla="*/ 71806401 w 581"/>
                <a:gd name="T41" fmla="*/ 10999436 h 609"/>
                <a:gd name="T42" fmla="*/ 66212751 w 581"/>
                <a:gd name="T43" fmla="*/ 59526167 h 609"/>
                <a:gd name="T44" fmla="*/ 10146404 w 581"/>
                <a:gd name="T45" fmla="*/ 63149718 h 609"/>
                <a:gd name="T46" fmla="*/ 12878128 w 581"/>
                <a:gd name="T47" fmla="*/ 65867111 h 609"/>
                <a:gd name="T48" fmla="*/ 39545439 w 581"/>
                <a:gd name="T49" fmla="*/ 63149718 h 609"/>
                <a:gd name="T50" fmla="*/ 39545439 w 581"/>
                <a:gd name="T51" fmla="*/ 63149718 h 609"/>
                <a:gd name="T52" fmla="*/ 39545439 w 581"/>
                <a:gd name="T53" fmla="*/ 63149718 h 609"/>
                <a:gd name="T54" fmla="*/ 12878128 w 581"/>
                <a:gd name="T55" fmla="*/ 60431965 h 609"/>
                <a:gd name="T56" fmla="*/ 58017218 w 581"/>
                <a:gd name="T57" fmla="*/ 28339815 h 609"/>
                <a:gd name="T58" fmla="*/ 13788823 w 581"/>
                <a:gd name="T59" fmla="*/ 28339815 h 609"/>
                <a:gd name="T60" fmla="*/ 13788823 w 581"/>
                <a:gd name="T61" fmla="*/ 35715700 h 609"/>
                <a:gd name="T62" fmla="*/ 61659637 w 581"/>
                <a:gd name="T63" fmla="*/ 31963007 h 609"/>
                <a:gd name="T64" fmla="*/ 58017218 w 581"/>
                <a:gd name="T65" fmla="*/ 43868240 h 609"/>
                <a:gd name="T66" fmla="*/ 35903020 w 581"/>
                <a:gd name="T67" fmla="*/ 43868240 h 609"/>
                <a:gd name="T68" fmla="*/ 13788823 w 581"/>
                <a:gd name="T69" fmla="*/ 43868240 h 609"/>
                <a:gd name="T70" fmla="*/ 13788823 w 581"/>
                <a:gd name="T71" fmla="*/ 51244484 h 609"/>
                <a:gd name="T72" fmla="*/ 35903020 w 581"/>
                <a:gd name="T73" fmla="*/ 51244484 h 609"/>
                <a:gd name="T74" fmla="*/ 61659637 w 581"/>
                <a:gd name="T75" fmla="*/ 47491791 h 609"/>
                <a:gd name="T76" fmla="*/ 54244957 w 581"/>
                <a:gd name="T77" fmla="*/ 14622627 h 609"/>
                <a:gd name="T78" fmla="*/ 50602538 w 581"/>
                <a:gd name="T79" fmla="*/ 10999436 h 609"/>
                <a:gd name="T80" fmla="*/ 54244957 w 581"/>
                <a:gd name="T81" fmla="*/ 0 h 609"/>
                <a:gd name="T82" fmla="*/ 58017218 w 581"/>
                <a:gd name="T83" fmla="*/ 10999436 h 609"/>
                <a:gd name="T84" fmla="*/ 35903020 w 581"/>
                <a:gd name="T85" fmla="*/ 14622627 h 609"/>
                <a:gd name="T86" fmla="*/ 32260601 w 581"/>
                <a:gd name="T87" fmla="*/ 10999436 h 609"/>
                <a:gd name="T88" fmla="*/ 35903020 w 581"/>
                <a:gd name="T89" fmla="*/ 0 h 609"/>
                <a:gd name="T90" fmla="*/ 39545439 w 581"/>
                <a:gd name="T91" fmla="*/ 10999436 h 609"/>
                <a:gd name="T92" fmla="*/ 17561444 w 581"/>
                <a:gd name="T93" fmla="*/ 14622627 h 609"/>
                <a:gd name="T94" fmla="*/ 13788823 w 581"/>
                <a:gd name="T95" fmla="*/ 10999436 h 609"/>
                <a:gd name="T96" fmla="*/ 17561444 w 581"/>
                <a:gd name="T97" fmla="*/ 0 h 609"/>
                <a:gd name="T98" fmla="*/ 21203502 w 581"/>
                <a:gd name="T99" fmla="*/ 10999436 h 609"/>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581" h="609">
                  <a:moveTo>
                    <a:pt x="566" y="523"/>
                  </a:moveTo>
                  <a:lnTo>
                    <a:pt x="566" y="523"/>
                  </a:lnTo>
                  <a:cubicBezTo>
                    <a:pt x="495" y="594"/>
                    <a:pt x="495" y="594"/>
                    <a:pt x="495" y="594"/>
                  </a:cubicBezTo>
                  <a:cubicBezTo>
                    <a:pt x="488" y="601"/>
                    <a:pt x="481" y="608"/>
                    <a:pt x="474" y="608"/>
                  </a:cubicBezTo>
                  <a:cubicBezTo>
                    <a:pt x="467" y="608"/>
                    <a:pt x="460" y="601"/>
                    <a:pt x="453" y="594"/>
                  </a:cubicBezTo>
                  <a:cubicBezTo>
                    <a:pt x="417" y="558"/>
                    <a:pt x="417" y="558"/>
                    <a:pt x="417" y="558"/>
                  </a:cubicBezTo>
                  <a:cubicBezTo>
                    <a:pt x="410" y="551"/>
                    <a:pt x="410" y="544"/>
                    <a:pt x="410" y="537"/>
                  </a:cubicBezTo>
                  <a:cubicBezTo>
                    <a:pt x="410" y="523"/>
                    <a:pt x="417" y="509"/>
                    <a:pt x="439" y="509"/>
                  </a:cubicBezTo>
                  <a:cubicBezTo>
                    <a:pt x="446" y="509"/>
                    <a:pt x="453" y="516"/>
                    <a:pt x="453" y="523"/>
                  </a:cubicBezTo>
                  <a:cubicBezTo>
                    <a:pt x="474" y="537"/>
                    <a:pt x="474" y="537"/>
                    <a:pt x="474" y="537"/>
                  </a:cubicBezTo>
                  <a:cubicBezTo>
                    <a:pt x="530" y="481"/>
                    <a:pt x="530" y="481"/>
                    <a:pt x="530" y="481"/>
                  </a:cubicBezTo>
                  <a:cubicBezTo>
                    <a:pt x="537" y="474"/>
                    <a:pt x="545" y="474"/>
                    <a:pt x="552" y="474"/>
                  </a:cubicBezTo>
                  <a:cubicBezTo>
                    <a:pt x="566" y="474"/>
                    <a:pt x="580" y="488"/>
                    <a:pt x="580" y="502"/>
                  </a:cubicBezTo>
                  <a:cubicBezTo>
                    <a:pt x="580" y="509"/>
                    <a:pt x="573" y="516"/>
                    <a:pt x="566" y="523"/>
                  </a:cubicBezTo>
                  <a:close/>
                  <a:moveTo>
                    <a:pt x="474" y="495"/>
                  </a:moveTo>
                  <a:lnTo>
                    <a:pt x="474" y="495"/>
                  </a:lnTo>
                  <a:cubicBezTo>
                    <a:pt x="467" y="488"/>
                    <a:pt x="453" y="481"/>
                    <a:pt x="439" y="481"/>
                  </a:cubicBezTo>
                  <a:cubicBezTo>
                    <a:pt x="403" y="481"/>
                    <a:pt x="382" y="509"/>
                    <a:pt x="382" y="537"/>
                  </a:cubicBezTo>
                  <a:cubicBezTo>
                    <a:pt x="382" y="558"/>
                    <a:pt x="389" y="573"/>
                    <a:pt x="396" y="580"/>
                  </a:cubicBezTo>
                  <a:cubicBezTo>
                    <a:pt x="424" y="608"/>
                    <a:pt x="424" y="608"/>
                    <a:pt x="424" y="608"/>
                  </a:cubicBezTo>
                  <a:cubicBezTo>
                    <a:pt x="29" y="608"/>
                    <a:pt x="29" y="608"/>
                    <a:pt x="29" y="608"/>
                  </a:cubicBezTo>
                  <a:cubicBezTo>
                    <a:pt x="15" y="608"/>
                    <a:pt x="0" y="594"/>
                    <a:pt x="0" y="580"/>
                  </a:cubicBezTo>
                  <a:cubicBezTo>
                    <a:pt x="0" y="85"/>
                    <a:pt x="0" y="85"/>
                    <a:pt x="0" y="85"/>
                  </a:cubicBezTo>
                  <a:cubicBezTo>
                    <a:pt x="0" y="71"/>
                    <a:pt x="15" y="56"/>
                    <a:pt x="29" y="56"/>
                  </a:cubicBezTo>
                  <a:cubicBezTo>
                    <a:pt x="78" y="56"/>
                    <a:pt x="78" y="56"/>
                    <a:pt x="78" y="56"/>
                  </a:cubicBezTo>
                  <a:cubicBezTo>
                    <a:pt x="78" y="85"/>
                    <a:pt x="78" y="85"/>
                    <a:pt x="78" y="85"/>
                  </a:cubicBezTo>
                  <a:cubicBezTo>
                    <a:pt x="78" y="120"/>
                    <a:pt x="106" y="141"/>
                    <a:pt x="135" y="141"/>
                  </a:cubicBezTo>
                  <a:cubicBezTo>
                    <a:pt x="163" y="141"/>
                    <a:pt x="191" y="120"/>
                    <a:pt x="191" y="85"/>
                  </a:cubicBezTo>
                  <a:cubicBezTo>
                    <a:pt x="191" y="56"/>
                    <a:pt x="191" y="56"/>
                    <a:pt x="191" y="56"/>
                  </a:cubicBezTo>
                  <a:cubicBezTo>
                    <a:pt x="219" y="56"/>
                    <a:pt x="219" y="56"/>
                    <a:pt x="219" y="56"/>
                  </a:cubicBezTo>
                  <a:cubicBezTo>
                    <a:pt x="219" y="85"/>
                    <a:pt x="219" y="85"/>
                    <a:pt x="219" y="85"/>
                  </a:cubicBezTo>
                  <a:cubicBezTo>
                    <a:pt x="219" y="120"/>
                    <a:pt x="248" y="141"/>
                    <a:pt x="276" y="141"/>
                  </a:cubicBezTo>
                  <a:cubicBezTo>
                    <a:pt x="304" y="141"/>
                    <a:pt x="333" y="120"/>
                    <a:pt x="333" y="85"/>
                  </a:cubicBezTo>
                  <a:cubicBezTo>
                    <a:pt x="333" y="56"/>
                    <a:pt x="333" y="56"/>
                    <a:pt x="333" y="56"/>
                  </a:cubicBezTo>
                  <a:cubicBezTo>
                    <a:pt x="361" y="56"/>
                    <a:pt x="361" y="56"/>
                    <a:pt x="361" y="56"/>
                  </a:cubicBezTo>
                  <a:cubicBezTo>
                    <a:pt x="361" y="85"/>
                    <a:pt x="361" y="85"/>
                    <a:pt x="361" y="85"/>
                  </a:cubicBezTo>
                  <a:cubicBezTo>
                    <a:pt x="361" y="120"/>
                    <a:pt x="389" y="141"/>
                    <a:pt x="417" y="141"/>
                  </a:cubicBezTo>
                  <a:cubicBezTo>
                    <a:pt x="446" y="141"/>
                    <a:pt x="474" y="120"/>
                    <a:pt x="474" y="85"/>
                  </a:cubicBezTo>
                  <a:cubicBezTo>
                    <a:pt x="474" y="56"/>
                    <a:pt x="474" y="56"/>
                    <a:pt x="474" y="56"/>
                  </a:cubicBezTo>
                  <a:cubicBezTo>
                    <a:pt x="523" y="56"/>
                    <a:pt x="523" y="56"/>
                    <a:pt x="523" y="56"/>
                  </a:cubicBezTo>
                  <a:cubicBezTo>
                    <a:pt x="537" y="56"/>
                    <a:pt x="552" y="71"/>
                    <a:pt x="552" y="85"/>
                  </a:cubicBezTo>
                  <a:cubicBezTo>
                    <a:pt x="552" y="445"/>
                    <a:pt x="552" y="445"/>
                    <a:pt x="552" y="445"/>
                  </a:cubicBezTo>
                  <a:cubicBezTo>
                    <a:pt x="530" y="445"/>
                    <a:pt x="516" y="452"/>
                    <a:pt x="509" y="460"/>
                  </a:cubicBezTo>
                  <a:lnTo>
                    <a:pt x="474" y="495"/>
                  </a:lnTo>
                  <a:close/>
                  <a:moveTo>
                    <a:pt x="78" y="488"/>
                  </a:moveTo>
                  <a:lnTo>
                    <a:pt x="78" y="488"/>
                  </a:lnTo>
                  <a:cubicBezTo>
                    <a:pt x="78" y="502"/>
                    <a:pt x="85" y="509"/>
                    <a:pt x="99" y="509"/>
                  </a:cubicBezTo>
                  <a:cubicBezTo>
                    <a:pt x="283" y="509"/>
                    <a:pt x="283" y="509"/>
                    <a:pt x="283" y="509"/>
                  </a:cubicBezTo>
                  <a:cubicBezTo>
                    <a:pt x="297" y="509"/>
                    <a:pt x="304" y="502"/>
                    <a:pt x="304" y="488"/>
                  </a:cubicBezTo>
                  <a:cubicBezTo>
                    <a:pt x="304" y="474"/>
                    <a:pt x="297" y="467"/>
                    <a:pt x="283" y="467"/>
                  </a:cubicBezTo>
                  <a:cubicBezTo>
                    <a:pt x="99" y="467"/>
                    <a:pt x="99" y="467"/>
                    <a:pt x="99" y="467"/>
                  </a:cubicBezTo>
                  <a:cubicBezTo>
                    <a:pt x="85" y="467"/>
                    <a:pt x="78" y="474"/>
                    <a:pt x="78" y="488"/>
                  </a:cubicBezTo>
                  <a:close/>
                  <a:moveTo>
                    <a:pt x="446" y="219"/>
                  </a:moveTo>
                  <a:lnTo>
                    <a:pt x="446" y="219"/>
                  </a:lnTo>
                  <a:cubicBezTo>
                    <a:pt x="106" y="219"/>
                    <a:pt x="106" y="219"/>
                    <a:pt x="106" y="219"/>
                  </a:cubicBezTo>
                  <a:cubicBezTo>
                    <a:pt x="92" y="219"/>
                    <a:pt x="78" y="233"/>
                    <a:pt x="78" y="247"/>
                  </a:cubicBezTo>
                  <a:cubicBezTo>
                    <a:pt x="78" y="262"/>
                    <a:pt x="92" y="276"/>
                    <a:pt x="106" y="276"/>
                  </a:cubicBezTo>
                  <a:cubicBezTo>
                    <a:pt x="446" y="276"/>
                    <a:pt x="446" y="276"/>
                    <a:pt x="446" y="276"/>
                  </a:cubicBezTo>
                  <a:cubicBezTo>
                    <a:pt x="460" y="276"/>
                    <a:pt x="474" y="262"/>
                    <a:pt x="474" y="247"/>
                  </a:cubicBezTo>
                  <a:cubicBezTo>
                    <a:pt x="474" y="233"/>
                    <a:pt x="460" y="219"/>
                    <a:pt x="446" y="219"/>
                  </a:cubicBezTo>
                  <a:close/>
                  <a:moveTo>
                    <a:pt x="446" y="339"/>
                  </a:moveTo>
                  <a:lnTo>
                    <a:pt x="446" y="339"/>
                  </a:lnTo>
                  <a:cubicBezTo>
                    <a:pt x="276" y="339"/>
                    <a:pt x="276" y="339"/>
                    <a:pt x="276" y="339"/>
                  </a:cubicBezTo>
                  <a:cubicBezTo>
                    <a:pt x="226" y="339"/>
                    <a:pt x="226" y="339"/>
                    <a:pt x="226" y="339"/>
                  </a:cubicBezTo>
                  <a:cubicBezTo>
                    <a:pt x="106" y="339"/>
                    <a:pt x="106" y="339"/>
                    <a:pt x="106" y="339"/>
                  </a:cubicBezTo>
                  <a:cubicBezTo>
                    <a:pt x="92" y="339"/>
                    <a:pt x="78" y="353"/>
                    <a:pt x="78" y="367"/>
                  </a:cubicBezTo>
                  <a:cubicBezTo>
                    <a:pt x="78" y="389"/>
                    <a:pt x="92" y="396"/>
                    <a:pt x="106" y="396"/>
                  </a:cubicBezTo>
                  <a:cubicBezTo>
                    <a:pt x="226" y="396"/>
                    <a:pt x="226" y="396"/>
                    <a:pt x="226" y="396"/>
                  </a:cubicBezTo>
                  <a:cubicBezTo>
                    <a:pt x="276" y="396"/>
                    <a:pt x="276" y="396"/>
                    <a:pt x="276" y="396"/>
                  </a:cubicBezTo>
                  <a:cubicBezTo>
                    <a:pt x="446" y="396"/>
                    <a:pt x="446" y="396"/>
                    <a:pt x="446" y="396"/>
                  </a:cubicBezTo>
                  <a:cubicBezTo>
                    <a:pt x="460" y="396"/>
                    <a:pt x="474" y="389"/>
                    <a:pt x="474" y="367"/>
                  </a:cubicBezTo>
                  <a:cubicBezTo>
                    <a:pt x="474" y="353"/>
                    <a:pt x="460" y="339"/>
                    <a:pt x="446" y="339"/>
                  </a:cubicBezTo>
                  <a:close/>
                  <a:moveTo>
                    <a:pt x="417" y="113"/>
                  </a:moveTo>
                  <a:lnTo>
                    <a:pt x="417" y="113"/>
                  </a:lnTo>
                  <a:cubicBezTo>
                    <a:pt x="403" y="113"/>
                    <a:pt x="389" y="106"/>
                    <a:pt x="389" y="85"/>
                  </a:cubicBezTo>
                  <a:cubicBezTo>
                    <a:pt x="389" y="28"/>
                    <a:pt x="389" y="28"/>
                    <a:pt x="389" y="28"/>
                  </a:cubicBezTo>
                  <a:cubicBezTo>
                    <a:pt x="389" y="14"/>
                    <a:pt x="403" y="0"/>
                    <a:pt x="417" y="0"/>
                  </a:cubicBezTo>
                  <a:cubicBezTo>
                    <a:pt x="431" y="0"/>
                    <a:pt x="446" y="14"/>
                    <a:pt x="446" y="28"/>
                  </a:cubicBezTo>
                  <a:cubicBezTo>
                    <a:pt x="446" y="85"/>
                    <a:pt x="446" y="85"/>
                    <a:pt x="446" y="85"/>
                  </a:cubicBezTo>
                  <a:cubicBezTo>
                    <a:pt x="446" y="106"/>
                    <a:pt x="431" y="113"/>
                    <a:pt x="417" y="113"/>
                  </a:cubicBezTo>
                  <a:close/>
                  <a:moveTo>
                    <a:pt x="276" y="113"/>
                  </a:moveTo>
                  <a:lnTo>
                    <a:pt x="276" y="113"/>
                  </a:lnTo>
                  <a:cubicBezTo>
                    <a:pt x="262" y="113"/>
                    <a:pt x="248" y="106"/>
                    <a:pt x="248" y="85"/>
                  </a:cubicBezTo>
                  <a:cubicBezTo>
                    <a:pt x="248" y="28"/>
                    <a:pt x="248" y="28"/>
                    <a:pt x="248" y="28"/>
                  </a:cubicBezTo>
                  <a:cubicBezTo>
                    <a:pt x="248" y="14"/>
                    <a:pt x="262" y="0"/>
                    <a:pt x="276" y="0"/>
                  </a:cubicBezTo>
                  <a:cubicBezTo>
                    <a:pt x="290" y="0"/>
                    <a:pt x="304" y="14"/>
                    <a:pt x="304" y="28"/>
                  </a:cubicBezTo>
                  <a:cubicBezTo>
                    <a:pt x="304" y="85"/>
                    <a:pt x="304" y="85"/>
                    <a:pt x="304" y="85"/>
                  </a:cubicBezTo>
                  <a:cubicBezTo>
                    <a:pt x="304" y="106"/>
                    <a:pt x="290" y="113"/>
                    <a:pt x="276" y="113"/>
                  </a:cubicBezTo>
                  <a:close/>
                  <a:moveTo>
                    <a:pt x="135" y="113"/>
                  </a:moveTo>
                  <a:lnTo>
                    <a:pt x="135" y="113"/>
                  </a:lnTo>
                  <a:cubicBezTo>
                    <a:pt x="121" y="113"/>
                    <a:pt x="106" y="106"/>
                    <a:pt x="106" y="85"/>
                  </a:cubicBezTo>
                  <a:cubicBezTo>
                    <a:pt x="106" y="28"/>
                    <a:pt x="106" y="28"/>
                    <a:pt x="106" y="28"/>
                  </a:cubicBezTo>
                  <a:cubicBezTo>
                    <a:pt x="106" y="14"/>
                    <a:pt x="121" y="0"/>
                    <a:pt x="135" y="0"/>
                  </a:cubicBezTo>
                  <a:cubicBezTo>
                    <a:pt x="149" y="0"/>
                    <a:pt x="163" y="14"/>
                    <a:pt x="163" y="28"/>
                  </a:cubicBezTo>
                  <a:cubicBezTo>
                    <a:pt x="163" y="85"/>
                    <a:pt x="163" y="85"/>
                    <a:pt x="163" y="85"/>
                  </a:cubicBezTo>
                  <a:cubicBezTo>
                    <a:pt x="163" y="106"/>
                    <a:pt x="149" y="113"/>
                    <a:pt x="135" y="113"/>
                  </a:cubicBezTo>
                  <a:close/>
                </a:path>
              </a:pathLst>
            </a:custGeom>
            <a:solidFill>
              <a:schemeClr val="bg1"/>
            </a:solidFill>
            <a:ln>
              <a:noFill/>
            </a:ln>
          </p:spPr>
          <p:txBody>
            <a:bodyPr wrap="none" lIns="45720" tIns="22860" rIns="45720" bIns="22860" anchor="ctr"/>
            <a:lstStyle/>
            <a:p>
              <a:pPr defTabSz="1218565"/>
              <a:endParaRPr lang="en-US" sz="2400">
                <a:solidFill>
                  <a:prstClr val="black"/>
                </a:solidFill>
                <a:latin typeface="Roboto Light"/>
              </a:endParaRPr>
            </a:p>
          </p:txBody>
        </p:sp>
      </p:grpSp>
      <p:grpSp>
        <p:nvGrpSpPr>
          <p:cNvPr id="29" name="组合 28"/>
          <p:cNvGrpSpPr/>
          <p:nvPr/>
        </p:nvGrpSpPr>
        <p:grpSpPr>
          <a:xfrm>
            <a:off x="6840473" y="425196"/>
            <a:ext cx="454847" cy="454847"/>
            <a:chOff x="4788024" y="1275213"/>
            <a:chExt cx="432048" cy="432048"/>
          </a:xfrm>
        </p:grpSpPr>
        <p:sp>
          <p:nvSpPr>
            <p:cNvPr id="30" name="椭圆 65"/>
            <p:cNvSpPr>
              <a:spLocks noChangeArrowheads="1"/>
            </p:cNvSpPr>
            <p:nvPr/>
          </p:nvSpPr>
          <p:spPr bwMode="auto">
            <a:xfrm>
              <a:off x="4788024" y="1275213"/>
              <a:ext cx="432048" cy="432048"/>
            </a:xfrm>
            <a:prstGeom prst="ellipse">
              <a:avLst/>
            </a:prstGeom>
            <a:solidFill>
              <a:srgbClr val="F79600"/>
            </a:solidFill>
            <a:ln>
              <a:noFill/>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defTabSz="1218565" eaLnBrk="1" hangingPunct="1"/>
              <a:endParaRPr lang="zh-CN" altLang="en-US" sz="2400">
                <a:solidFill>
                  <a:srgbClr val="FFFFFF"/>
                </a:solidFill>
                <a:latin typeface="Calibri" panose="020F0502020204030204" pitchFamily="34" charset="0"/>
              </a:endParaRPr>
            </a:p>
          </p:txBody>
        </p:sp>
        <p:sp>
          <p:nvSpPr>
            <p:cNvPr id="31" name="Freeform 110"/>
            <p:cNvSpPr>
              <a:spLocks noChangeArrowheads="1"/>
            </p:cNvSpPr>
            <p:nvPr/>
          </p:nvSpPr>
          <p:spPr bwMode="auto">
            <a:xfrm>
              <a:off x="4891102" y="1366806"/>
              <a:ext cx="250679" cy="248862"/>
            </a:xfrm>
            <a:custGeom>
              <a:avLst/>
              <a:gdLst>
                <a:gd name="T0" fmla="*/ 78678142 w 609"/>
                <a:gd name="T1" fmla="*/ 71002280 h 602"/>
                <a:gd name="T2" fmla="*/ 78678142 w 609"/>
                <a:gd name="T3" fmla="*/ 71002280 h 602"/>
                <a:gd name="T4" fmla="*/ 71302258 w 609"/>
                <a:gd name="T5" fmla="*/ 78441997 h 602"/>
                <a:gd name="T6" fmla="*/ 65867111 w 609"/>
                <a:gd name="T7" fmla="*/ 76614673 h 602"/>
                <a:gd name="T8" fmla="*/ 44774038 w 609"/>
                <a:gd name="T9" fmla="*/ 54426302 h 602"/>
                <a:gd name="T10" fmla="*/ 29245613 w 609"/>
                <a:gd name="T11" fmla="*/ 59125033 h 602"/>
                <a:gd name="T12" fmla="*/ 0 w 609"/>
                <a:gd name="T13" fmla="*/ 29497307 h 602"/>
                <a:gd name="T14" fmla="*/ 29245613 w 609"/>
                <a:gd name="T15" fmla="*/ 0 h 602"/>
                <a:gd name="T16" fmla="*/ 58491226 w 609"/>
                <a:gd name="T17" fmla="*/ 29497307 h 602"/>
                <a:gd name="T18" fmla="*/ 54867675 w 609"/>
                <a:gd name="T19" fmla="*/ 44376380 h 602"/>
                <a:gd name="T20" fmla="*/ 75960749 w 609"/>
                <a:gd name="T21" fmla="*/ 65520668 h 602"/>
                <a:gd name="T22" fmla="*/ 78678142 w 609"/>
                <a:gd name="T23" fmla="*/ 71002280 h 602"/>
                <a:gd name="T24" fmla="*/ 29245613 w 609"/>
                <a:gd name="T25" fmla="*/ 7439717 h 602"/>
                <a:gd name="T26" fmla="*/ 29245613 w 609"/>
                <a:gd name="T27" fmla="*/ 7439717 h 602"/>
                <a:gd name="T28" fmla="*/ 7246742 w 609"/>
                <a:gd name="T29" fmla="*/ 29497307 h 602"/>
                <a:gd name="T30" fmla="*/ 29245613 w 609"/>
                <a:gd name="T31" fmla="*/ 51685677 h 602"/>
                <a:gd name="T32" fmla="*/ 51244484 w 609"/>
                <a:gd name="T33" fmla="*/ 29497307 h 602"/>
                <a:gd name="T34" fmla="*/ 29245613 w 609"/>
                <a:gd name="T35" fmla="*/ 7439717 h 602"/>
                <a:gd name="T36" fmla="*/ 42056644 w 609"/>
                <a:gd name="T37" fmla="*/ 33282375 h 602"/>
                <a:gd name="T38" fmla="*/ 42056644 w 609"/>
                <a:gd name="T39" fmla="*/ 33282375 h 602"/>
                <a:gd name="T40" fmla="*/ 32868804 w 609"/>
                <a:gd name="T41" fmla="*/ 33282375 h 602"/>
                <a:gd name="T42" fmla="*/ 32868804 w 609"/>
                <a:gd name="T43" fmla="*/ 41504973 h 602"/>
                <a:gd name="T44" fmla="*/ 29245613 w 609"/>
                <a:gd name="T45" fmla="*/ 45290042 h 602"/>
                <a:gd name="T46" fmla="*/ 25622062 w 609"/>
                <a:gd name="T47" fmla="*/ 41504973 h 602"/>
                <a:gd name="T48" fmla="*/ 25622062 w 609"/>
                <a:gd name="T49" fmla="*/ 33282375 h 602"/>
                <a:gd name="T50" fmla="*/ 17340380 w 609"/>
                <a:gd name="T51" fmla="*/ 33282375 h 602"/>
                <a:gd name="T52" fmla="*/ 13716829 w 609"/>
                <a:gd name="T53" fmla="*/ 29497307 h 602"/>
                <a:gd name="T54" fmla="*/ 17340380 w 609"/>
                <a:gd name="T55" fmla="*/ 25842658 h 602"/>
                <a:gd name="T56" fmla="*/ 25622062 w 609"/>
                <a:gd name="T57" fmla="*/ 25842658 h 602"/>
                <a:gd name="T58" fmla="*/ 25622062 w 609"/>
                <a:gd name="T59" fmla="*/ 16575978 h 602"/>
                <a:gd name="T60" fmla="*/ 29245613 w 609"/>
                <a:gd name="T61" fmla="*/ 12921329 h 602"/>
                <a:gd name="T62" fmla="*/ 32868804 w 609"/>
                <a:gd name="T63" fmla="*/ 16575978 h 602"/>
                <a:gd name="T64" fmla="*/ 32868804 w 609"/>
                <a:gd name="T65" fmla="*/ 25842658 h 602"/>
                <a:gd name="T66" fmla="*/ 42056644 w 609"/>
                <a:gd name="T67" fmla="*/ 25842658 h 602"/>
                <a:gd name="T68" fmla="*/ 45679835 w 609"/>
                <a:gd name="T69" fmla="*/ 29497307 h 602"/>
                <a:gd name="T70" fmla="*/ 42056644 w 609"/>
                <a:gd name="T71" fmla="*/ 33282375 h 60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609" h="602">
                  <a:moveTo>
                    <a:pt x="608" y="544"/>
                  </a:moveTo>
                  <a:lnTo>
                    <a:pt x="608" y="544"/>
                  </a:lnTo>
                  <a:cubicBezTo>
                    <a:pt x="608" y="573"/>
                    <a:pt x="579" y="601"/>
                    <a:pt x="551" y="601"/>
                  </a:cubicBezTo>
                  <a:cubicBezTo>
                    <a:pt x="530" y="601"/>
                    <a:pt x="516" y="594"/>
                    <a:pt x="509" y="587"/>
                  </a:cubicBezTo>
                  <a:cubicBezTo>
                    <a:pt x="346" y="417"/>
                    <a:pt x="346" y="417"/>
                    <a:pt x="346" y="417"/>
                  </a:cubicBezTo>
                  <a:cubicBezTo>
                    <a:pt x="311" y="438"/>
                    <a:pt x="269" y="453"/>
                    <a:pt x="226" y="453"/>
                  </a:cubicBezTo>
                  <a:cubicBezTo>
                    <a:pt x="106" y="453"/>
                    <a:pt x="0" y="347"/>
                    <a:pt x="0" y="226"/>
                  </a:cubicBezTo>
                  <a:cubicBezTo>
                    <a:pt x="0" y="99"/>
                    <a:pt x="106" y="0"/>
                    <a:pt x="226" y="0"/>
                  </a:cubicBezTo>
                  <a:cubicBezTo>
                    <a:pt x="353" y="0"/>
                    <a:pt x="452" y="99"/>
                    <a:pt x="452" y="226"/>
                  </a:cubicBezTo>
                  <a:cubicBezTo>
                    <a:pt x="452" y="269"/>
                    <a:pt x="445" y="304"/>
                    <a:pt x="424" y="340"/>
                  </a:cubicBezTo>
                  <a:cubicBezTo>
                    <a:pt x="587" y="502"/>
                    <a:pt x="587" y="502"/>
                    <a:pt x="587" y="502"/>
                  </a:cubicBezTo>
                  <a:cubicBezTo>
                    <a:pt x="601" y="516"/>
                    <a:pt x="608" y="530"/>
                    <a:pt x="608" y="544"/>
                  </a:cubicBezTo>
                  <a:close/>
                  <a:moveTo>
                    <a:pt x="226" y="57"/>
                  </a:moveTo>
                  <a:lnTo>
                    <a:pt x="226" y="57"/>
                  </a:lnTo>
                  <a:cubicBezTo>
                    <a:pt x="134" y="57"/>
                    <a:pt x="56" y="127"/>
                    <a:pt x="56" y="226"/>
                  </a:cubicBezTo>
                  <a:cubicBezTo>
                    <a:pt x="56" y="318"/>
                    <a:pt x="134" y="396"/>
                    <a:pt x="226" y="396"/>
                  </a:cubicBezTo>
                  <a:cubicBezTo>
                    <a:pt x="325" y="396"/>
                    <a:pt x="396" y="318"/>
                    <a:pt x="396" y="226"/>
                  </a:cubicBezTo>
                  <a:cubicBezTo>
                    <a:pt x="396" y="127"/>
                    <a:pt x="325" y="57"/>
                    <a:pt x="226" y="57"/>
                  </a:cubicBezTo>
                  <a:close/>
                  <a:moveTo>
                    <a:pt x="325" y="255"/>
                  </a:moveTo>
                  <a:lnTo>
                    <a:pt x="325" y="255"/>
                  </a:lnTo>
                  <a:cubicBezTo>
                    <a:pt x="254" y="255"/>
                    <a:pt x="254" y="255"/>
                    <a:pt x="254" y="255"/>
                  </a:cubicBezTo>
                  <a:cubicBezTo>
                    <a:pt x="254" y="318"/>
                    <a:pt x="254" y="318"/>
                    <a:pt x="254" y="318"/>
                  </a:cubicBezTo>
                  <a:cubicBezTo>
                    <a:pt x="254" y="333"/>
                    <a:pt x="247" y="347"/>
                    <a:pt x="226" y="347"/>
                  </a:cubicBezTo>
                  <a:cubicBezTo>
                    <a:pt x="212" y="347"/>
                    <a:pt x="198" y="333"/>
                    <a:pt x="198" y="318"/>
                  </a:cubicBezTo>
                  <a:cubicBezTo>
                    <a:pt x="198" y="255"/>
                    <a:pt x="198" y="255"/>
                    <a:pt x="198" y="255"/>
                  </a:cubicBezTo>
                  <a:cubicBezTo>
                    <a:pt x="134" y="255"/>
                    <a:pt x="134" y="255"/>
                    <a:pt x="134" y="255"/>
                  </a:cubicBezTo>
                  <a:cubicBezTo>
                    <a:pt x="120" y="255"/>
                    <a:pt x="106" y="241"/>
                    <a:pt x="106" y="226"/>
                  </a:cubicBezTo>
                  <a:cubicBezTo>
                    <a:pt x="106" y="205"/>
                    <a:pt x="120" y="198"/>
                    <a:pt x="134" y="198"/>
                  </a:cubicBezTo>
                  <a:cubicBezTo>
                    <a:pt x="198" y="198"/>
                    <a:pt x="198" y="198"/>
                    <a:pt x="198" y="198"/>
                  </a:cubicBezTo>
                  <a:cubicBezTo>
                    <a:pt x="198" y="127"/>
                    <a:pt x="198" y="127"/>
                    <a:pt x="198" y="127"/>
                  </a:cubicBezTo>
                  <a:cubicBezTo>
                    <a:pt x="198" y="113"/>
                    <a:pt x="212" y="99"/>
                    <a:pt x="226" y="99"/>
                  </a:cubicBezTo>
                  <a:cubicBezTo>
                    <a:pt x="247" y="99"/>
                    <a:pt x="254" y="113"/>
                    <a:pt x="254" y="127"/>
                  </a:cubicBezTo>
                  <a:cubicBezTo>
                    <a:pt x="254" y="198"/>
                    <a:pt x="254" y="198"/>
                    <a:pt x="254" y="198"/>
                  </a:cubicBezTo>
                  <a:cubicBezTo>
                    <a:pt x="325" y="198"/>
                    <a:pt x="325" y="198"/>
                    <a:pt x="325" y="198"/>
                  </a:cubicBezTo>
                  <a:cubicBezTo>
                    <a:pt x="339" y="198"/>
                    <a:pt x="353" y="205"/>
                    <a:pt x="353" y="226"/>
                  </a:cubicBezTo>
                  <a:cubicBezTo>
                    <a:pt x="353" y="241"/>
                    <a:pt x="339" y="255"/>
                    <a:pt x="325" y="255"/>
                  </a:cubicBezTo>
                  <a:close/>
                </a:path>
              </a:pathLst>
            </a:custGeom>
            <a:solidFill>
              <a:schemeClr val="bg1"/>
            </a:solidFill>
            <a:ln>
              <a:noFill/>
            </a:ln>
          </p:spPr>
          <p:txBody>
            <a:bodyPr wrap="none" lIns="45720" tIns="22860" rIns="45720" bIns="22860" anchor="ctr"/>
            <a:lstStyle/>
            <a:p>
              <a:pPr defTabSz="1218565"/>
              <a:endParaRPr lang="en-US" sz="2400">
                <a:solidFill>
                  <a:prstClr val="black"/>
                </a:solidFill>
                <a:latin typeface="Roboto Light"/>
              </a:endParaRPr>
            </a:p>
          </p:txBody>
        </p:sp>
      </p:grpSp>
      <p:grpSp>
        <p:nvGrpSpPr>
          <p:cNvPr id="32" name="组合 31"/>
          <p:cNvGrpSpPr/>
          <p:nvPr/>
        </p:nvGrpSpPr>
        <p:grpSpPr>
          <a:xfrm>
            <a:off x="7402345" y="425196"/>
            <a:ext cx="455673" cy="455675"/>
            <a:chOff x="5436096" y="1274820"/>
            <a:chExt cx="432833" cy="432834"/>
          </a:xfrm>
        </p:grpSpPr>
        <p:sp>
          <p:nvSpPr>
            <p:cNvPr id="33" name="椭圆 16"/>
            <p:cNvSpPr>
              <a:spLocks noChangeArrowheads="1"/>
            </p:cNvSpPr>
            <p:nvPr/>
          </p:nvSpPr>
          <p:spPr bwMode="auto">
            <a:xfrm>
              <a:off x="5436096" y="1274820"/>
              <a:ext cx="432833" cy="432834"/>
            </a:xfrm>
            <a:prstGeom prst="ellipse">
              <a:avLst/>
            </a:pr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defTabSz="1218565" eaLnBrk="1" hangingPunct="1"/>
              <a:endParaRPr lang="zh-CN" altLang="en-US" sz="2400">
                <a:solidFill>
                  <a:srgbClr val="FFFFFF"/>
                </a:solidFill>
                <a:latin typeface="Calibri" panose="020F0502020204030204" pitchFamily="34" charset="0"/>
              </a:endParaRPr>
            </a:p>
          </p:txBody>
        </p:sp>
        <p:sp>
          <p:nvSpPr>
            <p:cNvPr id="34" name="Freeform 16"/>
            <p:cNvSpPr>
              <a:spLocks noChangeArrowheads="1"/>
            </p:cNvSpPr>
            <p:nvPr/>
          </p:nvSpPr>
          <p:spPr bwMode="auto">
            <a:xfrm>
              <a:off x="5554420" y="1377705"/>
              <a:ext cx="196183" cy="227065"/>
            </a:xfrm>
            <a:custGeom>
              <a:avLst/>
              <a:gdLst>
                <a:gd name="T0" fmla="*/ 58106390 w 475"/>
                <a:gd name="T1" fmla="*/ 71207247 h 552"/>
                <a:gd name="T2" fmla="*/ 58106390 w 475"/>
                <a:gd name="T3" fmla="*/ 71207247 h 552"/>
                <a:gd name="T4" fmla="*/ 54327993 w 475"/>
                <a:gd name="T5" fmla="*/ 71207247 h 552"/>
                <a:gd name="T6" fmla="*/ 54327993 w 475"/>
                <a:gd name="T7" fmla="*/ 0 h 552"/>
                <a:gd name="T8" fmla="*/ 58106390 w 475"/>
                <a:gd name="T9" fmla="*/ 0 h 552"/>
                <a:gd name="T10" fmla="*/ 61754124 w 475"/>
                <a:gd name="T11" fmla="*/ 3618618 h 552"/>
                <a:gd name="T12" fmla="*/ 61754124 w 475"/>
                <a:gd name="T13" fmla="*/ 67588630 h 552"/>
                <a:gd name="T14" fmla="*/ 58106390 w 475"/>
                <a:gd name="T15" fmla="*/ 71207247 h 552"/>
                <a:gd name="T16" fmla="*/ 7426131 w 475"/>
                <a:gd name="T17" fmla="*/ 67588630 h 552"/>
                <a:gd name="T18" fmla="*/ 7426131 w 475"/>
                <a:gd name="T19" fmla="*/ 67588630 h 552"/>
                <a:gd name="T20" fmla="*/ 7426131 w 475"/>
                <a:gd name="T21" fmla="*/ 63970012 h 552"/>
                <a:gd name="T22" fmla="*/ 13809846 w 475"/>
                <a:gd name="T23" fmla="*/ 63970012 h 552"/>
                <a:gd name="T24" fmla="*/ 21235977 w 475"/>
                <a:gd name="T25" fmla="*/ 56603721 h 552"/>
                <a:gd name="T26" fmla="*/ 13809846 w 475"/>
                <a:gd name="T27" fmla="*/ 49237429 h 552"/>
                <a:gd name="T28" fmla="*/ 7426131 w 475"/>
                <a:gd name="T29" fmla="*/ 49237429 h 552"/>
                <a:gd name="T30" fmla="*/ 7426131 w 475"/>
                <a:gd name="T31" fmla="*/ 42905028 h 552"/>
                <a:gd name="T32" fmla="*/ 13809846 w 475"/>
                <a:gd name="T33" fmla="*/ 42905028 h 552"/>
                <a:gd name="T34" fmla="*/ 21235977 w 475"/>
                <a:gd name="T35" fmla="*/ 35539095 h 552"/>
                <a:gd name="T36" fmla="*/ 13809846 w 475"/>
                <a:gd name="T37" fmla="*/ 28301860 h 552"/>
                <a:gd name="T38" fmla="*/ 7426131 w 475"/>
                <a:gd name="T39" fmla="*/ 28301860 h 552"/>
                <a:gd name="T40" fmla="*/ 7426131 w 475"/>
                <a:gd name="T41" fmla="*/ 21840403 h 552"/>
                <a:gd name="T42" fmla="*/ 13809846 w 475"/>
                <a:gd name="T43" fmla="*/ 21840403 h 552"/>
                <a:gd name="T44" fmla="*/ 21235977 w 475"/>
                <a:gd name="T45" fmla="*/ 14603167 h 552"/>
                <a:gd name="T46" fmla="*/ 13809846 w 475"/>
                <a:gd name="T47" fmla="*/ 7236876 h 552"/>
                <a:gd name="T48" fmla="*/ 7426131 w 475"/>
                <a:gd name="T49" fmla="*/ 7236876 h 552"/>
                <a:gd name="T50" fmla="*/ 7426131 w 475"/>
                <a:gd name="T51" fmla="*/ 3618618 h 552"/>
                <a:gd name="T52" fmla="*/ 11074226 w 475"/>
                <a:gd name="T53" fmla="*/ 0 h 552"/>
                <a:gd name="T54" fmla="*/ 50680259 w 475"/>
                <a:gd name="T55" fmla="*/ 0 h 552"/>
                <a:gd name="T56" fmla="*/ 50680259 w 475"/>
                <a:gd name="T57" fmla="*/ 71207247 h 552"/>
                <a:gd name="T58" fmla="*/ 11074226 w 475"/>
                <a:gd name="T59" fmla="*/ 71207247 h 552"/>
                <a:gd name="T60" fmla="*/ 7426131 w 475"/>
                <a:gd name="T61" fmla="*/ 67588630 h 552"/>
                <a:gd name="T62" fmla="*/ 17588243 w 475"/>
                <a:gd name="T63" fmla="*/ 14603167 h 552"/>
                <a:gd name="T64" fmla="*/ 17588243 w 475"/>
                <a:gd name="T65" fmla="*/ 14603167 h 552"/>
                <a:gd name="T66" fmla="*/ 13809846 w 475"/>
                <a:gd name="T67" fmla="*/ 18221785 h 552"/>
                <a:gd name="T68" fmla="*/ 3778036 w 475"/>
                <a:gd name="T69" fmla="*/ 18221785 h 552"/>
                <a:gd name="T70" fmla="*/ 0 w 475"/>
                <a:gd name="T71" fmla="*/ 14603167 h 552"/>
                <a:gd name="T72" fmla="*/ 3778036 w 475"/>
                <a:gd name="T73" fmla="*/ 10984909 h 552"/>
                <a:gd name="T74" fmla="*/ 13809846 w 475"/>
                <a:gd name="T75" fmla="*/ 10984909 h 552"/>
                <a:gd name="T76" fmla="*/ 17588243 w 475"/>
                <a:gd name="T77" fmla="*/ 14603167 h 552"/>
                <a:gd name="T78" fmla="*/ 3778036 w 475"/>
                <a:gd name="T79" fmla="*/ 31920478 h 552"/>
                <a:gd name="T80" fmla="*/ 3778036 w 475"/>
                <a:gd name="T81" fmla="*/ 31920478 h 552"/>
                <a:gd name="T82" fmla="*/ 13809846 w 475"/>
                <a:gd name="T83" fmla="*/ 31920478 h 552"/>
                <a:gd name="T84" fmla="*/ 17588243 w 475"/>
                <a:gd name="T85" fmla="*/ 35539095 h 552"/>
                <a:gd name="T86" fmla="*/ 13809846 w 475"/>
                <a:gd name="T87" fmla="*/ 39286770 h 552"/>
                <a:gd name="T88" fmla="*/ 3778036 w 475"/>
                <a:gd name="T89" fmla="*/ 39286770 h 552"/>
                <a:gd name="T90" fmla="*/ 0 w 475"/>
                <a:gd name="T91" fmla="*/ 35539095 h 552"/>
                <a:gd name="T92" fmla="*/ 3778036 w 475"/>
                <a:gd name="T93" fmla="*/ 31920478 h 552"/>
                <a:gd name="T94" fmla="*/ 3778036 w 475"/>
                <a:gd name="T95" fmla="*/ 52985462 h 552"/>
                <a:gd name="T96" fmla="*/ 3778036 w 475"/>
                <a:gd name="T97" fmla="*/ 52985462 h 552"/>
                <a:gd name="T98" fmla="*/ 13809846 w 475"/>
                <a:gd name="T99" fmla="*/ 52985462 h 552"/>
                <a:gd name="T100" fmla="*/ 17588243 w 475"/>
                <a:gd name="T101" fmla="*/ 56603721 h 552"/>
                <a:gd name="T102" fmla="*/ 13809846 w 475"/>
                <a:gd name="T103" fmla="*/ 60222338 h 552"/>
                <a:gd name="T104" fmla="*/ 3778036 w 475"/>
                <a:gd name="T105" fmla="*/ 60222338 h 552"/>
                <a:gd name="T106" fmla="*/ 0 w 475"/>
                <a:gd name="T107" fmla="*/ 56603721 h 552"/>
                <a:gd name="T108" fmla="*/ 3778036 w 475"/>
                <a:gd name="T109" fmla="*/ 52985462 h 55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475" h="552">
                  <a:moveTo>
                    <a:pt x="446" y="551"/>
                  </a:moveTo>
                  <a:lnTo>
                    <a:pt x="446" y="551"/>
                  </a:lnTo>
                  <a:cubicBezTo>
                    <a:pt x="417" y="551"/>
                    <a:pt x="417" y="551"/>
                    <a:pt x="417" y="551"/>
                  </a:cubicBezTo>
                  <a:cubicBezTo>
                    <a:pt x="417" y="0"/>
                    <a:pt x="417" y="0"/>
                    <a:pt x="417" y="0"/>
                  </a:cubicBezTo>
                  <a:cubicBezTo>
                    <a:pt x="446" y="0"/>
                    <a:pt x="446" y="0"/>
                    <a:pt x="446" y="0"/>
                  </a:cubicBezTo>
                  <a:cubicBezTo>
                    <a:pt x="460" y="0"/>
                    <a:pt x="474" y="14"/>
                    <a:pt x="474" y="28"/>
                  </a:cubicBezTo>
                  <a:cubicBezTo>
                    <a:pt x="474" y="523"/>
                    <a:pt x="474" y="523"/>
                    <a:pt x="474" y="523"/>
                  </a:cubicBezTo>
                  <a:cubicBezTo>
                    <a:pt x="474" y="537"/>
                    <a:pt x="460" y="551"/>
                    <a:pt x="446" y="551"/>
                  </a:cubicBezTo>
                  <a:close/>
                  <a:moveTo>
                    <a:pt x="57" y="523"/>
                  </a:moveTo>
                  <a:lnTo>
                    <a:pt x="57" y="523"/>
                  </a:lnTo>
                  <a:cubicBezTo>
                    <a:pt x="57" y="495"/>
                    <a:pt x="57" y="495"/>
                    <a:pt x="57" y="495"/>
                  </a:cubicBezTo>
                  <a:cubicBezTo>
                    <a:pt x="106" y="495"/>
                    <a:pt x="106" y="495"/>
                    <a:pt x="106" y="495"/>
                  </a:cubicBezTo>
                  <a:cubicBezTo>
                    <a:pt x="135" y="495"/>
                    <a:pt x="163" y="466"/>
                    <a:pt x="163" y="438"/>
                  </a:cubicBezTo>
                  <a:cubicBezTo>
                    <a:pt x="163" y="403"/>
                    <a:pt x="135" y="381"/>
                    <a:pt x="106" y="381"/>
                  </a:cubicBezTo>
                  <a:cubicBezTo>
                    <a:pt x="57" y="381"/>
                    <a:pt x="57" y="381"/>
                    <a:pt x="57" y="381"/>
                  </a:cubicBezTo>
                  <a:cubicBezTo>
                    <a:pt x="57" y="332"/>
                    <a:pt x="57" y="332"/>
                    <a:pt x="57" y="332"/>
                  </a:cubicBezTo>
                  <a:cubicBezTo>
                    <a:pt x="106" y="332"/>
                    <a:pt x="106" y="332"/>
                    <a:pt x="106" y="332"/>
                  </a:cubicBezTo>
                  <a:cubicBezTo>
                    <a:pt x="135" y="332"/>
                    <a:pt x="163" y="304"/>
                    <a:pt x="163" y="275"/>
                  </a:cubicBezTo>
                  <a:cubicBezTo>
                    <a:pt x="163" y="247"/>
                    <a:pt x="135" y="219"/>
                    <a:pt x="106" y="219"/>
                  </a:cubicBezTo>
                  <a:cubicBezTo>
                    <a:pt x="57" y="219"/>
                    <a:pt x="57" y="219"/>
                    <a:pt x="57" y="219"/>
                  </a:cubicBezTo>
                  <a:cubicBezTo>
                    <a:pt x="57" y="169"/>
                    <a:pt x="57" y="169"/>
                    <a:pt x="57" y="169"/>
                  </a:cubicBezTo>
                  <a:cubicBezTo>
                    <a:pt x="106" y="169"/>
                    <a:pt x="106" y="169"/>
                    <a:pt x="106" y="169"/>
                  </a:cubicBezTo>
                  <a:cubicBezTo>
                    <a:pt x="135" y="169"/>
                    <a:pt x="163" y="148"/>
                    <a:pt x="163" y="113"/>
                  </a:cubicBezTo>
                  <a:cubicBezTo>
                    <a:pt x="163" y="85"/>
                    <a:pt x="135" y="56"/>
                    <a:pt x="106" y="56"/>
                  </a:cubicBezTo>
                  <a:cubicBezTo>
                    <a:pt x="57" y="56"/>
                    <a:pt x="57" y="56"/>
                    <a:pt x="57" y="56"/>
                  </a:cubicBezTo>
                  <a:cubicBezTo>
                    <a:pt x="57" y="28"/>
                    <a:pt x="57" y="28"/>
                    <a:pt x="57" y="28"/>
                  </a:cubicBezTo>
                  <a:cubicBezTo>
                    <a:pt x="57" y="14"/>
                    <a:pt x="71" y="0"/>
                    <a:pt x="85" y="0"/>
                  </a:cubicBezTo>
                  <a:cubicBezTo>
                    <a:pt x="389" y="0"/>
                    <a:pt x="389" y="0"/>
                    <a:pt x="389" y="0"/>
                  </a:cubicBezTo>
                  <a:cubicBezTo>
                    <a:pt x="389" y="551"/>
                    <a:pt x="389" y="551"/>
                    <a:pt x="389" y="551"/>
                  </a:cubicBezTo>
                  <a:cubicBezTo>
                    <a:pt x="85" y="551"/>
                    <a:pt x="85" y="551"/>
                    <a:pt x="85" y="551"/>
                  </a:cubicBezTo>
                  <a:cubicBezTo>
                    <a:pt x="71" y="551"/>
                    <a:pt x="57" y="537"/>
                    <a:pt x="57" y="523"/>
                  </a:cubicBezTo>
                  <a:close/>
                  <a:moveTo>
                    <a:pt x="135" y="113"/>
                  </a:moveTo>
                  <a:lnTo>
                    <a:pt x="135" y="113"/>
                  </a:lnTo>
                  <a:cubicBezTo>
                    <a:pt x="135" y="134"/>
                    <a:pt x="120" y="141"/>
                    <a:pt x="106" y="141"/>
                  </a:cubicBezTo>
                  <a:cubicBezTo>
                    <a:pt x="29" y="141"/>
                    <a:pt x="29" y="141"/>
                    <a:pt x="29" y="141"/>
                  </a:cubicBezTo>
                  <a:cubicBezTo>
                    <a:pt x="15" y="141"/>
                    <a:pt x="0" y="134"/>
                    <a:pt x="0" y="113"/>
                  </a:cubicBezTo>
                  <a:cubicBezTo>
                    <a:pt x="0" y="99"/>
                    <a:pt x="15" y="85"/>
                    <a:pt x="29" y="85"/>
                  </a:cubicBezTo>
                  <a:cubicBezTo>
                    <a:pt x="106" y="85"/>
                    <a:pt x="106" y="85"/>
                    <a:pt x="106" y="85"/>
                  </a:cubicBezTo>
                  <a:cubicBezTo>
                    <a:pt x="120" y="85"/>
                    <a:pt x="135" y="99"/>
                    <a:pt x="135" y="113"/>
                  </a:cubicBezTo>
                  <a:close/>
                  <a:moveTo>
                    <a:pt x="29" y="247"/>
                  </a:moveTo>
                  <a:lnTo>
                    <a:pt x="29" y="247"/>
                  </a:lnTo>
                  <a:cubicBezTo>
                    <a:pt x="106" y="247"/>
                    <a:pt x="106" y="247"/>
                    <a:pt x="106" y="247"/>
                  </a:cubicBezTo>
                  <a:cubicBezTo>
                    <a:pt x="120" y="247"/>
                    <a:pt x="135" y="261"/>
                    <a:pt x="135" y="275"/>
                  </a:cubicBezTo>
                  <a:cubicBezTo>
                    <a:pt x="135" y="290"/>
                    <a:pt x="120" y="304"/>
                    <a:pt x="106" y="304"/>
                  </a:cubicBezTo>
                  <a:cubicBezTo>
                    <a:pt x="29" y="304"/>
                    <a:pt x="29" y="304"/>
                    <a:pt x="29" y="304"/>
                  </a:cubicBezTo>
                  <a:cubicBezTo>
                    <a:pt x="15" y="304"/>
                    <a:pt x="0" y="290"/>
                    <a:pt x="0" y="275"/>
                  </a:cubicBezTo>
                  <a:cubicBezTo>
                    <a:pt x="0" y="261"/>
                    <a:pt x="15" y="247"/>
                    <a:pt x="29" y="247"/>
                  </a:cubicBezTo>
                  <a:close/>
                  <a:moveTo>
                    <a:pt x="29" y="410"/>
                  </a:moveTo>
                  <a:lnTo>
                    <a:pt x="29" y="410"/>
                  </a:lnTo>
                  <a:cubicBezTo>
                    <a:pt x="106" y="410"/>
                    <a:pt x="106" y="410"/>
                    <a:pt x="106" y="410"/>
                  </a:cubicBezTo>
                  <a:cubicBezTo>
                    <a:pt x="120" y="410"/>
                    <a:pt x="135" y="417"/>
                    <a:pt x="135" y="438"/>
                  </a:cubicBezTo>
                  <a:cubicBezTo>
                    <a:pt x="135" y="452"/>
                    <a:pt x="120" y="466"/>
                    <a:pt x="106" y="466"/>
                  </a:cubicBezTo>
                  <a:cubicBezTo>
                    <a:pt x="29" y="466"/>
                    <a:pt x="29" y="466"/>
                    <a:pt x="29" y="466"/>
                  </a:cubicBezTo>
                  <a:cubicBezTo>
                    <a:pt x="15" y="466"/>
                    <a:pt x="0" y="452"/>
                    <a:pt x="0" y="438"/>
                  </a:cubicBezTo>
                  <a:cubicBezTo>
                    <a:pt x="0" y="417"/>
                    <a:pt x="15" y="410"/>
                    <a:pt x="29" y="410"/>
                  </a:cubicBezTo>
                  <a:close/>
                </a:path>
              </a:pathLst>
            </a:custGeom>
            <a:solidFill>
              <a:schemeClr val="bg1"/>
            </a:solidFill>
            <a:ln>
              <a:noFill/>
            </a:ln>
          </p:spPr>
          <p:txBody>
            <a:bodyPr wrap="none" lIns="45720" tIns="22860" rIns="45720" bIns="22860" anchor="ctr"/>
            <a:lstStyle/>
            <a:p>
              <a:pPr defTabSz="1218565"/>
              <a:endParaRPr lang="en-US" sz="2400">
                <a:solidFill>
                  <a:prstClr val="black"/>
                </a:solidFill>
                <a:latin typeface="Roboto Light"/>
              </a:endParaRPr>
            </a:p>
          </p:txBody>
        </p:sp>
      </p:grpSp>
      <p:grpSp>
        <p:nvGrpSpPr>
          <p:cNvPr id="35" name="组合 34"/>
          <p:cNvGrpSpPr/>
          <p:nvPr/>
        </p:nvGrpSpPr>
        <p:grpSpPr>
          <a:xfrm>
            <a:off x="8808535" y="416528"/>
            <a:ext cx="455673" cy="455675"/>
            <a:chOff x="3491880" y="1274820"/>
            <a:chExt cx="432833" cy="432834"/>
          </a:xfrm>
        </p:grpSpPr>
        <p:sp>
          <p:nvSpPr>
            <p:cNvPr id="36" name="椭圆 16"/>
            <p:cNvSpPr>
              <a:spLocks noChangeArrowheads="1"/>
            </p:cNvSpPr>
            <p:nvPr/>
          </p:nvSpPr>
          <p:spPr bwMode="auto">
            <a:xfrm>
              <a:off x="3491880" y="1274820"/>
              <a:ext cx="432833" cy="432834"/>
            </a:xfrm>
            <a:prstGeom prst="ellipse">
              <a:avLst/>
            </a:pr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defTabSz="1218565" eaLnBrk="1" hangingPunct="1"/>
              <a:endParaRPr lang="zh-CN" altLang="en-US" sz="2400">
                <a:solidFill>
                  <a:srgbClr val="FFFFFF"/>
                </a:solidFill>
                <a:latin typeface="Calibri" panose="020F0502020204030204" pitchFamily="34" charset="0"/>
              </a:endParaRPr>
            </a:p>
          </p:txBody>
        </p:sp>
        <p:sp>
          <p:nvSpPr>
            <p:cNvPr id="37" name="Freeform 75"/>
            <p:cNvSpPr>
              <a:spLocks noChangeArrowheads="1"/>
            </p:cNvSpPr>
            <p:nvPr/>
          </p:nvSpPr>
          <p:spPr bwMode="auto">
            <a:xfrm>
              <a:off x="3583864" y="1385879"/>
              <a:ext cx="248863" cy="210716"/>
            </a:xfrm>
            <a:custGeom>
              <a:avLst/>
              <a:gdLst>
                <a:gd name="T0" fmla="*/ 74657633 w 602"/>
                <a:gd name="T1" fmla="*/ 66362244 h 510"/>
                <a:gd name="T2" fmla="*/ 74657633 w 602"/>
                <a:gd name="T3" fmla="*/ 66362244 h 510"/>
                <a:gd name="T4" fmla="*/ 3654665 w 602"/>
                <a:gd name="T5" fmla="*/ 66362244 h 510"/>
                <a:gd name="T6" fmla="*/ 0 w 602"/>
                <a:gd name="T7" fmla="*/ 62711741 h 510"/>
                <a:gd name="T8" fmla="*/ 0 w 602"/>
                <a:gd name="T9" fmla="*/ 3650503 h 510"/>
                <a:gd name="T10" fmla="*/ 3654665 w 602"/>
                <a:gd name="T11" fmla="*/ 0 h 510"/>
                <a:gd name="T12" fmla="*/ 7308970 w 602"/>
                <a:gd name="T13" fmla="*/ 3650503 h 510"/>
                <a:gd name="T14" fmla="*/ 7308970 w 602"/>
                <a:gd name="T15" fmla="*/ 50717076 h 510"/>
                <a:gd name="T16" fmla="*/ 7308970 w 602"/>
                <a:gd name="T17" fmla="*/ 50717076 h 510"/>
                <a:gd name="T18" fmla="*/ 7308970 w 602"/>
                <a:gd name="T19" fmla="*/ 58930528 h 510"/>
                <a:gd name="T20" fmla="*/ 74657633 w 602"/>
                <a:gd name="T21" fmla="*/ 58930528 h 510"/>
                <a:gd name="T22" fmla="*/ 78442719 w 602"/>
                <a:gd name="T23" fmla="*/ 62711741 h 510"/>
                <a:gd name="T24" fmla="*/ 74657633 w 602"/>
                <a:gd name="T25" fmla="*/ 66362244 h 510"/>
                <a:gd name="T26" fmla="*/ 66434636 w 602"/>
                <a:gd name="T27" fmla="*/ 55280025 h 510"/>
                <a:gd name="T28" fmla="*/ 66434636 w 602"/>
                <a:gd name="T29" fmla="*/ 55280025 h 510"/>
                <a:gd name="T30" fmla="*/ 58995246 w 602"/>
                <a:gd name="T31" fmla="*/ 55280025 h 510"/>
                <a:gd name="T32" fmla="*/ 55340580 w 602"/>
                <a:gd name="T33" fmla="*/ 51629522 h 510"/>
                <a:gd name="T34" fmla="*/ 55340580 w 602"/>
                <a:gd name="T35" fmla="*/ 25814941 h 510"/>
                <a:gd name="T36" fmla="*/ 58995246 w 602"/>
                <a:gd name="T37" fmla="*/ 22164077 h 510"/>
                <a:gd name="T38" fmla="*/ 66434636 w 602"/>
                <a:gd name="T39" fmla="*/ 22164077 h 510"/>
                <a:gd name="T40" fmla="*/ 70089301 w 602"/>
                <a:gd name="T41" fmla="*/ 25814941 h 510"/>
                <a:gd name="T42" fmla="*/ 70089301 w 602"/>
                <a:gd name="T43" fmla="*/ 51629522 h 510"/>
                <a:gd name="T44" fmla="*/ 66434636 w 602"/>
                <a:gd name="T45" fmla="*/ 55280025 h 510"/>
                <a:gd name="T46" fmla="*/ 45159830 w 602"/>
                <a:gd name="T47" fmla="*/ 55280025 h 510"/>
                <a:gd name="T48" fmla="*/ 45159830 w 602"/>
                <a:gd name="T49" fmla="*/ 55280025 h 510"/>
                <a:gd name="T50" fmla="*/ 37850860 w 602"/>
                <a:gd name="T51" fmla="*/ 55280025 h 510"/>
                <a:gd name="T52" fmla="*/ 34065774 w 602"/>
                <a:gd name="T53" fmla="*/ 51629522 h 510"/>
                <a:gd name="T54" fmla="*/ 34065774 w 602"/>
                <a:gd name="T55" fmla="*/ 11082219 h 510"/>
                <a:gd name="T56" fmla="*/ 37850860 w 602"/>
                <a:gd name="T57" fmla="*/ 7431355 h 510"/>
                <a:gd name="T58" fmla="*/ 45159830 w 602"/>
                <a:gd name="T59" fmla="*/ 7431355 h 510"/>
                <a:gd name="T60" fmla="*/ 48814495 w 602"/>
                <a:gd name="T61" fmla="*/ 11082219 h 510"/>
                <a:gd name="T62" fmla="*/ 48814495 w 602"/>
                <a:gd name="T63" fmla="*/ 51629522 h 510"/>
                <a:gd name="T64" fmla="*/ 45159830 w 602"/>
                <a:gd name="T65" fmla="*/ 55280025 h 510"/>
                <a:gd name="T66" fmla="*/ 24929472 w 602"/>
                <a:gd name="T67" fmla="*/ 55280025 h 510"/>
                <a:gd name="T68" fmla="*/ 24929472 w 602"/>
                <a:gd name="T69" fmla="*/ 55280025 h 510"/>
                <a:gd name="T70" fmla="*/ 17489720 w 602"/>
                <a:gd name="T71" fmla="*/ 55280025 h 510"/>
                <a:gd name="T72" fmla="*/ 13835055 w 602"/>
                <a:gd name="T73" fmla="*/ 51629522 h 510"/>
                <a:gd name="T74" fmla="*/ 13835055 w 602"/>
                <a:gd name="T75" fmla="*/ 44198166 h 510"/>
                <a:gd name="T76" fmla="*/ 17489720 w 602"/>
                <a:gd name="T77" fmla="*/ 40547302 h 510"/>
                <a:gd name="T78" fmla="*/ 24929472 w 602"/>
                <a:gd name="T79" fmla="*/ 40547302 h 510"/>
                <a:gd name="T80" fmla="*/ 28583776 w 602"/>
                <a:gd name="T81" fmla="*/ 44198166 h 510"/>
                <a:gd name="T82" fmla="*/ 28583776 w 602"/>
                <a:gd name="T83" fmla="*/ 51629522 h 510"/>
                <a:gd name="T84" fmla="*/ 24929472 w 602"/>
                <a:gd name="T85" fmla="*/ 55280025 h 510"/>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602" h="510">
                  <a:moveTo>
                    <a:pt x="572" y="509"/>
                  </a:moveTo>
                  <a:lnTo>
                    <a:pt x="572" y="509"/>
                  </a:lnTo>
                  <a:cubicBezTo>
                    <a:pt x="28" y="509"/>
                    <a:pt x="28" y="509"/>
                    <a:pt x="28" y="509"/>
                  </a:cubicBezTo>
                  <a:cubicBezTo>
                    <a:pt x="14" y="509"/>
                    <a:pt x="0" y="502"/>
                    <a:pt x="0" y="481"/>
                  </a:cubicBezTo>
                  <a:cubicBezTo>
                    <a:pt x="0" y="28"/>
                    <a:pt x="0" y="28"/>
                    <a:pt x="0" y="28"/>
                  </a:cubicBezTo>
                  <a:cubicBezTo>
                    <a:pt x="0" y="14"/>
                    <a:pt x="14" y="0"/>
                    <a:pt x="28" y="0"/>
                  </a:cubicBezTo>
                  <a:cubicBezTo>
                    <a:pt x="42" y="0"/>
                    <a:pt x="56" y="14"/>
                    <a:pt x="56" y="28"/>
                  </a:cubicBezTo>
                  <a:cubicBezTo>
                    <a:pt x="56" y="389"/>
                    <a:pt x="56" y="389"/>
                    <a:pt x="56" y="389"/>
                  </a:cubicBezTo>
                  <a:cubicBezTo>
                    <a:pt x="56" y="452"/>
                    <a:pt x="56" y="452"/>
                    <a:pt x="56" y="452"/>
                  </a:cubicBezTo>
                  <a:cubicBezTo>
                    <a:pt x="572" y="452"/>
                    <a:pt x="572" y="452"/>
                    <a:pt x="572" y="452"/>
                  </a:cubicBezTo>
                  <a:cubicBezTo>
                    <a:pt x="594" y="452"/>
                    <a:pt x="601" y="467"/>
                    <a:pt x="601" y="481"/>
                  </a:cubicBezTo>
                  <a:cubicBezTo>
                    <a:pt x="601" y="502"/>
                    <a:pt x="594" y="509"/>
                    <a:pt x="572" y="509"/>
                  </a:cubicBezTo>
                  <a:close/>
                  <a:moveTo>
                    <a:pt x="509" y="424"/>
                  </a:moveTo>
                  <a:lnTo>
                    <a:pt x="509" y="424"/>
                  </a:lnTo>
                  <a:cubicBezTo>
                    <a:pt x="452" y="424"/>
                    <a:pt x="452" y="424"/>
                    <a:pt x="452" y="424"/>
                  </a:cubicBezTo>
                  <a:cubicBezTo>
                    <a:pt x="438" y="424"/>
                    <a:pt x="424" y="417"/>
                    <a:pt x="424" y="396"/>
                  </a:cubicBezTo>
                  <a:cubicBezTo>
                    <a:pt x="424" y="198"/>
                    <a:pt x="424" y="198"/>
                    <a:pt x="424" y="198"/>
                  </a:cubicBezTo>
                  <a:cubicBezTo>
                    <a:pt x="424" y="184"/>
                    <a:pt x="438" y="170"/>
                    <a:pt x="452" y="170"/>
                  </a:cubicBezTo>
                  <a:cubicBezTo>
                    <a:pt x="509" y="170"/>
                    <a:pt x="509" y="170"/>
                    <a:pt x="509" y="170"/>
                  </a:cubicBezTo>
                  <a:cubicBezTo>
                    <a:pt x="523" y="170"/>
                    <a:pt x="537" y="184"/>
                    <a:pt x="537" y="198"/>
                  </a:cubicBezTo>
                  <a:cubicBezTo>
                    <a:pt x="537" y="396"/>
                    <a:pt x="537" y="396"/>
                    <a:pt x="537" y="396"/>
                  </a:cubicBezTo>
                  <a:cubicBezTo>
                    <a:pt x="537" y="417"/>
                    <a:pt x="523" y="424"/>
                    <a:pt x="509" y="424"/>
                  </a:cubicBezTo>
                  <a:close/>
                  <a:moveTo>
                    <a:pt x="346" y="424"/>
                  </a:moveTo>
                  <a:lnTo>
                    <a:pt x="346" y="424"/>
                  </a:lnTo>
                  <a:cubicBezTo>
                    <a:pt x="290" y="424"/>
                    <a:pt x="290" y="424"/>
                    <a:pt x="290" y="424"/>
                  </a:cubicBezTo>
                  <a:cubicBezTo>
                    <a:pt x="276" y="424"/>
                    <a:pt x="261" y="417"/>
                    <a:pt x="261" y="396"/>
                  </a:cubicBezTo>
                  <a:cubicBezTo>
                    <a:pt x="261" y="85"/>
                    <a:pt x="261" y="85"/>
                    <a:pt x="261" y="85"/>
                  </a:cubicBezTo>
                  <a:cubicBezTo>
                    <a:pt x="261" y="71"/>
                    <a:pt x="276" y="57"/>
                    <a:pt x="290" y="57"/>
                  </a:cubicBezTo>
                  <a:cubicBezTo>
                    <a:pt x="346" y="57"/>
                    <a:pt x="346" y="57"/>
                    <a:pt x="346" y="57"/>
                  </a:cubicBezTo>
                  <a:cubicBezTo>
                    <a:pt x="367" y="57"/>
                    <a:pt x="374" y="71"/>
                    <a:pt x="374" y="85"/>
                  </a:cubicBezTo>
                  <a:cubicBezTo>
                    <a:pt x="374" y="396"/>
                    <a:pt x="374" y="396"/>
                    <a:pt x="374" y="396"/>
                  </a:cubicBezTo>
                  <a:cubicBezTo>
                    <a:pt x="374" y="417"/>
                    <a:pt x="367" y="424"/>
                    <a:pt x="346" y="424"/>
                  </a:cubicBezTo>
                  <a:close/>
                  <a:moveTo>
                    <a:pt x="191" y="424"/>
                  </a:moveTo>
                  <a:lnTo>
                    <a:pt x="191" y="424"/>
                  </a:lnTo>
                  <a:cubicBezTo>
                    <a:pt x="134" y="424"/>
                    <a:pt x="134" y="424"/>
                    <a:pt x="134" y="424"/>
                  </a:cubicBezTo>
                  <a:cubicBezTo>
                    <a:pt x="113" y="424"/>
                    <a:pt x="106" y="417"/>
                    <a:pt x="106" y="396"/>
                  </a:cubicBezTo>
                  <a:cubicBezTo>
                    <a:pt x="106" y="339"/>
                    <a:pt x="106" y="339"/>
                    <a:pt x="106" y="339"/>
                  </a:cubicBezTo>
                  <a:cubicBezTo>
                    <a:pt x="106" y="325"/>
                    <a:pt x="113" y="311"/>
                    <a:pt x="134" y="311"/>
                  </a:cubicBezTo>
                  <a:cubicBezTo>
                    <a:pt x="191" y="311"/>
                    <a:pt x="191" y="311"/>
                    <a:pt x="191" y="311"/>
                  </a:cubicBezTo>
                  <a:cubicBezTo>
                    <a:pt x="205" y="311"/>
                    <a:pt x="219" y="325"/>
                    <a:pt x="219" y="339"/>
                  </a:cubicBezTo>
                  <a:cubicBezTo>
                    <a:pt x="219" y="396"/>
                    <a:pt x="219" y="396"/>
                    <a:pt x="219" y="396"/>
                  </a:cubicBezTo>
                  <a:cubicBezTo>
                    <a:pt x="219" y="417"/>
                    <a:pt x="205" y="424"/>
                    <a:pt x="191" y="424"/>
                  </a:cubicBezTo>
                  <a:close/>
                </a:path>
              </a:pathLst>
            </a:custGeom>
            <a:solidFill>
              <a:schemeClr val="bg1"/>
            </a:solidFill>
            <a:ln>
              <a:noFill/>
            </a:ln>
          </p:spPr>
          <p:txBody>
            <a:bodyPr wrap="none" lIns="45720" tIns="22860" rIns="45720" bIns="22860" anchor="ctr"/>
            <a:lstStyle/>
            <a:p>
              <a:pPr defTabSz="1218565"/>
              <a:endParaRPr lang="en-US" sz="2400">
                <a:solidFill>
                  <a:prstClr val="black"/>
                </a:solidFill>
                <a:latin typeface="Roboto Light"/>
              </a:endParaRPr>
            </a:p>
          </p:txBody>
        </p:sp>
      </p:grpSp>
      <p:grpSp>
        <p:nvGrpSpPr>
          <p:cNvPr id="38" name="组合 37"/>
          <p:cNvGrpSpPr/>
          <p:nvPr/>
        </p:nvGrpSpPr>
        <p:grpSpPr>
          <a:xfrm>
            <a:off x="6288264" y="424783"/>
            <a:ext cx="455673" cy="455675"/>
            <a:chOff x="4139952" y="1274820"/>
            <a:chExt cx="432833" cy="432834"/>
          </a:xfrm>
        </p:grpSpPr>
        <p:sp>
          <p:nvSpPr>
            <p:cNvPr id="39" name="椭圆 16"/>
            <p:cNvSpPr>
              <a:spLocks noChangeArrowheads="1"/>
            </p:cNvSpPr>
            <p:nvPr/>
          </p:nvSpPr>
          <p:spPr bwMode="auto">
            <a:xfrm>
              <a:off x="4139952" y="1274820"/>
              <a:ext cx="432833" cy="432834"/>
            </a:xfrm>
            <a:prstGeom prst="ellipse">
              <a:avLst/>
            </a:prstGeom>
            <a:solidFill>
              <a:srgbClr val="3992DB"/>
            </a:solidFill>
            <a:ln>
              <a:noFill/>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defTabSz="1218565" eaLnBrk="1" hangingPunct="1"/>
              <a:endParaRPr lang="zh-CN" altLang="en-US" sz="2400">
                <a:solidFill>
                  <a:srgbClr val="FFFFFF"/>
                </a:solidFill>
                <a:latin typeface="Calibri" panose="020F0502020204030204" pitchFamily="34" charset="0"/>
              </a:endParaRPr>
            </a:p>
          </p:txBody>
        </p:sp>
        <p:sp>
          <p:nvSpPr>
            <p:cNvPr id="40" name="Freeform 84"/>
            <p:cNvSpPr>
              <a:spLocks noChangeArrowheads="1"/>
            </p:cNvSpPr>
            <p:nvPr/>
          </p:nvSpPr>
          <p:spPr bwMode="auto">
            <a:xfrm>
              <a:off x="4241546" y="1366806"/>
              <a:ext cx="248863" cy="248863"/>
            </a:xfrm>
            <a:custGeom>
              <a:avLst/>
              <a:gdLst>
                <a:gd name="T0" fmla="*/ 43332858 w 602"/>
                <a:gd name="T1" fmla="*/ 34979440 h 602"/>
                <a:gd name="T2" fmla="*/ 43332858 w 602"/>
                <a:gd name="T3" fmla="*/ 34979440 h 602"/>
                <a:gd name="T4" fmla="*/ 43332858 w 602"/>
                <a:gd name="T5" fmla="*/ 0 h 602"/>
                <a:gd name="T6" fmla="*/ 78442719 w 602"/>
                <a:gd name="T7" fmla="*/ 34979440 h 602"/>
                <a:gd name="T8" fmla="*/ 43332858 w 602"/>
                <a:gd name="T9" fmla="*/ 34979440 h 602"/>
                <a:gd name="T10" fmla="*/ 36023527 w 602"/>
                <a:gd name="T11" fmla="*/ 78442719 h 602"/>
                <a:gd name="T12" fmla="*/ 36023527 w 602"/>
                <a:gd name="T13" fmla="*/ 78442719 h 602"/>
                <a:gd name="T14" fmla="*/ 0 w 602"/>
                <a:gd name="T15" fmla="*/ 42419192 h 602"/>
                <a:gd name="T16" fmla="*/ 36023527 w 602"/>
                <a:gd name="T17" fmla="*/ 7308970 h 602"/>
                <a:gd name="T18" fmla="*/ 36023527 w 602"/>
                <a:gd name="T19" fmla="*/ 42419192 h 602"/>
                <a:gd name="T20" fmla="*/ 71002968 w 602"/>
                <a:gd name="T21" fmla="*/ 42419192 h 602"/>
                <a:gd name="T22" fmla="*/ 36023527 w 602"/>
                <a:gd name="T23" fmla="*/ 78442719 h 60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602" h="602">
                  <a:moveTo>
                    <a:pt x="332" y="268"/>
                  </a:moveTo>
                  <a:lnTo>
                    <a:pt x="332" y="268"/>
                  </a:lnTo>
                  <a:cubicBezTo>
                    <a:pt x="332" y="0"/>
                    <a:pt x="332" y="0"/>
                    <a:pt x="332" y="0"/>
                  </a:cubicBezTo>
                  <a:cubicBezTo>
                    <a:pt x="481" y="0"/>
                    <a:pt x="601" y="120"/>
                    <a:pt x="601" y="268"/>
                  </a:cubicBezTo>
                  <a:lnTo>
                    <a:pt x="332" y="268"/>
                  </a:lnTo>
                  <a:close/>
                  <a:moveTo>
                    <a:pt x="276" y="601"/>
                  </a:moveTo>
                  <a:lnTo>
                    <a:pt x="276" y="601"/>
                  </a:lnTo>
                  <a:cubicBezTo>
                    <a:pt x="120" y="601"/>
                    <a:pt x="0" y="480"/>
                    <a:pt x="0" y="325"/>
                  </a:cubicBezTo>
                  <a:cubicBezTo>
                    <a:pt x="0" y="176"/>
                    <a:pt x="120" y="56"/>
                    <a:pt x="276" y="56"/>
                  </a:cubicBezTo>
                  <a:cubicBezTo>
                    <a:pt x="276" y="325"/>
                    <a:pt x="276" y="325"/>
                    <a:pt x="276" y="325"/>
                  </a:cubicBezTo>
                  <a:cubicBezTo>
                    <a:pt x="544" y="325"/>
                    <a:pt x="544" y="325"/>
                    <a:pt x="544" y="325"/>
                  </a:cubicBezTo>
                  <a:cubicBezTo>
                    <a:pt x="544" y="480"/>
                    <a:pt x="424" y="601"/>
                    <a:pt x="276" y="601"/>
                  </a:cubicBezTo>
                  <a:close/>
                </a:path>
              </a:pathLst>
            </a:custGeom>
            <a:solidFill>
              <a:schemeClr val="bg1"/>
            </a:solidFill>
            <a:ln>
              <a:noFill/>
            </a:ln>
          </p:spPr>
          <p:txBody>
            <a:bodyPr wrap="none" lIns="45720" tIns="22860" rIns="45720" bIns="22860" anchor="ctr"/>
            <a:lstStyle/>
            <a:p>
              <a:pPr defTabSz="1218565"/>
              <a:endParaRPr lang="en-US" sz="2400">
                <a:solidFill>
                  <a:prstClr val="black"/>
                </a:solidFill>
                <a:latin typeface="Roboto Light"/>
              </a:endParaRPr>
            </a:p>
          </p:txBody>
        </p:sp>
      </p:grpSp>
      <p:graphicFrame>
        <p:nvGraphicFramePr>
          <p:cNvPr id="10" name="表格 9"/>
          <p:cNvGraphicFramePr/>
          <p:nvPr/>
        </p:nvGraphicFramePr>
        <p:xfrm>
          <a:off x="486410" y="1253490"/>
          <a:ext cx="11426190" cy="5075555"/>
        </p:xfrm>
        <a:graphic>
          <a:graphicData uri="http://schemas.openxmlformats.org/drawingml/2006/table">
            <a:tbl>
              <a:tblPr firstRow="1" bandRow="1">
                <a:tableStyleId>{5C22544A-7EE6-4342-B048-85BDC9FD1C3A}</a:tableStyleId>
              </a:tblPr>
              <a:tblGrid>
                <a:gridCol w="5301615"/>
                <a:gridCol w="6124575"/>
              </a:tblGrid>
              <a:tr h="806450">
                <a:tc>
                  <a:txBody>
                    <a:bodyPr/>
                    <a:lstStyle/>
                    <a:p>
                      <a:pPr algn="ctr">
                        <a:buNone/>
                      </a:pPr>
                      <a:r>
                        <a:rPr lang="zh-CN" altLang="en-US" dirty="0">
                          <a:latin typeface="仿宋_GB2312" panose="02010609030101010101" pitchFamily="49" charset="-122"/>
                          <a:ea typeface="仿宋_GB2312" panose="02010609030101010101" pitchFamily="49" charset="-122"/>
                        </a:rPr>
                        <a:t>改革文件</a:t>
                      </a:r>
                      <a:endParaRPr lang="zh-CN" altLang="en-US" dirty="0">
                        <a:latin typeface="仿宋_GB2312" panose="02010609030101010101" pitchFamily="49" charset="-122"/>
                        <a:ea typeface="仿宋_GB2312" panose="02010609030101010101" pitchFamily="49" charset="-122"/>
                      </a:endParaRPr>
                    </a:p>
                  </a:txBody>
                  <a:tcPr/>
                </a:tc>
                <a:tc>
                  <a:txBody>
                    <a:bodyPr/>
                    <a:lstStyle/>
                    <a:p>
                      <a:pPr algn="ctr">
                        <a:buNone/>
                      </a:pPr>
                      <a:r>
                        <a:rPr lang="zh-CN" altLang="en-US" dirty="0" smtClean="0">
                          <a:latin typeface="仿宋_GB2312" panose="02010609030101010101" pitchFamily="49" charset="-122"/>
                          <a:ea typeface="仿宋_GB2312" panose="02010609030101010101" pitchFamily="49" charset="-122"/>
                        </a:rPr>
                        <a:t>主要内容</a:t>
                      </a:r>
                      <a:endParaRPr lang="zh-CN" altLang="en-US" dirty="0">
                        <a:latin typeface="仿宋_GB2312" panose="02010609030101010101" pitchFamily="49" charset="-122"/>
                        <a:ea typeface="仿宋_GB2312" panose="02010609030101010101" pitchFamily="49" charset="-122"/>
                      </a:endParaRPr>
                    </a:p>
                  </a:txBody>
                  <a:tcPr/>
                </a:tc>
              </a:tr>
              <a:tr h="1892935">
                <a:tc>
                  <a:txBody>
                    <a:bodyPr/>
                    <a:lstStyle/>
                    <a:p>
                      <a:pPr algn="l">
                        <a:buNone/>
                      </a:pPr>
                      <a:r>
                        <a:rPr lang="zh-CN" altLang="en-US" sz="1800" dirty="0" smtClean="0">
                          <a:solidFill>
                            <a:schemeClr val="tx1"/>
                          </a:solidFill>
                          <a:latin typeface="仿宋_GB2312" panose="02010609030101010101" pitchFamily="49" charset="-122"/>
                          <a:ea typeface="仿宋_GB2312" panose="02010609030101010101" pitchFamily="49" charset="-122"/>
                          <a:cs typeface="仿宋_GB2312" panose="02010609030101010101" pitchFamily="49" charset="-122"/>
                          <a:sym typeface="+mn-ea"/>
                        </a:rPr>
                        <a:t>　　</a:t>
                      </a:r>
                      <a:r>
                        <a:rPr lang="en-US" altLang="zh-CN" sz="1800" dirty="0" smtClean="0">
                          <a:solidFill>
                            <a:schemeClr val="tx1"/>
                          </a:solidFill>
                          <a:latin typeface="仿宋_GB2312" panose="02010609030101010101" pitchFamily="49" charset="-122"/>
                          <a:ea typeface="仿宋_GB2312" panose="02010609030101010101" pitchFamily="49" charset="-122"/>
                          <a:cs typeface="仿宋_GB2312" panose="02010609030101010101" pitchFamily="49" charset="-122"/>
                          <a:sym typeface="+mn-ea"/>
                        </a:rPr>
                        <a:t>(</a:t>
                      </a:r>
                      <a:r>
                        <a:rPr lang="zh-CN" altLang="en-US" sz="1800" dirty="0" smtClean="0">
                          <a:solidFill>
                            <a:schemeClr val="tx1"/>
                          </a:solidFill>
                          <a:latin typeface="仿宋_GB2312" panose="02010609030101010101" pitchFamily="49" charset="-122"/>
                          <a:ea typeface="仿宋_GB2312" panose="02010609030101010101" pitchFamily="49" charset="-122"/>
                          <a:cs typeface="仿宋_GB2312" panose="02010609030101010101" pitchFamily="49" charset="-122"/>
                          <a:sym typeface="+mn-ea"/>
                        </a:rPr>
                        <a:t>一</a:t>
                      </a:r>
                      <a:r>
                        <a:rPr lang="en-US" altLang="zh-CN" sz="1800" dirty="0" smtClean="0">
                          <a:solidFill>
                            <a:schemeClr val="tx1"/>
                          </a:solidFill>
                          <a:latin typeface="仿宋_GB2312" panose="02010609030101010101" pitchFamily="49" charset="-122"/>
                          <a:ea typeface="仿宋_GB2312" panose="02010609030101010101" pitchFamily="49" charset="-122"/>
                          <a:cs typeface="仿宋_GB2312" panose="02010609030101010101" pitchFamily="49" charset="-122"/>
                          <a:sym typeface="+mn-ea"/>
                        </a:rPr>
                        <a:t>)</a:t>
                      </a:r>
                      <a:r>
                        <a:rPr lang="zh-CN" altLang="en-US" sz="1800" dirty="0" smtClean="0">
                          <a:solidFill>
                            <a:schemeClr val="tx1"/>
                          </a:solidFill>
                          <a:latin typeface="仿宋_GB2312" panose="02010609030101010101" pitchFamily="49" charset="-122"/>
                          <a:ea typeface="仿宋_GB2312" panose="02010609030101010101" pitchFamily="49" charset="-122"/>
                          <a:cs typeface="仿宋_GB2312" panose="02010609030101010101" pitchFamily="49" charset="-122"/>
                          <a:sym typeface="+mn-ea"/>
                        </a:rPr>
                        <a:t>中共中央办公厅  国务院办公厅印发《关于进一步完善中央财政科研项目资金管理等政策的若干意见》</a:t>
                      </a:r>
                      <a:r>
                        <a:rPr lang="zh-CN" altLang="en-US" sz="1800" dirty="0" smtClean="0">
                          <a:solidFill>
                            <a:srgbClr val="FF0000"/>
                          </a:solidFill>
                          <a:latin typeface="仿宋_GB2312" panose="02010609030101010101" pitchFamily="49" charset="-122"/>
                          <a:ea typeface="仿宋_GB2312" panose="02010609030101010101" pitchFamily="49" charset="-122"/>
                          <a:cs typeface="仿宋_GB2312" panose="02010609030101010101" pitchFamily="49" charset="-122"/>
                          <a:sym typeface="+mn-ea"/>
                        </a:rPr>
                        <a:t>（中办发〔2016〕50号）</a:t>
                      </a:r>
                      <a:endParaRPr lang="zh-CN" altLang="en-US" sz="1800" dirty="0" smtClean="0">
                        <a:solidFill>
                          <a:srgbClr val="FF0000"/>
                        </a:solidFill>
                        <a:latin typeface="仿宋_GB2312" panose="02010609030101010101" pitchFamily="49" charset="-122"/>
                        <a:ea typeface="仿宋_GB2312" panose="02010609030101010101" pitchFamily="49" charset="-122"/>
                        <a:cs typeface="仿宋_GB2312" panose="02010609030101010101" pitchFamily="49" charset="-122"/>
                        <a:sym typeface="+mn-ea"/>
                      </a:endParaRPr>
                    </a:p>
                  </a:txBody>
                  <a:tcPr/>
                </a:tc>
                <a:tc>
                  <a:txBody>
                    <a:bodyPr/>
                    <a:lstStyle/>
                    <a:p>
                      <a:pPr algn="l">
                        <a:buNone/>
                      </a:pPr>
                      <a:r>
                        <a:rPr lang="zh-CN" altLang="en-US" sz="1600" b="1" dirty="0" smtClean="0">
                          <a:solidFill>
                            <a:schemeClr val="tx1"/>
                          </a:solidFill>
                          <a:latin typeface="仿宋_GB2312" panose="02010609030101010101" pitchFamily="49" charset="-122"/>
                          <a:ea typeface="仿宋_GB2312" panose="02010609030101010101" pitchFamily="49" charset="-122"/>
                        </a:rPr>
                        <a:t>　　七条意见：</a:t>
                      </a:r>
                      <a:r>
                        <a:rPr lang="en-US" altLang="zh-CN" sz="1600" dirty="0" smtClean="0">
                          <a:solidFill>
                            <a:schemeClr val="tx1"/>
                          </a:solidFill>
                          <a:latin typeface="仿宋_GB2312" panose="02010609030101010101" pitchFamily="49" charset="-122"/>
                          <a:ea typeface="仿宋_GB2312" panose="02010609030101010101" pitchFamily="49" charset="-122"/>
                        </a:rPr>
                        <a:t>1.</a:t>
                      </a:r>
                      <a:r>
                        <a:rPr lang="zh-CN" altLang="en-US" sz="1600" dirty="0" smtClean="0">
                          <a:solidFill>
                            <a:schemeClr val="tx1"/>
                          </a:solidFill>
                          <a:latin typeface="仿宋_GB2312" panose="02010609030101010101" pitchFamily="49" charset="-122"/>
                          <a:ea typeface="仿宋_GB2312" panose="02010609030101010101" pitchFamily="49" charset="-122"/>
                        </a:rPr>
                        <a:t>总</a:t>
                      </a:r>
                      <a:r>
                        <a:rPr lang="zh-CN" altLang="en-US" sz="1600" dirty="0">
                          <a:solidFill>
                            <a:schemeClr val="tx1"/>
                          </a:solidFill>
                          <a:latin typeface="仿宋_GB2312" panose="02010609030101010101" pitchFamily="49" charset="-122"/>
                          <a:ea typeface="仿宋_GB2312" panose="02010609030101010101" pitchFamily="49" charset="-122"/>
                        </a:rPr>
                        <a:t>体要</a:t>
                      </a:r>
                      <a:r>
                        <a:rPr lang="zh-CN" altLang="en-US" sz="1600" dirty="0" smtClean="0">
                          <a:solidFill>
                            <a:schemeClr val="tx1"/>
                          </a:solidFill>
                          <a:latin typeface="仿宋_GB2312" panose="02010609030101010101" pitchFamily="49" charset="-122"/>
                          <a:ea typeface="仿宋_GB2312" panose="02010609030101010101" pitchFamily="49" charset="-122"/>
                        </a:rPr>
                        <a:t>求；</a:t>
                      </a:r>
                      <a:r>
                        <a:rPr lang="en-US" altLang="zh-CN" sz="1600" dirty="0" smtClean="0">
                          <a:solidFill>
                            <a:schemeClr val="tx1"/>
                          </a:solidFill>
                          <a:latin typeface="仿宋_GB2312" panose="02010609030101010101" pitchFamily="49" charset="-122"/>
                          <a:ea typeface="仿宋_GB2312" panose="02010609030101010101" pitchFamily="49" charset="-122"/>
                        </a:rPr>
                        <a:t>2.</a:t>
                      </a:r>
                      <a:r>
                        <a:rPr lang="zh-CN" altLang="en-US" sz="1600" dirty="0" smtClean="0">
                          <a:solidFill>
                            <a:schemeClr val="tx1"/>
                          </a:solidFill>
                          <a:latin typeface="仿宋_GB2312" panose="02010609030101010101" pitchFamily="49" charset="-122"/>
                          <a:ea typeface="仿宋_GB2312" panose="02010609030101010101" pitchFamily="49" charset="-122"/>
                        </a:rPr>
                        <a:t>改</a:t>
                      </a:r>
                      <a:r>
                        <a:rPr lang="zh-CN" altLang="en-US" sz="1600" dirty="0">
                          <a:solidFill>
                            <a:schemeClr val="tx1"/>
                          </a:solidFill>
                          <a:latin typeface="仿宋_GB2312" panose="02010609030101010101" pitchFamily="49" charset="-122"/>
                          <a:ea typeface="仿宋_GB2312" panose="02010609030101010101" pitchFamily="49" charset="-122"/>
                        </a:rPr>
                        <a:t>进中央财政科研项目资金管</a:t>
                      </a:r>
                      <a:r>
                        <a:rPr lang="zh-CN" altLang="en-US" sz="1600" dirty="0" smtClean="0">
                          <a:solidFill>
                            <a:schemeClr val="tx1"/>
                          </a:solidFill>
                          <a:latin typeface="仿宋_GB2312" panose="02010609030101010101" pitchFamily="49" charset="-122"/>
                          <a:ea typeface="仿宋_GB2312" panose="02010609030101010101" pitchFamily="49" charset="-122"/>
                        </a:rPr>
                        <a:t>理；</a:t>
                      </a:r>
                      <a:r>
                        <a:rPr lang="en-US" altLang="zh-CN" sz="1600" dirty="0" smtClean="0">
                          <a:solidFill>
                            <a:schemeClr val="tx1"/>
                          </a:solidFill>
                          <a:latin typeface="仿宋_GB2312" panose="02010609030101010101" pitchFamily="49" charset="-122"/>
                          <a:ea typeface="仿宋_GB2312" panose="02010609030101010101" pitchFamily="49" charset="-122"/>
                        </a:rPr>
                        <a:t>3.</a:t>
                      </a:r>
                      <a:r>
                        <a:rPr lang="zh-CN" altLang="en-US" sz="1600" dirty="0" smtClean="0">
                          <a:solidFill>
                            <a:schemeClr val="tx1"/>
                          </a:solidFill>
                          <a:latin typeface="仿宋_GB2312" panose="02010609030101010101" pitchFamily="49" charset="-122"/>
                          <a:ea typeface="仿宋_GB2312" panose="02010609030101010101" pitchFamily="49" charset="-122"/>
                        </a:rPr>
                        <a:t>完</a:t>
                      </a:r>
                      <a:r>
                        <a:rPr lang="zh-CN" altLang="en-US" sz="1600" dirty="0">
                          <a:solidFill>
                            <a:schemeClr val="tx1"/>
                          </a:solidFill>
                          <a:latin typeface="仿宋_GB2312" panose="02010609030101010101" pitchFamily="49" charset="-122"/>
                          <a:ea typeface="仿宋_GB2312" panose="02010609030101010101" pitchFamily="49" charset="-122"/>
                        </a:rPr>
                        <a:t>善中央高校、科研院所差旅会议管</a:t>
                      </a:r>
                      <a:r>
                        <a:rPr lang="zh-CN" altLang="en-US" sz="1600" dirty="0" smtClean="0">
                          <a:solidFill>
                            <a:schemeClr val="tx1"/>
                          </a:solidFill>
                          <a:latin typeface="仿宋_GB2312" panose="02010609030101010101" pitchFamily="49" charset="-122"/>
                          <a:ea typeface="仿宋_GB2312" panose="02010609030101010101" pitchFamily="49" charset="-122"/>
                        </a:rPr>
                        <a:t>理；</a:t>
                      </a:r>
                      <a:r>
                        <a:rPr lang="en-US" altLang="zh-CN" sz="1600" dirty="0" smtClean="0">
                          <a:solidFill>
                            <a:schemeClr val="tx1"/>
                          </a:solidFill>
                          <a:latin typeface="仿宋_GB2312" panose="02010609030101010101" pitchFamily="49" charset="-122"/>
                          <a:ea typeface="仿宋_GB2312" panose="02010609030101010101" pitchFamily="49" charset="-122"/>
                        </a:rPr>
                        <a:t>4.</a:t>
                      </a:r>
                      <a:r>
                        <a:rPr lang="zh-CN" altLang="en-US" sz="1600" dirty="0" smtClean="0">
                          <a:solidFill>
                            <a:schemeClr val="tx1"/>
                          </a:solidFill>
                          <a:latin typeface="仿宋_GB2312" panose="02010609030101010101" pitchFamily="49" charset="-122"/>
                          <a:ea typeface="仿宋_GB2312" panose="02010609030101010101" pitchFamily="49" charset="-122"/>
                        </a:rPr>
                        <a:t>完</a:t>
                      </a:r>
                      <a:r>
                        <a:rPr lang="zh-CN" altLang="en-US" sz="1600" dirty="0">
                          <a:solidFill>
                            <a:schemeClr val="tx1"/>
                          </a:solidFill>
                          <a:latin typeface="仿宋_GB2312" panose="02010609030101010101" pitchFamily="49" charset="-122"/>
                          <a:ea typeface="仿宋_GB2312" panose="02010609030101010101" pitchFamily="49" charset="-122"/>
                        </a:rPr>
                        <a:t>善中央高校、科研院所科研仪器设备采购管</a:t>
                      </a:r>
                      <a:r>
                        <a:rPr lang="zh-CN" altLang="en-US" sz="1600" dirty="0" smtClean="0">
                          <a:solidFill>
                            <a:schemeClr val="tx1"/>
                          </a:solidFill>
                          <a:latin typeface="仿宋_GB2312" panose="02010609030101010101" pitchFamily="49" charset="-122"/>
                          <a:ea typeface="仿宋_GB2312" panose="02010609030101010101" pitchFamily="49" charset="-122"/>
                        </a:rPr>
                        <a:t>理；</a:t>
                      </a:r>
                      <a:r>
                        <a:rPr lang="en-US" altLang="zh-CN" sz="1600" dirty="0" smtClean="0">
                          <a:solidFill>
                            <a:schemeClr val="tx1"/>
                          </a:solidFill>
                          <a:latin typeface="仿宋_GB2312" panose="02010609030101010101" pitchFamily="49" charset="-122"/>
                          <a:ea typeface="仿宋_GB2312" panose="02010609030101010101" pitchFamily="49" charset="-122"/>
                        </a:rPr>
                        <a:t>5.</a:t>
                      </a:r>
                      <a:r>
                        <a:rPr lang="zh-CN" altLang="en-US" sz="1600" dirty="0" smtClean="0">
                          <a:solidFill>
                            <a:schemeClr val="tx1"/>
                          </a:solidFill>
                          <a:latin typeface="仿宋_GB2312" panose="02010609030101010101" pitchFamily="49" charset="-122"/>
                          <a:ea typeface="仿宋_GB2312" panose="02010609030101010101" pitchFamily="49" charset="-122"/>
                        </a:rPr>
                        <a:t>完</a:t>
                      </a:r>
                      <a:r>
                        <a:rPr lang="zh-CN" altLang="en-US" sz="1600" dirty="0">
                          <a:solidFill>
                            <a:schemeClr val="tx1"/>
                          </a:solidFill>
                          <a:latin typeface="仿宋_GB2312" panose="02010609030101010101" pitchFamily="49" charset="-122"/>
                          <a:ea typeface="仿宋_GB2312" panose="02010609030101010101" pitchFamily="49" charset="-122"/>
                        </a:rPr>
                        <a:t>善中央高校、科研院所基本建设项目管</a:t>
                      </a:r>
                      <a:r>
                        <a:rPr lang="zh-CN" altLang="en-US" sz="1600" dirty="0" smtClean="0">
                          <a:solidFill>
                            <a:schemeClr val="tx1"/>
                          </a:solidFill>
                          <a:latin typeface="仿宋_GB2312" panose="02010609030101010101" pitchFamily="49" charset="-122"/>
                          <a:ea typeface="仿宋_GB2312" panose="02010609030101010101" pitchFamily="49" charset="-122"/>
                        </a:rPr>
                        <a:t>理；</a:t>
                      </a:r>
                      <a:r>
                        <a:rPr lang="en-US" altLang="zh-CN" sz="1600" dirty="0" smtClean="0">
                          <a:solidFill>
                            <a:schemeClr val="tx1"/>
                          </a:solidFill>
                          <a:latin typeface="仿宋_GB2312" panose="02010609030101010101" pitchFamily="49" charset="-122"/>
                          <a:ea typeface="仿宋_GB2312" panose="02010609030101010101" pitchFamily="49" charset="-122"/>
                        </a:rPr>
                        <a:t>6.</a:t>
                      </a:r>
                      <a:r>
                        <a:rPr lang="zh-CN" altLang="en-US" sz="1600" dirty="0" smtClean="0">
                          <a:solidFill>
                            <a:schemeClr val="tx1"/>
                          </a:solidFill>
                          <a:latin typeface="仿宋_GB2312" panose="02010609030101010101" pitchFamily="49" charset="-122"/>
                          <a:ea typeface="仿宋_GB2312" panose="02010609030101010101" pitchFamily="49" charset="-122"/>
                        </a:rPr>
                        <a:t>规</a:t>
                      </a:r>
                      <a:r>
                        <a:rPr lang="zh-CN" altLang="en-US" sz="1600" dirty="0">
                          <a:solidFill>
                            <a:schemeClr val="tx1"/>
                          </a:solidFill>
                          <a:latin typeface="仿宋_GB2312" panose="02010609030101010101" pitchFamily="49" charset="-122"/>
                          <a:ea typeface="仿宋_GB2312" panose="02010609030101010101" pitchFamily="49" charset="-122"/>
                        </a:rPr>
                        <a:t>范管理，改进服</a:t>
                      </a:r>
                      <a:r>
                        <a:rPr lang="zh-CN" altLang="en-US" sz="1600" dirty="0" smtClean="0">
                          <a:solidFill>
                            <a:schemeClr val="tx1"/>
                          </a:solidFill>
                          <a:latin typeface="仿宋_GB2312" panose="02010609030101010101" pitchFamily="49" charset="-122"/>
                          <a:ea typeface="仿宋_GB2312" panose="02010609030101010101" pitchFamily="49" charset="-122"/>
                        </a:rPr>
                        <a:t>务；</a:t>
                      </a:r>
                      <a:r>
                        <a:rPr lang="en-US" altLang="zh-CN" sz="1600" dirty="0" smtClean="0">
                          <a:solidFill>
                            <a:schemeClr val="tx1"/>
                          </a:solidFill>
                          <a:latin typeface="仿宋_GB2312" panose="02010609030101010101" pitchFamily="49" charset="-122"/>
                          <a:ea typeface="仿宋_GB2312" panose="02010609030101010101" pitchFamily="49" charset="-122"/>
                        </a:rPr>
                        <a:t>7.</a:t>
                      </a:r>
                      <a:r>
                        <a:rPr lang="zh-CN" altLang="en-US" sz="1600" dirty="0" smtClean="0">
                          <a:solidFill>
                            <a:schemeClr val="tx1"/>
                          </a:solidFill>
                          <a:latin typeface="仿宋_GB2312" panose="02010609030101010101" pitchFamily="49" charset="-122"/>
                          <a:ea typeface="仿宋_GB2312" panose="02010609030101010101" pitchFamily="49" charset="-122"/>
                        </a:rPr>
                        <a:t>加</a:t>
                      </a:r>
                      <a:r>
                        <a:rPr lang="zh-CN" altLang="en-US" sz="1600" dirty="0">
                          <a:solidFill>
                            <a:schemeClr val="tx1"/>
                          </a:solidFill>
                          <a:latin typeface="仿宋_GB2312" panose="02010609030101010101" pitchFamily="49" charset="-122"/>
                          <a:ea typeface="仿宋_GB2312" panose="02010609030101010101" pitchFamily="49" charset="-122"/>
                        </a:rPr>
                        <a:t>强制度建设和工作督查，确保政策措施落地见效。</a:t>
                      </a:r>
                      <a:endParaRPr lang="zh-CN" altLang="en-US" sz="1600" dirty="0">
                        <a:solidFill>
                          <a:schemeClr val="tx1"/>
                        </a:solidFill>
                        <a:latin typeface="仿宋_GB2312" panose="02010609030101010101" pitchFamily="49" charset="-122"/>
                        <a:ea typeface="仿宋_GB2312" panose="02010609030101010101" pitchFamily="49" charset="-122"/>
                      </a:endParaRPr>
                    </a:p>
                  </a:txBody>
                  <a:tcPr/>
                </a:tc>
              </a:tr>
              <a:tr h="1187450">
                <a:tc>
                  <a:txBody>
                    <a:bodyPr/>
                    <a:lstStyle/>
                    <a:p>
                      <a:pPr algn="l">
                        <a:buNone/>
                      </a:pPr>
                      <a:r>
                        <a:rPr lang="zh-CN" altLang="en-US" sz="1800" dirty="0" smtClean="0">
                          <a:solidFill>
                            <a:schemeClr val="tx1"/>
                          </a:solidFill>
                          <a:latin typeface="仿宋_GB2312" panose="02010609030101010101" pitchFamily="49" charset="-122"/>
                          <a:ea typeface="仿宋_GB2312" panose="02010609030101010101" pitchFamily="49" charset="-122"/>
                          <a:cs typeface="仿宋_GB2312" panose="02010609030101010101" pitchFamily="49" charset="-122"/>
                        </a:rPr>
                        <a:t>　　</a:t>
                      </a:r>
                      <a:r>
                        <a:rPr lang="zh-CN" altLang="en-US" sz="1800" dirty="0" smtClean="0">
                          <a:latin typeface="仿宋_GB2312" panose="02010609030101010101" pitchFamily="49" charset="-122"/>
                          <a:ea typeface="仿宋_GB2312" panose="02010609030101010101" pitchFamily="49" charset="-122"/>
                          <a:cs typeface="仿宋_GB2312" panose="02010609030101010101" pitchFamily="49" charset="-122"/>
                          <a:sym typeface="+mn-ea"/>
                        </a:rPr>
                        <a:t>（二）云</a:t>
                      </a:r>
                      <a:r>
                        <a:rPr lang="zh-CN" altLang="en-US" sz="1800" dirty="0">
                          <a:latin typeface="仿宋_GB2312" panose="02010609030101010101" pitchFamily="49" charset="-122"/>
                          <a:ea typeface="仿宋_GB2312" panose="02010609030101010101" pitchFamily="49" charset="-122"/>
                          <a:cs typeface="仿宋_GB2312" panose="02010609030101010101" pitchFamily="49" charset="-122"/>
                          <a:sym typeface="+mn-ea"/>
                        </a:rPr>
                        <a:t>南省委、省政府办公厅印发《关于进一步落实和完善省级财政科研项目资金管理等政策的实施意见》</a:t>
                      </a:r>
                      <a:r>
                        <a:rPr lang="zh-CN" altLang="en-US" sz="1800" dirty="0">
                          <a:solidFill>
                            <a:srgbClr val="FF0000"/>
                          </a:solidFill>
                          <a:latin typeface="仿宋_GB2312" panose="02010609030101010101" pitchFamily="49" charset="-122"/>
                          <a:ea typeface="仿宋_GB2312" panose="02010609030101010101" pitchFamily="49" charset="-122"/>
                          <a:cs typeface="仿宋_GB2312" panose="02010609030101010101" pitchFamily="49" charset="-122"/>
                          <a:sym typeface="+mn-ea"/>
                        </a:rPr>
                        <a:t>（云办发〔2017〕9号）</a:t>
                      </a:r>
                      <a:endParaRPr lang="zh-CN" altLang="en-US" sz="1800" dirty="0" smtClean="0">
                        <a:solidFill>
                          <a:srgbClr val="FF0000"/>
                        </a:solidFill>
                        <a:latin typeface="仿宋_GB2312" panose="02010609030101010101" pitchFamily="49" charset="-122"/>
                        <a:ea typeface="仿宋_GB2312" panose="02010609030101010101" pitchFamily="49" charset="-122"/>
                        <a:cs typeface="仿宋_GB2312" panose="02010609030101010101" pitchFamily="49" charset="-122"/>
                        <a:sym typeface="+mn-ea"/>
                      </a:endParaRPr>
                    </a:p>
                    <a:p>
                      <a:pPr algn="l">
                        <a:buNone/>
                      </a:pPr>
                      <a:endParaRPr lang="zh-CN" altLang="en-US" sz="1800" dirty="0">
                        <a:solidFill>
                          <a:srgbClr val="FF0000"/>
                        </a:solidFill>
                        <a:latin typeface="仿宋_GB2312" panose="02010609030101010101" pitchFamily="49" charset="-122"/>
                        <a:ea typeface="仿宋_GB2312" panose="02010609030101010101" pitchFamily="49" charset="-122"/>
                        <a:cs typeface="仿宋_GB2312" panose="02010609030101010101" pitchFamily="49" charset="-122"/>
                        <a:sym typeface="+mn-ea"/>
                      </a:endParaRPr>
                    </a:p>
                  </a:txBody>
                  <a:tcPr/>
                </a:tc>
                <a:tc>
                  <a:txBody>
                    <a:bodyPr/>
                    <a:lstStyle/>
                    <a:p>
                      <a:pPr algn="l">
                        <a:buNone/>
                      </a:pPr>
                      <a:r>
                        <a:rPr lang="zh-CN" altLang="en-US" sz="1600" b="1" dirty="0" smtClean="0">
                          <a:solidFill>
                            <a:schemeClr val="tx1"/>
                          </a:solidFill>
                          <a:latin typeface="仿宋_GB2312" panose="02010609030101010101" pitchFamily="49" charset="-122"/>
                          <a:ea typeface="仿宋_GB2312" panose="02010609030101010101" pitchFamily="49" charset="-122"/>
                        </a:rPr>
                        <a:t>　　五条措</a:t>
                      </a:r>
                      <a:r>
                        <a:rPr lang="zh-CN" altLang="en-US" sz="1600" b="1" dirty="0" smtClean="0">
                          <a:solidFill>
                            <a:schemeClr val="tx1"/>
                          </a:solidFill>
                          <a:latin typeface="仿宋_GB2312" panose="02010609030101010101" pitchFamily="49" charset="-122"/>
                          <a:ea typeface="仿宋_GB2312" panose="02010609030101010101" pitchFamily="49" charset="-122"/>
                          <a:cs typeface="仿宋_GB2312" panose="02010609030101010101" pitchFamily="49" charset="-122"/>
                        </a:rPr>
                        <a:t>施</a:t>
                      </a:r>
                      <a:r>
                        <a:rPr lang="zh-CN" altLang="en-US" sz="1600" b="1" dirty="0" smtClean="0">
                          <a:solidFill>
                            <a:schemeClr val="tx1"/>
                          </a:solidFill>
                          <a:latin typeface="仿宋_GB2312" panose="02010609030101010101" pitchFamily="49" charset="-122"/>
                          <a:ea typeface="仿宋_GB2312" panose="02010609030101010101" pitchFamily="49" charset="-122"/>
                        </a:rPr>
                        <a:t>：</a:t>
                      </a:r>
                      <a:r>
                        <a:rPr lang="en-US" altLang="zh-CN" sz="1600" dirty="0" smtClean="0">
                          <a:solidFill>
                            <a:schemeClr val="tx1"/>
                          </a:solidFill>
                          <a:latin typeface="仿宋_GB2312" panose="02010609030101010101" pitchFamily="49" charset="-122"/>
                          <a:ea typeface="仿宋_GB2312" panose="02010609030101010101" pitchFamily="49" charset="-122"/>
                        </a:rPr>
                        <a:t>1.</a:t>
                      </a:r>
                      <a:r>
                        <a:rPr lang="zh-CN" altLang="en-US" sz="1600" dirty="0" smtClean="0">
                          <a:solidFill>
                            <a:schemeClr val="tx1"/>
                          </a:solidFill>
                          <a:latin typeface="仿宋_GB2312" panose="02010609030101010101" pitchFamily="49" charset="-122"/>
                          <a:ea typeface="仿宋_GB2312" panose="02010609030101010101" pitchFamily="49" charset="-122"/>
                        </a:rPr>
                        <a:t>优</a:t>
                      </a:r>
                      <a:r>
                        <a:rPr lang="zh-CN" altLang="en-US" sz="1600" dirty="0">
                          <a:solidFill>
                            <a:schemeClr val="tx1"/>
                          </a:solidFill>
                          <a:latin typeface="仿宋_GB2312" panose="02010609030101010101" pitchFamily="49" charset="-122"/>
                          <a:ea typeface="仿宋_GB2312" panose="02010609030101010101" pitchFamily="49" charset="-122"/>
                        </a:rPr>
                        <a:t>化科研项目和经费管</a:t>
                      </a:r>
                      <a:r>
                        <a:rPr lang="zh-CN" altLang="en-US" sz="1600" dirty="0" smtClean="0">
                          <a:solidFill>
                            <a:schemeClr val="tx1"/>
                          </a:solidFill>
                          <a:latin typeface="仿宋_GB2312" panose="02010609030101010101" pitchFamily="49" charset="-122"/>
                          <a:ea typeface="仿宋_GB2312" panose="02010609030101010101" pitchFamily="49" charset="-122"/>
                        </a:rPr>
                        <a:t>理；</a:t>
                      </a:r>
                      <a:r>
                        <a:rPr lang="en-US" altLang="zh-CN" sz="1600" dirty="0" smtClean="0">
                          <a:solidFill>
                            <a:schemeClr val="tx1"/>
                          </a:solidFill>
                          <a:latin typeface="仿宋_GB2312" panose="02010609030101010101" pitchFamily="49" charset="-122"/>
                          <a:ea typeface="仿宋_GB2312" panose="02010609030101010101" pitchFamily="49" charset="-122"/>
                        </a:rPr>
                        <a:t>2.</a:t>
                      </a:r>
                      <a:r>
                        <a:rPr lang="zh-CN" altLang="en-US" sz="1600" dirty="0" smtClean="0">
                          <a:solidFill>
                            <a:schemeClr val="tx1"/>
                          </a:solidFill>
                          <a:latin typeface="仿宋_GB2312" panose="02010609030101010101" pitchFamily="49" charset="-122"/>
                          <a:ea typeface="仿宋_GB2312" panose="02010609030101010101" pitchFamily="49" charset="-122"/>
                        </a:rPr>
                        <a:t>完</a:t>
                      </a:r>
                      <a:r>
                        <a:rPr lang="zh-CN" altLang="en-US" sz="1600" dirty="0">
                          <a:solidFill>
                            <a:schemeClr val="tx1"/>
                          </a:solidFill>
                          <a:latin typeface="仿宋_GB2312" panose="02010609030101010101" pitchFamily="49" charset="-122"/>
                          <a:ea typeface="仿宋_GB2312" panose="02010609030101010101" pitchFamily="49" charset="-122"/>
                        </a:rPr>
                        <a:t>善有利于创新的评价激励制</a:t>
                      </a:r>
                      <a:r>
                        <a:rPr lang="zh-CN" altLang="en-US" sz="1600" dirty="0" smtClean="0">
                          <a:solidFill>
                            <a:schemeClr val="tx1"/>
                          </a:solidFill>
                          <a:latin typeface="仿宋_GB2312" panose="02010609030101010101" pitchFamily="49" charset="-122"/>
                          <a:ea typeface="仿宋_GB2312" panose="02010609030101010101" pitchFamily="49" charset="-122"/>
                        </a:rPr>
                        <a:t>度；</a:t>
                      </a:r>
                      <a:r>
                        <a:rPr lang="en-US" altLang="zh-CN" sz="1600" dirty="0" smtClean="0">
                          <a:solidFill>
                            <a:schemeClr val="tx1"/>
                          </a:solidFill>
                          <a:latin typeface="仿宋_GB2312" panose="02010609030101010101" pitchFamily="49" charset="-122"/>
                          <a:ea typeface="仿宋_GB2312" panose="02010609030101010101" pitchFamily="49" charset="-122"/>
                        </a:rPr>
                        <a:t>3.</a:t>
                      </a:r>
                      <a:r>
                        <a:rPr lang="zh-CN" altLang="en-US" sz="1600" dirty="0" smtClean="0">
                          <a:solidFill>
                            <a:schemeClr val="tx1"/>
                          </a:solidFill>
                          <a:latin typeface="仿宋_GB2312" panose="02010609030101010101" pitchFamily="49" charset="-122"/>
                          <a:ea typeface="仿宋_GB2312" panose="02010609030101010101" pitchFamily="49" charset="-122"/>
                        </a:rPr>
                        <a:t>强</a:t>
                      </a:r>
                      <a:r>
                        <a:rPr lang="zh-CN" altLang="en-US" sz="1600" dirty="0">
                          <a:solidFill>
                            <a:schemeClr val="tx1"/>
                          </a:solidFill>
                          <a:latin typeface="仿宋_GB2312" panose="02010609030101010101" pitchFamily="49" charset="-122"/>
                          <a:ea typeface="仿宋_GB2312" panose="02010609030101010101" pitchFamily="49" charset="-122"/>
                        </a:rPr>
                        <a:t>化科研项目绩效评</a:t>
                      </a:r>
                      <a:r>
                        <a:rPr lang="zh-CN" altLang="en-US" sz="1600" dirty="0" smtClean="0">
                          <a:solidFill>
                            <a:schemeClr val="tx1"/>
                          </a:solidFill>
                          <a:latin typeface="仿宋_GB2312" panose="02010609030101010101" pitchFamily="49" charset="-122"/>
                          <a:ea typeface="仿宋_GB2312" panose="02010609030101010101" pitchFamily="49" charset="-122"/>
                        </a:rPr>
                        <a:t>价；</a:t>
                      </a:r>
                      <a:r>
                        <a:rPr lang="en-US" altLang="zh-CN" sz="1600" dirty="0" smtClean="0">
                          <a:solidFill>
                            <a:schemeClr val="tx1"/>
                          </a:solidFill>
                          <a:latin typeface="仿宋_GB2312" panose="02010609030101010101" pitchFamily="49" charset="-122"/>
                          <a:ea typeface="仿宋_GB2312" panose="02010609030101010101" pitchFamily="49" charset="-122"/>
                        </a:rPr>
                        <a:t>4.</a:t>
                      </a:r>
                      <a:r>
                        <a:rPr lang="zh-CN" altLang="en-US" sz="1600" dirty="0" smtClean="0">
                          <a:solidFill>
                            <a:schemeClr val="tx1"/>
                          </a:solidFill>
                          <a:latin typeface="仿宋_GB2312" panose="02010609030101010101" pitchFamily="49" charset="-122"/>
                          <a:ea typeface="仿宋_GB2312" panose="02010609030101010101" pitchFamily="49" charset="-122"/>
                        </a:rPr>
                        <a:t>完</a:t>
                      </a:r>
                      <a:r>
                        <a:rPr lang="zh-CN" altLang="en-US" sz="1600" dirty="0">
                          <a:solidFill>
                            <a:schemeClr val="tx1"/>
                          </a:solidFill>
                          <a:latin typeface="仿宋_GB2312" panose="02010609030101010101" pitchFamily="49" charset="-122"/>
                          <a:ea typeface="仿宋_GB2312" panose="02010609030101010101" pitchFamily="49" charset="-122"/>
                        </a:rPr>
                        <a:t>善分级责任担当机</a:t>
                      </a:r>
                      <a:r>
                        <a:rPr lang="zh-CN" altLang="en-US" sz="1600" dirty="0" smtClean="0">
                          <a:solidFill>
                            <a:schemeClr val="tx1"/>
                          </a:solidFill>
                          <a:latin typeface="仿宋_GB2312" panose="02010609030101010101" pitchFamily="49" charset="-122"/>
                          <a:ea typeface="仿宋_GB2312" panose="02010609030101010101" pitchFamily="49" charset="-122"/>
                        </a:rPr>
                        <a:t>制；</a:t>
                      </a:r>
                      <a:r>
                        <a:rPr lang="en-US" altLang="zh-CN" sz="1600" dirty="0" smtClean="0">
                          <a:solidFill>
                            <a:schemeClr val="tx1"/>
                          </a:solidFill>
                          <a:latin typeface="仿宋_GB2312" panose="02010609030101010101" pitchFamily="49" charset="-122"/>
                          <a:ea typeface="仿宋_GB2312" panose="02010609030101010101" pitchFamily="49" charset="-122"/>
                        </a:rPr>
                        <a:t>5.</a:t>
                      </a:r>
                      <a:r>
                        <a:rPr lang="zh-CN" altLang="en-US" sz="1600" dirty="0" smtClean="0">
                          <a:solidFill>
                            <a:schemeClr val="tx1"/>
                          </a:solidFill>
                          <a:latin typeface="仿宋_GB2312" panose="02010609030101010101" pitchFamily="49" charset="-122"/>
                          <a:ea typeface="仿宋_GB2312" panose="02010609030101010101" pitchFamily="49" charset="-122"/>
                        </a:rPr>
                        <a:t>开</a:t>
                      </a:r>
                      <a:r>
                        <a:rPr lang="zh-CN" altLang="en-US" sz="1600" dirty="0">
                          <a:solidFill>
                            <a:schemeClr val="tx1"/>
                          </a:solidFill>
                          <a:latin typeface="仿宋_GB2312" panose="02010609030101010101" pitchFamily="49" charset="-122"/>
                          <a:ea typeface="仿宋_GB2312" panose="02010609030101010101" pitchFamily="49" charset="-122"/>
                        </a:rPr>
                        <a:t>展基于绩效、诚信和能力的科研管理改革试点。</a:t>
                      </a:r>
                      <a:endParaRPr lang="zh-CN" altLang="en-US" sz="1600" dirty="0">
                        <a:solidFill>
                          <a:schemeClr val="tx1"/>
                        </a:solidFill>
                        <a:latin typeface="仿宋_GB2312" panose="02010609030101010101" pitchFamily="49" charset="-122"/>
                        <a:ea typeface="仿宋_GB2312" panose="02010609030101010101" pitchFamily="49" charset="-122"/>
                      </a:endParaRPr>
                    </a:p>
                  </a:txBody>
                  <a:tcPr/>
                </a:tc>
              </a:tr>
              <a:tr h="1188720">
                <a:tc>
                  <a:txBody>
                    <a:bodyPr/>
                    <a:lstStyle/>
                    <a:p>
                      <a:pPr algn="l">
                        <a:buNone/>
                      </a:pPr>
                      <a:r>
                        <a:rPr lang="zh-CN" altLang="en-US" sz="1800" dirty="0" smtClean="0">
                          <a:solidFill>
                            <a:schemeClr val="tx1"/>
                          </a:solidFill>
                          <a:latin typeface="仿宋_GB2312" panose="02010609030101010101" pitchFamily="49" charset="-122"/>
                          <a:ea typeface="仿宋_GB2312" panose="02010609030101010101" pitchFamily="49" charset="-122"/>
                          <a:cs typeface="仿宋_GB2312" panose="02010609030101010101" pitchFamily="49" charset="-122"/>
                        </a:rPr>
                        <a:t>　　</a:t>
                      </a:r>
                      <a:r>
                        <a:rPr lang="en-US" altLang="zh-CN" sz="1800" dirty="0" smtClean="0">
                          <a:solidFill>
                            <a:schemeClr val="tx1"/>
                          </a:solidFill>
                          <a:latin typeface="仿宋_GB2312" panose="02010609030101010101" pitchFamily="49" charset="-122"/>
                          <a:ea typeface="仿宋_GB2312" panose="02010609030101010101" pitchFamily="49" charset="-122"/>
                          <a:cs typeface="仿宋_GB2312" panose="02010609030101010101" pitchFamily="49" charset="-122"/>
                        </a:rPr>
                        <a:t>(</a:t>
                      </a:r>
                      <a:r>
                        <a:rPr lang="zh-CN" altLang="en-US" sz="1800" dirty="0" smtClean="0">
                          <a:solidFill>
                            <a:schemeClr val="tx1"/>
                          </a:solidFill>
                          <a:latin typeface="仿宋_GB2312" panose="02010609030101010101" pitchFamily="49" charset="-122"/>
                          <a:ea typeface="仿宋_GB2312" panose="02010609030101010101" pitchFamily="49" charset="-122"/>
                          <a:cs typeface="仿宋_GB2312" panose="02010609030101010101" pitchFamily="49" charset="-122"/>
                        </a:rPr>
                        <a:t>三</a:t>
                      </a:r>
                      <a:r>
                        <a:rPr lang="en-US" altLang="zh-CN" sz="1800" dirty="0" smtClean="0">
                          <a:solidFill>
                            <a:schemeClr val="tx1"/>
                          </a:solidFill>
                          <a:latin typeface="仿宋_GB2312" panose="02010609030101010101" pitchFamily="49" charset="-122"/>
                          <a:ea typeface="仿宋_GB2312" panose="02010609030101010101" pitchFamily="49" charset="-122"/>
                          <a:cs typeface="仿宋_GB2312" panose="02010609030101010101" pitchFamily="49" charset="-122"/>
                        </a:rPr>
                        <a:t>)</a:t>
                      </a:r>
                      <a:r>
                        <a:rPr lang="zh-CN" altLang="en-US" sz="1800" dirty="0" smtClean="0">
                          <a:solidFill>
                            <a:schemeClr val="tx1"/>
                          </a:solidFill>
                          <a:latin typeface="仿宋_GB2312" panose="02010609030101010101" pitchFamily="49" charset="-122"/>
                          <a:ea typeface="仿宋_GB2312" panose="02010609030101010101" pitchFamily="49" charset="-122"/>
                          <a:cs typeface="仿宋_GB2312" panose="02010609030101010101" pitchFamily="49" charset="-122"/>
                        </a:rPr>
                        <a:t>中</a:t>
                      </a:r>
                      <a:r>
                        <a:rPr lang="zh-CN" altLang="en-US" sz="1800" dirty="0">
                          <a:solidFill>
                            <a:schemeClr val="tx1"/>
                          </a:solidFill>
                          <a:latin typeface="仿宋_GB2312" panose="02010609030101010101" pitchFamily="49" charset="-122"/>
                          <a:ea typeface="仿宋_GB2312" panose="02010609030101010101" pitchFamily="49" charset="-122"/>
                          <a:cs typeface="仿宋_GB2312" panose="02010609030101010101" pitchFamily="49" charset="-122"/>
                        </a:rPr>
                        <a:t>共中央办公厅 国务院办公厅印发《关于深化项目评审、人才评价、机构评估改革的意见》</a:t>
                      </a:r>
                      <a:endParaRPr lang="zh-CN" altLang="en-US" sz="1800" dirty="0">
                        <a:solidFill>
                          <a:schemeClr val="tx1"/>
                        </a:solidFill>
                        <a:latin typeface="仿宋_GB2312" panose="02010609030101010101" pitchFamily="49" charset="-122"/>
                        <a:ea typeface="仿宋_GB2312" panose="02010609030101010101" pitchFamily="49" charset="-122"/>
                        <a:cs typeface="仿宋_GB2312" panose="02010609030101010101" pitchFamily="49" charset="-122"/>
                      </a:endParaRPr>
                    </a:p>
                  </a:txBody>
                  <a:tcPr/>
                </a:tc>
                <a:tc>
                  <a:txBody>
                    <a:bodyPr/>
                    <a:lstStyle/>
                    <a:p>
                      <a:pPr algn="l">
                        <a:buNone/>
                      </a:pPr>
                      <a:r>
                        <a:rPr lang="zh-CN" altLang="en-US" sz="1600" b="1" dirty="0" smtClean="0">
                          <a:solidFill>
                            <a:schemeClr val="tx1"/>
                          </a:solidFill>
                          <a:latin typeface="仿宋_GB2312" panose="02010609030101010101" pitchFamily="49" charset="-122"/>
                          <a:ea typeface="仿宋_GB2312" panose="02010609030101010101" pitchFamily="49" charset="-122"/>
                        </a:rPr>
                        <a:t>　　六条意见：</a:t>
                      </a:r>
                      <a:r>
                        <a:rPr lang="en-US" altLang="zh-CN" sz="1600" b="1" dirty="0" smtClean="0">
                          <a:solidFill>
                            <a:schemeClr val="tx1"/>
                          </a:solidFill>
                          <a:latin typeface="仿宋_GB2312" panose="02010609030101010101" pitchFamily="49" charset="-122"/>
                          <a:ea typeface="仿宋_GB2312" panose="02010609030101010101" pitchFamily="49" charset="-122"/>
                        </a:rPr>
                        <a:t>1.</a:t>
                      </a:r>
                      <a:r>
                        <a:rPr lang="zh-CN" altLang="en-US" sz="1600" dirty="0" smtClean="0">
                          <a:solidFill>
                            <a:schemeClr val="tx1"/>
                          </a:solidFill>
                          <a:latin typeface="仿宋_GB2312" panose="02010609030101010101" pitchFamily="49" charset="-122"/>
                          <a:ea typeface="仿宋_GB2312" panose="02010609030101010101" pitchFamily="49" charset="-122"/>
                        </a:rPr>
                        <a:t>总</a:t>
                      </a:r>
                      <a:r>
                        <a:rPr lang="zh-CN" altLang="en-US" sz="1600" dirty="0">
                          <a:solidFill>
                            <a:schemeClr val="tx1"/>
                          </a:solidFill>
                          <a:latin typeface="仿宋_GB2312" panose="02010609030101010101" pitchFamily="49" charset="-122"/>
                          <a:ea typeface="仿宋_GB2312" panose="02010609030101010101" pitchFamily="49" charset="-122"/>
                        </a:rPr>
                        <a:t>体要</a:t>
                      </a:r>
                      <a:r>
                        <a:rPr lang="zh-CN" altLang="en-US" sz="1600" dirty="0" smtClean="0">
                          <a:solidFill>
                            <a:schemeClr val="tx1"/>
                          </a:solidFill>
                          <a:latin typeface="仿宋_GB2312" panose="02010609030101010101" pitchFamily="49" charset="-122"/>
                          <a:ea typeface="仿宋_GB2312" panose="02010609030101010101" pitchFamily="49" charset="-122"/>
                        </a:rPr>
                        <a:t>求；</a:t>
                      </a:r>
                      <a:r>
                        <a:rPr lang="en-US" altLang="zh-CN" sz="1600" dirty="0" smtClean="0">
                          <a:solidFill>
                            <a:schemeClr val="tx1"/>
                          </a:solidFill>
                          <a:latin typeface="仿宋_GB2312" panose="02010609030101010101" pitchFamily="49" charset="-122"/>
                          <a:ea typeface="仿宋_GB2312" panose="02010609030101010101" pitchFamily="49" charset="-122"/>
                        </a:rPr>
                        <a:t>2.</a:t>
                      </a:r>
                      <a:r>
                        <a:rPr lang="zh-CN" altLang="en-US" sz="1600" dirty="0" smtClean="0">
                          <a:solidFill>
                            <a:schemeClr val="tx1"/>
                          </a:solidFill>
                          <a:latin typeface="仿宋_GB2312" panose="02010609030101010101" pitchFamily="49" charset="-122"/>
                          <a:ea typeface="仿宋_GB2312" panose="02010609030101010101" pitchFamily="49" charset="-122"/>
                        </a:rPr>
                        <a:t>优</a:t>
                      </a:r>
                      <a:r>
                        <a:rPr lang="zh-CN" altLang="en-US" sz="1600" dirty="0">
                          <a:solidFill>
                            <a:schemeClr val="tx1"/>
                          </a:solidFill>
                          <a:latin typeface="仿宋_GB2312" panose="02010609030101010101" pitchFamily="49" charset="-122"/>
                          <a:ea typeface="仿宋_GB2312" panose="02010609030101010101" pitchFamily="49" charset="-122"/>
                        </a:rPr>
                        <a:t>化科研项目评审管</a:t>
                      </a:r>
                      <a:r>
                        <a:rPr lang="zh-CN" altLang="en-US" sz="1600" dirty="0" smtClean="0">
                          <a:solidFill>
                            <a:schemeClr val="tx1"/>
                          </a:solidFill>
                          <a:latin typeface="仿宋_GB2312" panose="02010609030101010101" pitchFamily="49" charset="-122"/>
                          <a:ea typeface="仿宋_GB2312" panose="02010609030101010101" pitchFamily="49" charset="-122"/>
                        </a:rPr>
                        <a:t>理；</a:t>
                      </a:r>
                      <a:r>
                        <a:rPr lang="en-US" altLang="zh-CN" sz="1600" dirty="0" smtClean="0">
                          <a:solidFill>
                            <a:schemeClr val="tx1"/>
                          </a:solidFill>
                          <a:latin typeface="仿宋_GB2312" panose="02010609030101010101" pitchFamily="49" charset="-122"/>
                          <a:ea typeface="仿宋_GB2312" panose="02010609030101010101" pitchFamily="49" charset="-122"/>
                        </a:rPr>
                        <a:t>3.</a:t>
                      </a:r>
                      <a:r>
                        <a:rPr lang="zh-CN" altLang="en-US" sz="1600" dirty="0" smtClean="0">
                          <a:solidFill>
                            <a:schemeClr val="tx1"/>
                          </a:solidFill>
                          <a:latin typeface="仿宋_GB2312" panose="02010609030101010101" pitchFamily="49" charset="-122"/>
                          <a:ea typeface="仿宋_GB2312" panose="02010609030101010101" pitchFamily="49" charset="-122"/>
                        </a:rPr>
                        <a:t>改</a:t>
                      </a:r>
                      <a:r>
                        <a:rPr lang="zh-CN" altLang="en-US" sz="1600" dirty="0">
                          <a:solidFill>
                            <a:schemeClr val="tx1"/>
                          </a:solidFill>
                          <a:latin typeface="仿宋_GB2312" panose="02010609030101010101" pitchFamily="49" charset="-122"/>
                          <a:ea typeface="仿宋_GB2312" panose="02010609030101010101" pitchFamily="49" charset="-122"/>
                        </a:rPr>
                        <a:t>进科技人才评价方</a:t>
                      </a:r>
                      <a:r>
                        <a:rPr lang="zh-CN" altLang="en-US" sz="1600" dirty="0" smtClean="0">
                          <a:solidFill>
                            <a:schemeClr val="tx1"/>
                          </a:solidFill>
                          <a:latin typeface="仿宋_GB2312" panose="02010609030101010101" pitchFamily="49" charset="-122"/>
                          <a:ea typeface="仿宋_GB2312" panose="02010609030101010101" pitchFamily="49" charset="-122"/>
                        </a:rPr>
                        <a:t>式；</a:t>
                      </a:r>
                      <a:r>
                        <a:rPr lang="en-US" altLang="zh-CN" sz="1600" dirty="0" smtClean="0">
                          <a:solidFill>
                            <a:schemeClr val="tx1"/>
                          </a:solidFill>
                          <a:latin typeface="仿宋_GB2312" panose="02010609030101010101" pitchFamily="49" charset="-122"/>
                          <a:ea typeface="仿宋_GB2312" panose="02010609030101010101" pitchFamily="49" charset="-122"/>
                        </a:rPr>
                        <a:t>4.</a:t>
                      </a:r>
                      <a:r>
                        <a:rPr lang="zh-CN" altLang="en-US" sz="1600" dirty="0" smtClean="0">
                          <a:solidFill>
                            <a:schemeClr val="tx1"/>
                          </a:solidFill>
                          <a:latin typeface="仿宋_GB2312" panose="02010609030101010101" pitchFamily="49" charset="-122"/>
                          <a:ea typeface="仿宋_GB2312" panose="02010609030101010101" pitchFamily="49" charset="-122"/>
                        </a:rPr>
                        <a:t>完</a:t>
                      </a:r>
                      <a:r>
                        <a:rPr lang="zh-CN" altLang="en-US" sz="1600" dirty="0">
                          <a:solidFill>
                            <a:schemeClr val="tx1"/>
                          </a:solidFill>
                          <a:latin typeface="仿宋_GB2312" panose="02010609030101010101" pitchFamily="49" charset="-122"/>
                          <a:ea typeface="仿宋_GB2312" panose="02010609030101010101" pitchFamily="49" charset="-122"/>
                        </a:rPr>
                        <a:t>善科研机构评估制</a:t>
                      </a:r>
                      <a:r>
                        <a:rPr lang="zh-CN" altLang="en-US" sz="1600" dirty="0" smtClean="0">
                          <a:solidFill>
                            <a:schemeClr val="tx1"/>
                          </a:solidFill>
                          <a:latin typeface="仿宋_GB2312" panose="02010609030101010101" pitchFamily="49" charset="-122"/>
                          <a:ea typeface="仿宋_GB2312" panose="02010609030101010101" pitchFamily="49" charset="-122"/>
                        </a:rPr>
                        <a:t>度；</a:t>
                      </a:r>
                      <a:r>
                        <a:rPr lang="en-US" altLang="zh-CN" sz="1600" dirty="0" smtClean="0">
                          <a:solidFill>
                            <a:schemeClr val="tx1"/>
                          </a:solidFill>
                          <a:latin typeface="仿宋_GB2312" panose="02010609030101010101" pitchFamily="49" charset="-122"/>
                          <a:ea typeface="仿宋_GB2312" panose="02010609030101010101" pitchFamily="49" charset="-122"/>
                        </a:rPr>
                        <a:t>5.</a:t>
                      </a:r>
                      <a:r>
                        <a:rPr lang="zh-CN" altLang="en-US" sz="1600" dirty="0" smtClean="0">
                          <a:solidFill>
                            <a:schemeClr val="tx1"/>
                          </a:solidFill>
                          <a:latin typeface="仿宋_GB2312" panose="02010609030101010101" pitchFamily="49" charset="-122"/>
                          <a:ea typeface="仿宋_GB2312" panose="02010609030101010101" pitchFamily="49" charset="-122"/>
                        </a:rPr>
                        <a:t>加</a:t>
                      </a:r>
                      <a:r>
                        <a:rPr lang="zh-CN" altLang="en-US" sz="1600" dirty="0">
                          <a:solidFill>
                            <a:schemeClr val="tx1"/>
                          </a:solidFill>
                          <a:latin typeface="仿宋_GB2312" panose="02010609030101010101" pitchFamily="49" charset="-122"/>
                          <a:ea typeface="仿宋_GB2312" panose="02010609030101010101" pitchFamily="49" charset="-122"/>
                        </a:rPr>
                        <a:t>强监督评估和科研诚信体系建</a:t>
                      </a:r>
                      <a:r>
                        <a:rPr lang="zh-CN" altLang="en-US" sz="1600" dirty="0" smtClean="0">
                          <a:solidFill>
                            <a:schemeClr val="tx1"/>
                          </a:solidFill>
                          <a:latin typeface="仿宋_GB2312" panose="02010609030101010101" pitchFamily="49" charset="-122"/>
                          <a:ea typeface="仿宋_GB2312" panose="02010609030101010101" pitchFamily="49" charset="-122"/>
                        </a:rPr>
                        <a:t>设；</a:t>
                      </a:r>
                      <a:r>
                        <a:rPr lang="en-US" altLang="zh-CN" sz="1600" dirty="0" smtClean="0">
                          <a:solidFill>
                            <a:schemeClr val="tx1"/>
                          </a:solidFill>
                          <a:latin typeface="仿宋_GB2312" panose="02010609030101010101" pitchFamily="49" charset="-122"/>
                          <a:ea typeface="仿宋_GB2312" panose="02010609030101010101" pitchFamily="49" charset="-122"/>
                        </a:rPr>
                        <a:t>6.</a:t>
                      </a:r>
                      <a:r>
                        <a:rPr lang="zh-CN" altLang="en-US" sz="1600" dirty="0" smtClean="0">
                          <a:solidFill>
                            <a:schemeClr val="tx1"/>
                          </a:solidFill>
                          <a:latin typeface="仿宋_GB2312" panose="02010609030101010101" pitchFamily="49" charset="-122"/>
                          <a:ea typeface="仿宋_GB2312" panose="02010609030101010101" pitchFamily="49" charset="-122"/>
                        </a:rPr>
                        <a:t>加</a:t>
                      </a:r>
                      <a:r>
                        <a:rPr lang="zh-CN" altLang="en-US" sz="1600" dirty="0">
                          <a:solidFill>
                            <a:schemeClr val="tx1"/>
                          </a:solidFill>
                          <a:latin typeface="仿宋_GB2312" panose="02010609030101010101" pitchFamily="49" charset="-122"/>
                          <a:ea typeface="仿宋_GB2312" panose="02010609030101010101" pitchFamily="49" charset="-122"/>
                        </a:rPr>
                        <a:t>强组织实施，确保政策措施落地见效。</a:t>
                      </a:r>
                      <a:endParaRPr lang="zh-CN" altLang="en-US" sz="1600" dirty="0">
                        <a:solidFill>
                          <a:schemeClr val="tx1"/>
                        </a:solidFill>
                        <a:latin typeface="仿宋_GB2312" panose="02010609030101010101" pitchFamily="49" charset="-122"/>
                        <a:ea typeface="仿宋_GB2312" panose="02010609030101010101" pitchFamily="49" charset="-122"/>
                      </a:endParaRPr>
                    </a:p>
                  </a:txBody>
                  <a:tcPr/>
                </a:tc>
              </a:tr>
            </a:tbl>
          </a:graphicData>
        </a:graphic>
      </p:graphicFrame>
    </p:spTree>
  </p:cSld>
  <p:clrMapOvr>
    <a:masterClrMapping/>
  </p:clrMapOvr>
  <p:transition spd="slow">
    <p:cove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4"/>
          <p:cNvSpPr txBox="1"/>
          <p:nvPr/>
        </p:nvSpPr>
        <p:spPr>
          <a:xfrm>
            <a:off x="935564" y="303299"/>
            <a:ext cx="7350027" cy="611869"/>
          </a:xfrm>
          <a:prstGeom prst="rect">
            <a:avLst/>
          </a:prstGeom>
        </p:spPr>
        <p:txBody>
          <a:bodyPr anchor="ct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defTabSz="1218565">
              <a:buNone/>
            </a:pPr>
            <a:r>
              <a:rPr lang="zh-CN" altLang="en-US" sz="1800" dirty="0" smtClean="0">
                <a:latin typeface="仿宋_GB2312" panose="02010609030101010101" pitchFamily="49" charset="-122"/>
                <a:ea typeface="仿宋_GB2312" panose="02010609030101010101" pitchFamily="49" charset="-122"/>
              </a:rPr>
              <a:t>二、</a:t>
            </a:r>
            <a:r>
              <a:rPr lang="zh-CN" altLang="en-US" sz="1800" b="1" dirty="0" smtClean="0">
                <a:solidFill>
                  <a:prstClr val="black">
                    <a:lumMod val="75000"/>
                    <a:lumOff val="25000"/>
                  </a:prstClr>
                </a:solidFill>
                <a:latin typeface="微软雅黑" panose="020B0503020204020204" pitchFamily="34" charset="-122"/>
                <a:ea typeface="微软雅黑" panose="020B0503020204020204" pitchFamily="34" charset="-122"/>
                <a:sym typeface="+mn-ea"/>
              </a:rPr>
              <a:t>党中央国务院省委政府对财</a:t>
            </a:r>
            <a:r>
              <a:rPr lang="zh-CN" altLang="en-US" sz="1800" b="1" dirty="0">
                <a:solidFill>
                  <a:prstClr val="black">
                    <a:lumMod val="75000"/>
                    <a:lumOff val="25000"/>
                  </a:prstClr>
                </a:solidFill>
                <a:latin typeface="微软雅黑" panose="020B0503020204020204" pitchFamily="34" charset="-122"/>
                <a:ea typeface="微软雅黑" panose="020B0503020204020204" pitchFamily="34" charset="-122"/>
                <a:sym typeface="+mn-ea"/>
              </a:rPr>
              <a:t>政科技资金管理改</a:t>
            </a:r>
            <a:r>
              <a:rPr lang="zh-CN" altLang="en-US" sz="1800" b="1" dirty="0" smtClean="0">
                <a:solidFill>
                  <a:prstClr val="black">
                    <a:lumMod val="75000"/>
                    <a:lumOff val="25000"/>
                  </a:prstClr>
                </a:solidFill>
                <a:latin typeface="微软雅黑" panose="020B0503020204020204" pitchFamily="34" charset="-122"/>
                <a:ea typeface="微软雅黑" panose="020B0503020204020204" pitchFamily="34" charset="-122"/>
                <a:sym typeface="+mn-ea"/>
              </a:rPr>
              <a:t>革意见</a:t>
            </a:r>
            <a:endParaRPr lang="zh-CN" sz="1800" b="1" dirty="0">
              <a:solidFill>
                <a:srgbClr val="005DA2"/>
              </a:solidFill>
              <a:latin typeface="微软雅黑" panose="020B0503020204020204" pitchFamily="34" charset="-122"/>
              <a:ea typeface="微软雅黑" panose="020B0503020204020204" pitchFamily="34" charset="-122"/>
            </a:endParaRPr>
          </a:p>
        </p:txBody>
      </p:sp>
      <p:graphicFrame>
        <p:nvGraphicFramePr>
          <p:cNvPr id="3" name="表格 2"/>
          <p:cNvGraphicFramePr/>
          <p:nvPr/>
        </p:nvGraphicFramePr>
        <p:xfrm>
          <a:off x="934720" y="1091565"/>
          <a:ext cx="10518140" cy="5593715"/>
        </p:xfrm>
        <a:graphic>
          <a:graphicData uri="http://schemas.openxmlformats.org/drawingml/2006/table">
            <a:tbl>
              <a:tblPr firstRow="1" bandRow="1">
                <a:tableStyleId>{5C22544A-7EE6-4342-B048-85BDC9FD1C3A}</a:tableStyleId>
              </a:tblPr>
              <a:tblGrid>
                <a:gridCol w="5259070"/>
                <a:gridCol w="5259070"/>
              </a:tblGrid>
              <a:tr h="474345">
                <a:tc>
                  <a:txBody>
                    <a:bodyPr/>
                    <a:lstStyle/>
                    <a:p>
                      <a:pPr algn="ctr">
                        <a:buNone/>
                      </a:pPr>
                      <a:r>
                        <a:rPr lang="zh-CN" altLang="en-US" dirty="0">
                          <a:latin typeface="仿宋_GB2312" panose="02010609030101010101" pitchFamily="49" charset="-122"/>
                          <a:ea typeface="仿宋_GB2312" panose="02010609030101010101" pitchFamily="49" charset="-122"/>
                        </a:rPr>
                        <a:t>改革文件</a:t>
                      </a:r>
                      <a:endParaRPr lang="zh-CN" altLang="en-US" dirty="0">
                        <a:latin typeface="仿宋_GB2312" panose="02010609030101010101" pitchFamily="49" charset="-122"/>
                        <a:ea typeface="仿宋_GB2312" panose="02010609030101010101" pitchFamily="49" charset="-122"/>
                      </a:endParaRPr>
                    </a:p>
                  </a:txBody>
                  <a:tcPr/>
                </a:tc>
                <a:tc>
                  <a:txBody>
                    <a:bodyPr/>
                    <a:lstStyle/>
                    <a:p>
                      <a:pPr algn="ctr">
                        <a:buNone/>
                      </a:pPr>
                      <a:r>
                        <a:rPr lang="zh-CN" altLang="en-US" dirty="0" smtClean="0">
                          <a:latin typeface="仿宋_GB2312" panose="02010609030101010101" pitchFamily="49" charset="-122"/>
                          <a:ea typeface="仿宋_GB2312" panose="02010609030101010101" pitchFamily="49" charset="-122"/>
                        </a:rPr>
                        <a:t>主要内容</a:t>
                      </a:r>
                      <a:endParaRPr lang="zh-CN" altLang="en-US" dirty="0">
                        <a:latin typeface="仿宋_GB2312" panose="02010609030101010101" pitchFamily="49" charset="-122"/>
                        <a:ea typeface="仿宋_GB2312" panose="02010609030101010101" pitchFamily="49" charset="-122"/>
                      </a:endParaRPr>
                    </a:p>
                  </a:txBody>
                  <a:tcPr/>
                </a:tc>
              </a:tr>
              <a:tr h="1358900">
                <a:tc>
                  <a:txBody>
                    <a:bodyPr/>
                    <a:lstStyle/>
                    <a:p>
                      <a:pPr algn="l">
                        <a:buNone/>
                      </a:pPr>
                      <a:r>
                        <a:rPr lang="zh-CN" altLang="en-US" sz="1800" dirty="0" smtClean="0">
                          <a:solidFill>
                            <a:schemeClr val="tx1"/>
                          </a:solidFill>
                          <a:latin typeface="仿宋_GB2312" panose="02010609030101010101" pitchFamily="49" charset="-122"/>
                          <a:ea typeface="仿宋_GB2312" panose="02010609030101010101" pitchFamily="49" charset="-122"/>
                          <a:cs typeface="仿宋_GB2312" panose="02010609030101010101" pitchFamily="49" charset="-122"/>
                        </a:rPr>
                        <a:t>　　</a:t>
                      </a:r>
                      <a:r>
                        <a:rPr lang="en-US" altLang="zh-CN" sz="1800" dirty="0" smtClean="0">
                          <a:solidFill>
                            <a:schemeClr val="tx1"/>
                          </a:solidFill>
                          <a:latin typeface="仿宋_GB2312" panose="02010609030101010101" pitchFamily="49" charset="-122"/>
                          <a:ea typeface="仿宋_GB2312" panose="02010609030101010101" pitchFamily="49" charset="-122"/>
                          <a:cs typeface="仿宋_GB2312" panose="02010609030101010101" pitchFamily="49" charset="-122"/>
                        </a:rPr>
                        <a:t>(</a:t>
                      </a:r>
                      <a:r>
                        <a:rPr lang="zh-CN" altLang="en-US" sz="1800" dirty="0" smtClean="0">
                          <a:solidFill>
                            <a:schemeClr val="tx1"/>
                          </a:solidFill>
                          <a:latin typeface="仿宋_GB2312" panose="02010609030101010101" pitchFamily="49" charset="-122"/>
                          <a:ea typeface="仿宋_GB2312" panose="02010609030101010101" pitchFamily="49" charset="-122"/>
                          <a:cs typeface="仿宋_GB2312" panose="02010609030101010101" pitchFamily="49" charset="-122"/>
                        </a:rPr>
                        <a:t>四</a:t>
                      </a:r>
                      <a:r>
                        <a:rPr lang="en-US" altLang="zh-CN" sz="1800" dirty="0" smtClean="0">
                          <a:solidFill>
                            <a:schemeClr val="tx1"/>
                          </a:solidFill>
                          <a:latin typeface="仿宋_GB2312" panose="02010609030101010101" pitchFamily="49" charset="-122"/>
                          <a:ea typeface="仿宋_GB2312" panose="02010609030101010101" pitchFamily="49" charset="-122"/>
                          <a:cs typeface="仿宋_GB2312" panose="02010609030101010101" pitchFamily="49" charset="-122"/>
                        </a:rPr>
                        <a:t>)</a:t>
                      </a:r>
                      <a:r>
                        <a:rPr lang="zh-CN" altLang="en-US" sz="1800" dirty="0" smtClean="0">
                          <a:solidFill>
                            <a:schemeClr val="tx1"/>
                          </a:solidFill>
                          <a:latin typeface="仿宋_GB2312" panose="02010609030101010101" pitchFamily="49" charset="-122"/>
                          <a:ea typeface="仿宋_GB2312" panose="02010609030101010101" pitchFamily="49" charset="-122"/>
                          <a:cs typeface="仿宋_GB2312" panose="02010609030101010101" pitchFamily="49" charset="-122"/>
                        </a:rPr>
                        <a:t>国</a:t>
                      </a:r>
                      <a:r>
                        <a:rPr lang="zh-CN" altLang="en-US" sz="1800" dirty="0">
                          <a:solidFill>
                            <a:schemeClr val="tx1"/>
                          </a:solidFill>
                          <a:latin typeface="仿宋_GB2312" panose="02010609030101010101" pitchFamily="49" charset="-122"/>
                          <a:ea typeface="仿宋_GB2312" panose="02010609030101010101" pitchFamily="49" charset="-122"/>
                          <a:cs typeface="仿宋_GB2312" panose="02010609030101010101" pitchFamily="49" charset="-122"/>
                        </a:rPr>
                        <a:t>务院办公厅关于抓好赋予科研机构和人员更大自主权有关文件贯彻落实工作的通知 </a:t>
                      </a:r>
                      <a:r>
                        <a:rPr lang="zh-CN" altLang="en-US" sz="1800" dirty="0">
                          <a:solidFill>
                            <a:srgbClr val="FF0000"/>
                          </a:solidFill>
                          <a:latin typeface="仿宋_GB2312" panose="02010609030101010101" pitchFamily="49" charset="-122"/>
                          <a:ea typeface="仿宋_GB2312" panose="02010609030101010101" pitchFamily="49" charset="-122"/>
                          <a:cs typeface="仿宋_GB2312" panose="02010609030101010101" pitchFamily="49" charset="-122"/>
                        </a:rPr>
                        <a:t>（</a:t>
                      </a:r>
                      <a:r>
                        <a:rPr lang="zh-CN" altLang="en-US" sz="1800" dirty="0">
                          <a:solidFill>
                            <a:srgbClr val="FF0000"/>
                          </a:solidFill>
                          <a:latin typeface="仿宋_GB2312" panose="02010609030101010101" pitchFamily="49" charset="-122"/>
                          <a:ea typeface="仿宋_GB2312" panose="02010609030101010101" pitchFamily="49" charset="-122"/>
                          <a:cs typeface="仿宋_GB2312" panose="02010609030101010101" pitchFamily="49" charset="-122"/>
                          <a:sym typeface="+mn-ea"/>
                        </a:rPr>
                        <a:t>国办发〔2018〕127号</a:t>
                      </a:r>
                      <a:r>
                        <a:rPr lang="zh-CN" altLang="en-US" sz="1800" dirty="0">
                          <a:solidFill>
                            <a:srgbClr val="FF0000"/>
                          </a:solidFill>
                          <a:latin typeface="仿宋_GB2312" panose="02010609030101010101" pitchFamily="49" charset="-122"/>
                          <a:ea typeface="仿宋_GB2312" panose="02010609030101010101" pitchFamily="49" charset="-122"/>
                          <a:cs typeface="仿宋_GB2312" panose="02010609030101010101" pitchFamily="49" charset="-122"/>
                        </a:rPr>
                        <a:t>）</a:t>
                      </a:r>
                      <a:endParaRPr lang="zh-CN" altLang="en-US" sz="1800" dirty="0">
                        <a:solidFill>
                          <a:srgbClr val="FF0000"/>
                        </a:solidFill>
                        <a:latin typeface="仿宋_GB2312" panose="02010609030101010101" pitchFamily="49" charset="-122"/>
                        <a:ea typeface="仿宋_GB2312" panose="02010609030101010101" pitchFamily="49" charset="-122"/>
                        <a:cs typeface="仿宋_GB2312" panose="02010609030101010101" pitchFamily="49" charset="-122"/>
                      </a:endParaRPr>
                    </a:p>
                  </a:txBody>
                  <a:tcPr/>
                </a:tc>
                <a:tc>
                  <a:txBody>
                    <a:bodyPr/>
                    <a:lstStyle/>
                    <a:p>
                      <a:pPr algn="l">
                        <a:buNone/>
                      </a:pPr>
                      <a:r>
                        <a:rPr lang="zh-CN" altLang="en-US" sz="1600" b="1" dirty="0" smtClean="0">
                          <a:solidFill>
                            <a:schemeClr val="tx1"/>
                          </a:solidFill>
                          <a:latin typeface="仿宋_GB2312" panose="02010609030101010101" pitchFamily="49" charset="-122"/>
                          <a:ea typeface="仿宋_GB2312" panose="02010609030101010101" pitchFamily="49" charset="-122"/>
                        </a:rPr>
                        <a:t>　　五条要求</a:t>
                      </a:r>
                      <a:r>
                        <a:rPr lang="zh-CN" altLang="en-US" sz="1600" dirty="0" smtClean="0">
                          <a:solidFill>
                            <a:schemeClr val="tx1"/>
                          </a:solidFill>
                          <a:latin typeface="仿宋_GB2312" panose="02010609030101010101" pitchFamily="49" charset="-122"/>
                          <a:ea typeface="仿宋_GB2312" panose="02010609030101010101" pitchFamily="49" charset="-122"/>
                        </a:rPr>
                        <a:t>：</a:t>
                      </a:r>
                      <a:r>
                        <a:rPr lang="en-US" altLang="zh-CN" sz="1600" dirty="0" smtClean="0">
                          <a:solidFill>
                            <a:schemeClr val="tx1"/>
                          </a:solidFill>
                          <a:latin typeface="仿宋_GB2312" panose="02010609030101010101" pitchFamily="49" charset="-122"/>
                          <a:ea typeface="仿宋_GB2312" panose="02010609030101010101" pitchFamily="49" charset="-122"/>
                        </a:rPr>
                        <a:t>1.</a:t>
                      </a:r>
                      <a:r>
                        <a:rPr lang="zh-CN" altLang="en-US" sz="1600" dirty="0" smtClean="0">
                          <a:solidFill>
                            <a:schemeClr val="tx1"/>
                          </a:solidFill>
                          <a:latin typeface="仿宋_GB2312" panose="02010609030101010101" pitchFamily="49" charset="-122"/>
                          <a:ea typeface="仿宋_GB2312" panose="02010609030101010101" pitchFamily="49" charset="-122"/>
                        </a:rPr>
                        <a:t>充</a:t>
                      </a:r>
                      <a:r>
                        <a:rPr lang="zh-CN" altLang="en-US" sz="1600" dirty="0">
                          <a:solidFill>
                            <a:schemeClr val="tx1"/>
                          </a:solidFill>
                          <a:latin typeface="仿宋_GB2312" panose="02010609030101010101" pitchFamily="49" charset="-122"/>
                          <a:ea typeface="仿宋_GB2312" panose="02010609030101010101" pitchFamily="49" charset="-122"/>
                        </a:rPr>
                        <a:t>分认识赋予科研机构和人员自主权的重要意</a:t>
                      </a:r>
                      <a:r>
                        <a:rPr lang="zh-CN" altLang="en-US" sz="1600" dirty="0" smtClean="0">
                          <a:solidFill>
                            <a:schemeClr val="tx1"/>
                          </a:solidFill>
                          <a:latin typeface="仿宋_GB2312" panose="02010609030101010101" pitchFamily="49" charset="-122"/>
                          <a:ea typeface="仿宋_GB2312" panose="02010609030101010101" pitchFamily="49" charset="-122"/>
                        </a:rPr>
                        <a:t>义；</a:t>
                      </a:r>
                      <a:r>
                        <a:rPr lang="en-US" altLang="zh-CN" sz="1600" dirty="0" smtClean="0">
                          <a:solidFill>
                            <a:schemeClr val="tx1"/>
                          </a:solidFill>
                          <a:latin typeface="仿宋_GB2312" panose="02010609030101010101" pitchFamily="49" charset="-122"/>
                          <a:ea typeface="仿宋_GB2312" panose="02010609030101010101" pitchFamily="49" charset="-122"/>
                        </a:rPr>
                        <a:t>2.</a:t>
                      </a:r>
                      <a:r>
                        <a:rPr lang="zh-CN" altLang="en-US" sz="1600" dirty="0" smtClean="0">
                          <a:solidFill>
                            <a:schemeClr val="tx1"/>
                          </a:solidFill>
                          <a:latin typeface="仿宋_GB2312" panose="02010609030101010101" pitchFamily="49" charset="-122"/>
                          <a:ea typeface="仿宋_GB2312" panose="02010609030101010101" pitchFamily="49" charset="-122"/>
                        </a:rPr>
                        <a:t>制</a:t>
                      </a:r>
                      <a:r>
                        <a:rPr lang="zh-CN" altLang="en-US" sz="1600" dirty="0">
                          <a:solidFill>
                            <a:schemeClr val="tx1"/>
                          </a:solidFill>
                          <a:latin typeface="仿宋_GB2312" panose="02010609030101010101" pitchFamily="49" charset="-122"/>
                          <a:ea typeface="仿宋_GB2312" panose="02010609030101010101" pitchFamily="49" charset="-122"/>
                        </a:rPr>
                        <a:t>定政策落实的配套制度和具体实施办</a:t>
                      </a:r>
                      <a:r>
                        <a:rPr lang="zh-CN" altLang="en-US" sz="1600" dirty="0" smtClean="0">
                          <a:solidFill>
                            <a:schemeClr val="tx1"/>
                          </a:solidFill>
                          <a:latin typeface="仿宋_GB2312" panose="02010609030101010101" pitchFamily="49" charset="-122"/>
                          <a:ea typeface="仿宋_GB2312" panose="02010609030101010101" pitchFamily="49" charset="-122"/>
                        </a:rPr>
                        <a:t>法；</a:t>
                      </a:r>
                      <a:r>
                        <a:rPr lang="en-US" altLang="zh-CN" sz="1600" dirty="0" smtClean="0">
                          <a:solidFill>
                            <a:schemeClr val="tx1"/>
                          </a:solidFill>
                          <a:latin typeface="仿宋_GB2312" panose="02010609030101010101" pitchFamily="49" charset="-122"/>
                          <a:ea typeface="仿宋_GB2312" panose="02010609030101010101" pitchFamily="49" charset="-122"/>
                        </a:rPr>
                        <a:t>3.</a:t>
                      </a:r>
                      <a:r>
                        <a:rPr lang="zh-CN" altLang="en-US" sz="1600" dirty="0" smtClean="0">
                          <a:solidFill>
                            <a:schemeClr val="tx1"/>
                          </a:solidFill>
                          <a:latin typeface="仿宋_GB2312" panose="02010609030101010101" pitchFamily="49" charset="-122"/>
                          <a:ea typeface="仿宋_GB2312" panose="02010609030101010101" pitchFamily="49" charset="-122"/>
                        </a:rPr>
                        <a:t>深</a:t>
                      </a:r>
                      <a:r>
                        <a:rPr lang="zh-CN" altLang="en-US" sz="1600" dirty="0">
                          <a:solidFill>
                            <a:schemeClr val="tx1"/>
                          </a:solidFill>
                          <a:latin typeface="仿宋_GB2312" panose="02010609030101010101" pitchFamily="49" charset="-122"/>
                          <a:ea typeface="仿宋_GB2312" panose="02010609030101010101" pitchFamily="49" charset="-122"/>
                        </a:rPr>
                        <a:t>入推进下放科技管理权限工</a:t>
                      </a:r>
                      <a:r>
                        <a:rPr lang="zh-CN" altLang="en-US" sz="1600" dirty="0" smtClean="0">
                          <a:solidFill>
                            <a:schemeClr val="tx1"/>
                          </a:solidFill>
                          <a:latin typeface="仿宋_GB2312" panose="02010609030101010101" pitchFamily="49" charset="-122"/>
                          <a:ea typeface="仿宋_GB2312" panose="02010609030101010101" pitchFamily="49" charset="-122"/>
                        </a:rPr>
                        <a:t>作；</a:t>
                      </a:r>
                      <a:r>
                        <a:rPr lang="en-US" altLang="zh-CN" sz="1600" dirty="0" smtClean="0">
                          <a:solidFill>
                            <a:schemeClr val="tx1"/>
                          </a:solidFill>
                          <a:latin typeface="仿宋_GB2312" panose="02010609030101010101" pitchFamily="49" charset="-122"/>
                          <a:ea typeface="仿宋_GB2312" panose="02010609030101010101" pitchFamily="49" charset="-122"/>
                        </a:rPr>
                        <a:t>4.</a:t>
                      </a:r>
                      <a:r>
                        <a:rPr lang="zh-CN" altLang="en-US" sz="1600" dirty="0" smtClean="0">
                          <a:solidFill>
                            <a:schemeClr val="tx1"/>
                          </a:solidFill>
                          <a:latin typeface="仿宋_GB2312" panose="02010609030101010101" pitchFamily="49" charset="-122"/>
                          <a:ea typeface="仿宋_GB2312" panose="02010609030101010101" pitchFamily="49" charset="-122"/>
                        </a:rPr>
                        <a:t>进</a:t>
                      </a:r>
                      <a:r>
                        <a:rPr lang="zh-CN" altLang="en-US" sz="1600" dirty="0">
                          <a:solidFill>
                            <a:schemeClr val="tx1"/>
                          </a:solidFill>
                          <a:latin typeface="仿宋_GB2312" panose="02010609030101010101" pitchFamily="49" charset="-122"/>
                          <a:ea typeface="仿宋_GB2312" panose="02010609030101010101" pitchFamily="49" charset="-122"/>
                        </a:rPr>
                        <a:t>一步做好已出台法规文件中相关规定的衔</a:t>
                      </a:r>
                      <a:r>
                        <a:rPr lang="zh-CN" altLang="en-US" sz="1600" dirty="0" smtClean="0">
                          <a:solidFill>
                            <a:schemeClr val="tx1"/>
                          </a:solidFill>
                          <a:latin typeface="仿宋_GB2312" panose="02010609030101010101" pitchFamily="49" charset="-122"/>
                          <a:ea typeface="仿宋_GB2312" panose="02010609030101010101" pitchFamily="49" charset="-122"/>
                        </a:rPr>
                        <a:t>接；</a:t>
                      </a:r>
                      <a:r>
                        <a:rPr lang="en-US" altLang="zh-CN" sz="1600" dirty="0" smtClean="0">
                          <a:solidFill>
                            <a:schemeClr val="tx1"/>
                          </a:solidFill>
                          <a:latin typeface="仿宋_GB2312" panose="02010609030101010101" pitchFamily="49" charset="-122"/>
                          <a:ea typeface="仿宋_GB2312" panose="02010609030101010101" pitchFamily="49" charset="-122"/>
                        </a:rPr>
                        <a:t>5.</a:t>
                      </a:r>
                      <a:r>
                        <a:rPr lang="zh-CN" altLang="en-US" sz="1600" dirty="0" smtClean="0">
                          <a:solidFill>
                            <a:schemeClr val="tx1"/>
                          </a:solidFill>
                          <a:latin typeface="仿宋_GB2312" panose="02010609030101010101" pitchFamily="49" charset="-122"/>
                          <a:ea typeface="仿宋_GB2312" panose="02010609030101010101" pitchFamily="49" charset="-122"/>
                        </a:rPr>
                        <a:t>加</a:t>
                      </a:r>
                      <a:r>
                        <a:rPr lang="zh-CN" altLang="en-US" sz="1600" dirty="0">
                          <a:solidFill>
                            <a:schemeClr val="tx1"/>
                          </a:solidFill>
                          <a:latin typeface="仿宋_GB2312" panose="02010609030101010101" pitchFamily="49" charset="-122"/>
                          <a:ea typeface="仿宋_GB2312" panose="02010609030101010101" pitchFamily="49" charset="-122"/>
                        </a:rPr>
                        <a:t>强对政策贯彻落实工作的督查指导。</a:t>
                      </a:r>
                      <a:endParaRPr lang="zh-CN" altLang="en-US" sz="1600" dirty="0">
                        <a:solidFill>
                          <a:schemeClr val="tx1"/>
                        </a:solidFill>
                        <a:latin typeface="仿宋_GB2312" panose="02010609030101010101" pitchFamily="49" charset="-122"/>
                        <a:ea typeface="仿宋_GB2312" panose="02010609030101010101" pitchFamily="49" charset="-122"/>
                      </a:endParaRPr>
                    </a:p>
                  </a:txBody>
                  <a:tcPr/>
                </a:tc>
              </a:tr>
              <a:tr h="1516380">
                <a:tc>
                  <a:txBody>
                    <a:bodyPr/>
                    <a:lstStyle/>
                    <a:p>
                      <a:pPr>
                        <a:buNone/>
                      </a:pPr>
                      <a:r>
                        <a:rPr lang="en-US" altLang="zh-CN" sz="1800"/>
                        <a:t>     </a:t>
                      </a:r>
                      <a:r>
                        <a:rPr lang="zh-CN" altLang="en-US" sz="1800"/>
                        <a:t>（五）</a:t>
                      </a:r>
                      <a:r>
                        <a:rPr lang="zh-CN" altLang="zh-CN" sz="1800" dirty="0">
                          <a:solidFill>
                            <a:schemeClr val="tx1"/>
                          </a:solidFill>
                          <a:effectLst/>
                          <a:latin typeface="仿宋_GB2312" panose="02010609030101010101" pitchFamily="49" charset="-122"/>
                          <a:ea typeface="仿宋_GB2312" panose="02010609030101010101" pitchFamily="49" charset="-122"/>
                          <a:cs typeface="仿宋_GB2312" panose="02010609030101010101" pitchFamily="49" charset="-122"/>
                          <a:sym typeface="+mn-ea"/>
                        </a:rPr>
                        <a:t>科技部 财政部 教育部 中国科学院关于印发&lt;贯彻落实习近平总书记在两院院士大会上重要讲话精神开展减轻科研人员负担专项行动方案的&gt;通知</a:t>
                      </a:r>
                      <a:endParaRPr lang="zh-CN" altLang="zh-CN" sz="1800" dirty="0">
                        <a:solidFill>
                          <a:schemeClr val="tx1"/>
                        </a:solidFill>
                        <a:effectLst/>
                        <a:latin typeface="仿宋_GB2312" panose="02010609030101010101" pitchFamily="49" charset="-122"/>
                        <a:ea typeface="仿宋_GB2312" panose="02010609030101010101" pitchFamily="49" charset="-122"/>
                        <a:cs typeface="仿宋_GB2312" panose="02010609030101010101" pitchFamily="49" charset="-122"/>
                        <a:sym typeface="+mn-ea"/>
                      </a:endParaRPr>
                    </a:p>
                    <a:p>
                      <a:pPr>
                        <a:buNone/>
                      </a:pPr>
                      <a:r>
                        <a:rPr lang="zh-CN" altLang="zh-CN" sz="1800" dirty="0">
                          <a:solidFill>
                            <a:srgbClr val="FF0000"/>
                          </a:solidFill>
                          <a:effectLst/>
                          <a:latin typeface="仿宋_GB2312" panose="02010609030101010101" pitchFamily="49" charset="-122"/>
                          <a:ea typeface="仿宋_GB2312" panose="02010609030101010101" pitchFamily="49" charset="-122"/>
                          <a:cs typeface="仿宋_GB2312" panose="02010609030101010101" pitchFamily="49" charset="-122"/>
                          <a:sym typeface="+mn-ea"/>
                        </a:rPr>
                        <a:t>（国科发政〔2018〕295号）</a:t>
                      </a:r>
                      <a:endParaRPr lang="zh-CN" altLang="zh-CN" sz="1800" dirty="0">
                        <a:solidFill>
                          <a:srgbClr val="FF0000"/>
                        </a:solidFill>
                        <a:effectLst/>
                        <a:latin typeface="仿宋_GB2312" panose="02010609030101010101" pitchFamily="49" charset="-122"/>
                        <a:ea typeface="仿宋_GB2312" panose="02010609030101010101" pitchFamily="49" charset="-122"/>
                        <a:cs typeface="仿宋_GB2312" panose="02010609030101010101" pitchFamily="49" charset="-122"/>
                        <a:sym typeface="+mn-ea"/>
                      </a:endParaRPr>
                    </a:p>
                  </a:txBody>
                  <a:tcPr/>
                </a:tc>
                <a:tc>
                  <a:txBody>
                    <a:bodyPr/>
                    <a:lstStyle/>
                    <a:p>
                      <a:pPr>
                        <a:buNone/>
                      </a:pPr>
                      <a:r>
                        <a:rPr lang="en-US" altLang="zh-CN" sz="1800"/>
                        <a:t> </a:t>
                      </a:r>
                      <a:r>
                        <a:rPr lang="en-US" altLang="zh-CN" sz="1800" b="1"/>
                        <a:t>   </a:t>
                      </a:r>
                      <a:r>
                        <a:rPr lang="en-US" altLang="zh-CN" sz="1600" b="1">
                          <a:latin typeface="仿宋_GB2312" panose="02010609030101010101" pitchFamily="49" charset="-122"/>
                          <a:ea typeface="仿宋_GB2312" panose="02010609030101010101" pitchFamily="49" charset="-122"/>
                          <a:cs typeface="仿宋_GB2312" panose="02010609030101010101" pitchFamily="49" charset="-122"/>
                        </a:rPr>
                        <a:t> 7</a:t>
                      </a:r>
                      <a:r>
                        <a:rPr lang="zh-CN" altLang="en-US" sz="1600" b="1">
                          <a:latin typeface="仿宋_GB2312" panose="02010609030101010101" pitchFamily="49" charset="-122"/>
                          <a:ea typeface="仿宋_GB2312" panose="02010609030101010101" pitchFamily="49" charset="-122"/>
                          <a:cs typeface="仿宋_GB2312" panose="02010609030101010101" pitchFamily="49" charset="-122"/>
                        </a:rPr>
                        <a:t>条要求：</a:t>
                      </a:r>
                      <a:r>
                        <a:rPr lang="en-US" altLang="zh-CN" sz="1600">
                          <a:latin typeface="仿宋_GB2312" panose="02010609030101010101" pitchFamily="49" charset="-122"/>
                          <a:ea typeface="仿宋_GB2312" panose="02010609030101010101" pitchFamily="49" charset="-122"/>
                          <a:cs typeface="仿宋_GB2312" panose="02010609030101010101" pitchFamily="49" charset="-122"/>
                        </a:rPr>
                        <a:t>1. 减表行动</a:t>
                      </a:r>
                      <a:r>
                        <a:rPr lang="zh-CN" altLang="en-US" sz="1600">
                          <a:latin typeface="仿宋_GB2312" panose="02010609030101010101" pitchFamily="49" charset="-122"/>
                          <a:ea typeface="仿宋_GB2312" panose="02010609030101010101" pitchFamily="49" charset="-122"/>
                          <a:cs typeface="仿宋_GB2312" panose="02010609030101010101" pitchFamily="49" charset="-122"/>
                        </a:rPr>
                        <a:t>；2. 解决报销繁行动；3. 精简牌子行动；4. "四唯"问题清理行动；5. 检查瘦身行动；6. 信息共享行动；7. 众筹科改行动。</a:t>
                      </a:r>
                      <a:endParaRPr lang="zh-CN" altLang="en-US" sz="1600">
                        <a:latin typeface="仿宋_GB2312" panose="02010609030101010101" pitchFamily="49" charset="-122"/>
                        <a:ea typeface="仿宋_GB2312" panose="02010609030101010101" pitchFamily="49" charset="-122"/>
                        <a:cs typeface="仿宋_GB2312" panose="02010609030101010101" pitchFamily="49" charset="-122"/>
                      </a:endParaRPr>
                    </a:p>
                  </a:txBody>
                  <a:tcPr/>
                </a:tc>
              </a:tr>
              <a:tr h="2244090">
                <a:tc>
                  <a:txBody>
                    <a:bodyPr/>
                    <a:lstStyle/>
                    <a:p>
                      <a:pPr algn="l" defTabSz="1218565" fontAlgn="auto">
                        <a:lnSpc>
                          <a:spcPts val="1440"/>
                        </a:lnSpc>
                      </a:pPr>
                      <a:endParaRPr lang="zh-CN" altLang="en-US" sz="1800">
                        <a:latin typeface="仿宋_GB2312" panose="02010609030101010101" pitchFamily="49" charset="-122"/>
                        <a:ea typeface="仿宋_GB2312" panose="02010609030101010101" pitchFamily="49" charset="-122"/>
                        <a:cs typeface="仿宋_GB2312" panose="02010609030101010101" pitchFamily="49" charset="-122"/>
                      </a:endParaRPr>
                    </a:p>
                    <a:p>
                      <a:pPr algn="l" defTabSz="1218565" fontAlgn="auto">
                        <a:lnSpc>
                          <a:spcPts val="2140"/>
                        </a:lnSpc>
                      </a:pPr>
                      <a:r>
                        <a:rPr lang="zh-CN" altLang="en-US" sz="1800">
                          <a:latin typeface="仿宋_GB2312" panose="02010609030101010101" pitchFamily="49" charset="-122"/>
                          <a:ea typeface="仿宋_GB2312" panose="02010609030101010101" pitchFamily="49" charset="-122"/>
                          <a:cs typeface="仿宋_GB2312" panose="02010609030101010101" pitchFamily="49" charset="-122"/>
                        </a:rPr>
                        <a:t>  （六）科技部 财政部关于进一步优化国家重点研发计划项目和资金管理的通知</a:t>
                      </a:r>
                      <a:endParaRPr lang="zh-CN" altLang="en-US" sz="1800">
                        <a:latin typeface="仿宋_GB2312" panose="02010609030101010101" pitchFamily="49" charset="-122"/>
                        <a:ea typeface="仿宋_GB2312" panose="02010609030101010101" pitchFamily="49" charset="-122"/>
                        <a:cs typeface="仿宋_GB2312" panose="02010609030101010101" pitchFamily="49" charset="-122"/>
                      </a:endParaRPr>
                    </a:p>
                    <a:p>
                      <a:pPr algn="l" defTabSz="1218565" fontAlgn="auto">
                        <a:lnSpc>
                          <a:spcPts val="2140"/>
                        </a:lnSpc>
                      </a:pPr>
                      <a:r>
                        <a:rPr lang="zh-CN" altLang="en-US" sz="1800">
                          <a:solidFill>
                            <a:srgbClr val="FF0000"/>
                          </a:solidFill>
                          <a:latin typeface="仿宋_GB2312" panose="02010609030101010101" pitchFamily="49" charset="-122"/>
                          <a:ea typeface="仿宋_GB2312" panose="02010609030101010101" pitchFamily="49" charset="-122"/>
                          <a:cs typeface="仿宋_GB2312" panose="02010609030101010101" pitchFamily="49" charset="-122"/>
                        </a:rPr>
                        <a:t>国科发资〔2019〕45号</a:t>
                      </a:r>
                      <a:endParaRPr lang="zh-CN" altLang="en-US" sz="1800">
                        <a:solidFill>
                          <a:srgbClr val="FF0000"/>
                        </a:solidFill>
                        <a:latin typeface="仿宋_GB2312" panose="02010609030101010101" pitchFamily="49" charset="-122"/>
                        <a:ea typeface="仿宋_GB2312" panose="02010609030101010101" pitchFamily="49" charset="-122"/>
                        <a:cs typeface="仿宋_GB2312" panose="02010609030101010101" pitchFamily="49" charset="-122"/>
                      </a:endParaRPr>
                    </a:p>
                  </a:txBody>
                  <a:tcPr/>
                </a:tc>
                <a:tc>
                  <a:txBody>
                    <a:bodyPr/>
                    <a:lstStyle/>
                    <a:p>
                      <a:pPr>
                        <a:buNone/>
                      </a:pPr>
                      <a:r>
                        <a:rPr lang="en-US" altLang="zh-CN"/>
                        <a:t>  </a:t>
                      </a:r>
                      <a:r>
                        <a:rPr lang="en-US" altLang="zh-CN" sz="1600">
                          <a:latin typeface="仿宋_GB2312" panose="02010609030101010101" pitchFamily="49" charset="-122"/>
                          <a:ea typeface="仿宋_GB2312" panose="02010609030101010101" pitchFamily="49" charset="-122"/>
                          <a:cs typeface="仿宋_GB2312" panose="02010609030101010101" pitchFamily="49" charset="-122"/>
                        </a:rPr>
                        <a:t> </a:t>
                      </a:r>
                      <a:r>
                        <a:rPr lang="en-US" altLang="zh-CN" sz="1600" b="1">
                          <a:latin typeface="仿宋_GB2312" panose="02010609030101010101" pitchFamily="49" charset="-122"/>
                          <a:ea typeface="仿宋_GB2312" panose="02010609030101010101" pitchFamily="49" charset="-122"/>
                          <a:cs typeface="仿宋_GB2312" panose="02010609030101010101" pitchFamily="49" charset="-122"/>
                        </a:rPr>
                        <a:t> 12</a:t>
                      </a:r>
                      <a:r>
                        <a:rPr lang="zh-CN" altLang="en-US" sz="1600" b="1">
                          <a:latin typeface="仿宋_GB2312" panose="02010609030101010101" pitchFamily="49" charset="-122"/>
                          <a:ea typeface="仿宋_GB2312" panose="02010609030101010101" pitchFamily="49" charset="-122"/>
                          <a:cs typeface="仿宋_GB2312" panose="02010609030101010101" pitchFamily="49" charset="-122"/>
                        </a:rPr>
                        <a:t>条要求：</a:t>
                      </a:r>
                      <a:r>
                        <a:rPr lang="en-US" altLang="zh-CN" sz="1600">
                          <a:latin typeface="仿宋_GB2312" panose="02010609030101010101" pitchFamily="49" charset="-122"/>
                          <a:ea typeface="仿宋_GB2312" panose="02010609030101010101" pitchFamily="49" charset="-122"/>
                          <a:cs typeface="仿宋_GB2312" panose="02010609030101010101" pitchFamily="49" charset="-122"/>
                        </a:rPr>
                        <a:t>1. 整合精简各类报表。2. 减少信息填报和材料报送。3. 精简过程检查。4. 赋予科研人员更大技术路线决策权。5. 简化预算编制要求。6. 扩大承担单位预算调剂权限。7. 规范结题财务审计。8. 实施一次性项目综合绩效评价。9. 突出代表性成果和项目实施效果评价。10. 加强科学伦理审查和监管。11. 强化承担单位和项目管理专业机构责任。12. 做好项目政策衔接。</a:t>
                      </a:r>
                      <a:endParaRPr lang="en-US" altLang="zh-CN" sz="1600">
                        <a:latin typeface="仿宋_GB2312" panose="02010609030101010101" pitchFamily="49" charset="-122"/>
                        <a:ea typeface="仿宋_GB2312" panose="02010609030101010101" pitchFamily="49" charset="-122"/>
                        <a:cs typeface="仿宋_GB2312" panose="02010609030101010101" pitchFamily="49" charset="-122"/>
                      </a:endParaRPr>
                    </a:p>
                  </a:txBody>
                  <a:tcPr/>
                </a:tc>
              </a:tr>
            </a:tbl>
          </a:graphicData>
        </a:graphic>
      </p:graphicFrame>
    </p:spTree>
  </p:cSld>
  <p:clrMapOvr>
    <a:masterClrMapping/>
  </p:clrMapOvr>
  <p:transition spd="slow">
    <p:cove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表格 1"/>
          <p:cNvGraphicFramePr/>
          <p:nvPr/>
        </p:nvGraphicFramePr>
        <p:xfrm>
          <a:off x="982345" y="1031875"/>
          <a:ext cx="10561320" cy="5709285"/>
        </p:xfrm>
        <a:graphic>
          <a:graphicData uri="http://schemas.openxmlformats.org/drawingml/2006/table">
            <a:tbl>
              <a:tblPr firstRow="1" bandRow="1">
                <a:tableStyleId>{5C22544A-7EE6-4342-B048-85BDC9FD1C3A}</a:tableStyleId>
              </a:tblPr>
              <a:tblGrid>
                <a:gridCol w="5280660"/>
                <a:gridCol w="5280660"/>
              </a:tblGrid>
              <a:tr h="457200">
                <a:tc>
                  <a:txBody>
                    <a:bodyPr/>
                    <a:lstStyle/>
                    <a:p>
                      <a:pPr algn="ctr">
                        <a:buNone/>
                      </a:pPr>
                      <a:r>
                        <a:rPr lang="zh-CN" altLang="en-US" dirty="0">
                          <a:latin typeface="仿宋_GB2312" panose="02010609030101010101" pitchFamily="49" charset="-122"/>
                          <a:ea typeface="仿宋_GB2312" panose="02010609030101010101" pitchFamily="49" charset="-122"/>
                        </a:rPr>
                        <a:t>改革文件</a:t>
                      </a:r>
                      <a:endParaRPr lang="zh-CN" altLang="en-US" dirty="0">
                        <a:latin typeface="仿宋_GB2312" panose="02010609030101010101" pitchFamily="49" charset="-122"/>
                        <a:ea typeface="仿宋_GB2312" panose="02010609030101010101" pitchFamily="49" charset="-122"/>
                      </a:endParaRPr>
                    </a:p>
                  </a:txBody>
                  <a:tcPr/>
                </a:tc>
                <a:tc>
                  <a:txBody>
                    <a:bodyPr/>
                    <a:lstStyle/>
                    <a:p>
                      <a:pPr algn="ctr">
                        <a:buNone/>
                      </a:pPr>
                      <a:r>
                        <a:rPr lang="zh-CN" altLang="en-US" dirty="0" smtClean="0">
                          <a:latin typeface="仿宋_GB2312" panose="02010609030101010101" pitchFamily="49" charset="-122"/>
                          <a:ea typeface="仿宋_GB2312" panose="02010609030101010101" pitchFamily="49" charset="-122"/>
                        </a:rPr>
                        <a:t>主要内容</a:t>
                      </a:r>
                      <a:endParaRPr lang="zh-CN" altLang="en-US" dirty="0">
                        <a:latin typeface="仿宋_GB2312" panose="02010609030101010101" pitchFamily="49" charset="-122"/>
                        <a:ea typeface="仿宋_GB2312" panose="02010609030101010101" pitchFamily="49" charset="-122"/>
                      </a:endParaRPr>
                    </a:p>
                  </a:txBody>
                  <a:tcPr/>
                </a:tc>
              </a:tr>
              <a:tr h="1513840">
                <a:tc>
                  <a:txBody>
                    <a:bodyPr/>
                    <a:lstStyle/>
                    <a:p>
                      <a:pPr>
                        <a:buNone/>
                      </a:pPr>
                      <a:r>
                        <a:rPr lang="zh-CN" altLang="en-US" sz="1800" dirty="0" smtClean="0">
                          <a:latin typeface="仿宋_GB2312" panose="02010609030101010101" pitchFamily="49" charset="-122"/>
                          <a:ea typeface="仿宋_GB2312" panose="02010609030101010101" pitchFamily="49" charset="-122"/>
                          <a:cs typeface="仿宋_GB2312" panose="02010609030101010101" pitchFamily="49" charset="-122"/>
                        </a:rPr>
                        <a:t>　　（七）云</a:t>
                      </a:r>
                      <a:r>
                        <a:rPr lang="zh-CN" altLang="en-US" sz="1800" dirty="0">
                          <a:latin typeface="仿宋_GB2312" panose="02010609030101010101" pitchFamily="49" charset="-122"/>
                          <a:ea typeface="仿宋_GB2312" panose="02010609030101010101" pitchFamily="49" charset="-122"/>
                          <a:cs typeface="仿宋_GB2312" panose="02010609030101010101" pitchFamily="49" charset="-122"/>
                        </a:rPr>
                        <a:t>南省人民政府办公厅关于抓好赋予科研机构和人员更大自主权有关文件贯彻落实工作的通</a:t>
                      </a:r>
                      <a:r>
                        <a:rPr lang="zh-CN" altLang="en-US" sz="1800" dirty="0" smtClean="0">
                          <a:latin typeface="仿宋_GB2312" panose="02010609030101010101" pitchFamily="49" charset="-122"/>
                          <a:ea typeface="仿宋_GB2312" panose="02010609030101010101" pitchFamily="49" charset="-122"/>
                          <a:cs typeface="仿宋_GB2312" panose="02010609030101010101" pitchFamily="49" charset="-122"/>
                        </a:rPr>
                        <a:t>知</a:t>
                      </a:r>
                      <a:r>
                        <a:rPr lang="zh-CN" altLang="en-US" sz="1800" dirty="0" smtClean="0">
                          <a:solidFill>
                            <a:srgbClr val="FF0000"/>
                          </a:solidFill>
                          <a:latin typeface="仿宋_GB2312" panose="02010609030101010101" pitchFamily="49" charset="-122"/>
                          <a:ea typeface="仿宋_GB2312" panose="02010609030101010101" pitchFamily="49" charset="-122"/>
                          <a:cs typeface="仿宋_GB2312" panose="02010609030101010101" pitchFamily="49" charset="-122"/>
                          <a:sym typeface="+mn-ea"/>
                        </a:rPr>
                        <a:t>（</a:t>
                      </a:r>
                      <a:r>
                        <a:rPr lang="zh-CN" altLang="en-US" sz="1800" dirty="0">
                          <a:solidFill>
                            <a:srgbClr val="FF0000"/>
                          </a:solidFill>
                          <a:latin typeface="仿宋_GB2312" panose="02010609030101010101" pitchFamily="49" charset="-122"/>
                          <a:ea typeface="仿宋_GB2312" panose="02010609030101010101" pitchFamily="49" charset="-122"/>
                          <a:cs typeface="仿宋_GB2312" panose="02010609030101010101" pitchFamily="49" charset="-122"/>
                          <a:sym typeface="+mn-ea"/>
                        </a:rPr>
                        <a:t>云政办发〔201</a:t>
                      </a:r>
                      <a:r>
                        <a:rPr lang="en-US" altLang="zh-CN" sz="1800" dirty="0">
                          <a:solidFill>
                            <a:srgbClr val="FF0000"/>
                          </a:solidFill>
                          <a:latin typeface="仿宋_GB2312" panose="02010609030101010101" pitchFamily="49" charset="-122"/>
                          <a:ea typeface="仿宋_GB2312" panose="02010609030101010101" pitchFamily="49" charset="-122"/>
                          <a:cs typeface="仿宋_GB2312" panose="02010609030101010101" pitchFamily="49" charset="-122"/>
                          <a:sym typeface="+mn-ea"/>
                        </a:rPr>
                        <a:t>9</a:t>
                      </a:r>
                      <a:r>
                        <a:rPr lang="zh-CN" altLang="en-US" sz="1800" dirty="0">
                          <a:solidFill>
                            <a:srgbClr val="FF0000"/>
                          </a:solidFill>
                          <a:latin typeface="仿宋_GB2312" panose="02010609030101010101" pitchFamily="49" charset="-122"/>
                          <a:ea typeface="仿宋_GB2312" panose="02010609030101010101" pitchFamily="49" charset="-122"/>
                          <a:cs typeface="仿宋_GB2312" panose="02010609030101010101" pitchFamily="49" charset="-122"/>
                          <a:sym typeface="+mn-ea"/>
                        </a:rPr>
                        <a:t>〕</a:t>
                      </a:r>
                      <a:r>
                        <a:rPr lang="en-US" altLang="zh-CN" sz="1800" dirty="0">
                          <a:solidFill>
                            <a:srgbClr val="FF0000"/>
                          </a:solidFill>
                          <a:latin typeface="仿宋_GB2312" panose="02010609030101010101" pitchFamily="49" charset="-122"/>
                          <a:ea typeface="仿宋_GB2312" panose="02010609030101010101" pitchFamily="49" charset="-122"/>
                          <a:cs typeface="仿宋_GB2312" panose="02010609030101010101" pitchFamily="49" charset="-122"/>
                          <a:sym typeface="+mn-ea"/>
                        </a:rPr>
                        <a:t>7</a:t>
                      </a:r>
                      <a:r>
                        <a:rPr lang="zh-CN" altLang="en-US" sz="1800" dirty="0">
                          <a:solidFill>
                            <a:srgbClr val="FF0000"/>
                          </a:solidFill>
                          <a:latin typeface="仿宋_GB2312" panose="02010609030101010101" pitchFamily="49" charset="-122"/>
                          <a:ea typeface="仿宋_GB2312" panose="02010609030101010101" pitchFamily="49" charset="-122"/>
                          <a:cs typeface="仿宋_GB2312" panose="02010609030101010101" pitchFamily="49" charset="-122"/>
                          <a:sym typeface="+mn-ea"/>
                        </a:rPr>
                        <a:t>号）</a:t>
                      </a:r>
                      <a:endParaRPr lang="zh-CN" altLang="en-US" sz="1800" dirty="0">
                        <a:solidFill>
                          <a:srgbClr val="FF0000"/>
                        </a:solidFill>
                        <a:latin typeface="仿宋_GB2312" panose="02010609030101010101" pitchFamily="49" charset="-122"/>
                        <a:ea typeface="仿宋_GB2312" panose="02010609030101010101" pitchFamily="49" charset="-122"/>
                        <a:cs typeface="仿宋_GB2312" panose="02010609030101010101" pitchFamily="49" charset="-122"/>
                        <a:sym typeface="+mn-ea"/>
                      </a:endParaRPr>
                    </a:p>
                    <a:p>
                      <a:pPr>
                        <a:buNone/>
                      </a:pPr>
                      <a:endParaRPr lang="zh-CN" altLang="en-US" sz="1800" dirty="0">
                        <a:latin typeface="仿宋_GB2312" panose="02010609030101010101" pitchFamily="49" charset="-122"/>
                        <a:ea typeface="仿宋_GB2312" panose="02010609030101010101" pitchFamily="49" charset="-122"/>
                        <a:cs typeface="仿宋_GB2312" panose="02010609030101010101" pitchFamily="49" charset="-122"/>
                      </a:endParaRPr>
                    </a:p>
                  </a:txBody>
                  <a:tcPr/>
                </a:tc>
                <a:tc>
                  <a:txBody>
                    <a:bodyPr/>
                    <a:lstStyle/>
                    <a:p>
                      <a:pPr>
                        <a:buNone/>
                      </a:pPr>
                      <a:r>
                        <a:rPr lang="zh-CN" altLang="en-US" sz="1600" b="1" dirty="0" smtClean="0">
                          <a:latin typeface="仿宋_GB2312" panose="02010609030101010101" pitchFamily="49" charset="-122"/>
                          <a:ea typeface="仿宋_GB2312" panose="02010609030101010101" pitchFamily="49" charset="-122"/>
                          <a:cs typeface="仿宋_GB2312" panose="02010609030101010101" pitchFamily="49" charset="-122"/>
                        </a:rPr>
                        <a:t>　　五条要求：</a:t>
                      </a:r>
                      <a:r>
                        <a:rPr lang="en-US" altLang="zh-CN" sz="1600" dirty="0">
                          <a:latin typeface="仿宋_GB2312" panose="02010609030101010101" pitchFamily="49" charset="-122"/>
                          <a:ea typeface="仿宋_GB2312" panose="02010609030101010101" pitchFamily="49" charset="-122"/>
                          <a:cs typeface="仿宋_GB2312" panose="02010609030101010101" pitchFamily="49" charset="-122"/>
                        </a:rPr>
                        <a:t>1.</a:t>
                      </a:r>
                      <a:r>
                        <a:rPr lang="zh-CN" altLang="en-US" sz="1600" dirty="0">
                          <a:latin typeface="仿宋_GB2312" panose="02010609030101010101" pitchFamily="49" charset="-122"/>
                          <a:ea typeface="仿宋_GB2312" panose="02010609030101010101" pitchFamily="49" charset="-122"/>
                          <a:cs typeface="仿宋_GB2312" panose="02010609030101010101" pitchFamily="49" charset="-122"/>
                        </a:rPr>
                        <a:t>充分认识赋予科研机构和人员自主权的重要意义；</a:t>
                      </a:r>
                      <a:r>
                        <a:rPr lang="en-US" altLang="zh-CN" sz="1600" dirty="0">
                          <a:latin typeface="仿宋_GB2312" panose="02010609030101010101" pitchFamily="49" charset="-122"/>
                          <a:ea typeface="仿宋_GB2312" panose="02010609030101010101" pitchFamily="49" charset="-122"/>
                          <a:cs typeface="仿宋_GB2312" panose="02010609030101010101" pitchFamily="49" charset="-122"/>
                        </a:rPr>
                        <a:t>2.</a:t>
                      </a:r>
                      <a:r>
                        <a:rPr lang="zh-CN" altLang="en-US" sz="1600" dirty="0">
                          <a:latin typeface="仿宋_GB2312" panose="02010609030101010101" pitchFamily="49" charset="-122"/>
                          <a:ea typeface="仿宋_GB2312" panose="02010609030101010101" pitchFamily="49" charset="-122"/>
                          <a:cs typeface="仿宋_GB2312" panose="02010609030101010101" pitchFamily="49" charset="-122"/>
                        </a:rPr>
                        <a:t>制定政策落实的配套制度和具体实施办法；</a:t>
                      </a:r>
                      <a:r>
                        <a:rPr lang="en-US" altLang="zh-CN" sz="1600" dirty="0">
                          <a:latin typeface="仿宋_GB2312" panose="02010609030101010101" pitchFamily="49" charset="-122"/>
                          <a:ea typeface="仿宋_GB2312" panose="02010609030101010101" pitchFamily="49" charset="-122"/>
                          <a:cs typeface="仿宋_GB2312" panose="02010609030101010101" pitchFamily="49" charset="-122"/>
                        </a:rPr>
                        <a:t>3.</a:t>
                      </a:r>
                      <a:r>
                        <a:rPr lang="zh-CN" altLang="en-US" sz="1600" dirty="0">
                          <a:latin typeface="仿宋_GB2312" panose="02010609030101010101" pitchFamily="49" charset="-122"/>
                          <a:ea typeface="仿宋_GB2312" panose="02010609030101010101" pitchFamily="49" charset="-122"/>
                          <a:cs typeface="仿宋_GB2312" panose="02010609030101010101" pitchFamily="49" charset="-122"/>
                        </a:rPr>
                        <a:t>深入推进下放科技管理权限工作</a:t>
                      </a:r>
                      <a:r>
                        <a:rPr lang="en-US" altLang="zh-CN" sz="1600" dirty="0">
                          <a:latin typeface="仿宋_GB2312" panose="02010609030101010101" pitchFamily="49" charset="-122"/>
                          <a:ea typeface="仿宋_GB2312" panose="02010609030101010101" pitchFamily="49" charset="-122"/>
                          <a:cs typeface="仿宋_GB2312" panose="02010609030101010101" pitchFamily="49" charset="-122"/>
                        </a:rPr>
                        <a:t>4.</a:t>
                      </a:r>
                      <a:r>
                        <a:rPr lang="zh-CN" altLang="en-US" sz="1600" dirty="0">
                          <a:latin typeface="仿宋_GB2312" panose="02010609030101010101" pitchFamily="49" charset="-122"/>
                          <a:ea typeface="仿宋_GB2312" panose="02010609030101010101" pitchFamily="49" charset="-122"/>
                          <a:cs typeface="仿宋_GB2312" panose="02010609030101010101" pitchFamily="49" charset="-122"/>
                        </a:rPr>
                        <a:t>进一步做好已出台法规文件相关规定的衔接；</a:t>
                      </a:r>
                      <a:r>
                        <a:rPr lang="en-US" altLang="zh-CN" sz="1600" dirty="0">
                          <a:latin typeface="仿宋_GB2312" panose="02010609030101010101" pitchFamily="49" charset="-122"/>
                          <a:ea typeface="仿宋_GB2312" panose="02010609030101010101" pitchFamily="49" charset="-122"/>
                          <a:cs typeface="仿宋_GB2312" panose="02010609030101010101" pitchFamily="49" charset="-122"/>
                        </a:rPr>
                        <a:t>5.</a:t>
                      </a:r>
                      <a:r>
                        <a:rPr lang="zh-CN" altLang="en-US" sz="1600" dirty="0">
                          <a:latin typeface="仿宋_GB2312" panose="02010609030101010101" pitchFamily="49" charset="-122"/>
                          <a:ea typeface="仿宋_GB2312" panose="02010609030101010101" pitchFamily="49" charset="-122"/>
                          <a:cs typeface="仿宋_GB2312" panose="02010609030101010101" pitchFamily="49" charset="-122"/>
                        </a:rPr>
                        <a:t>加强对政策贯彻落实工作的组织协调和督查指导。</a:t>
                      </a:r>
                      <a:endParaRPr lang="zh-CN" altLang="en-US" sz="1600" dirty="0">
                        <a:latin typeface="仿宋_GB2312" panose="02010609030101010101" pitchFamily="49" charset="-122"/>
                        <a:ea typeface="仿宋_GB2312" panose="02010609030101010101" pitchFamily="49" charset="-122"/>
                        <a:cs typeface="仿宋_GB2312" panose="02010609030101010101" pitchFamily="49" charset="-122"/>
                      </a:endParaRPr>
                    </a:p>
                  </a:txBody>
                  <a:tcPr/>
                </a:tc>
              </a:tr>
              <a:tr h="1750060">
                <a:tc>
                  <a:txBody>
                    <a:bodyPr/>
                    <a:lstStyle/>
                    <a:p>
                      <a:pPr>
                        <a:buNone/>
                      </a:pPr>
                      <a:r>
                        <a:rPr lang="zh-CN" altLang="en-US" sz="1800" dirty="0" smtClean="0">
                          <a:latin typeface="仿宋_GB2312" panose="02010609030101010101" pitchFamily="49" charset="-122"/>
                          <a:ea typeface="仿宋_GB2312" panose="02010609030101010101" pitchFamily="49" charset="-122"/>
                          <a:cs typeface="仿宋_GB2312" panose="02010609030101010101" pitchFamily="49" charset="-122"/>
                        </a:rPr>
                        <a:t>　　</a:t>
                      </a:r>
                      <a:r>
                        <a:rPr lang="en-US" altLang="zh-CN" sz="1800" dirty="0" smtClean="0">
                          <a:solidFill>
                            <a:schemeClr val="tx1"/>
                          </a:solidFill>
                          <a:latin typeface="仿宋_GB2312" panose="02010609030101010101" pitchFamily="49" charset="-122"/>
                          <a:ea typeface="仿宋_GB2312" panose="02010609030101010101" pitchFamily="49" charset="-122"/>
                          <a:cs typeface="仿宋_GB2312" panose="02010609030101010101" pitchFamily="49" charset="-122"/>
                          <a:sym typeface="+mn-ea"/>
                        </a:rPr>
                        <a:t>(</a:t>
                      </a:r>
                      <a:r>
                        <a:rPr lang="zh-CN" altLang="en-US" sz="1800" dirty="0" smtClean="0">
                          <a:solidFill>
                            <a:schemeClr val="tx1"/>
                          </a:solidFill>
                          <a:latin typeface="仿宋_GB2312" panose="02010609030101010101" pitchFamily="49" charset="-122"/>
                          <a:ea typeface="仿宋_GB2312" panose="02010609030101010101" pitchFamily="49" charset="-122"/>
                          <a:cs typeface="仿宋_GB2312" panose="02010609030101010101" pitchFamily="49" charset="-122"/>
                          <a:sym typeface="+mn-ea"/>
                        </a:rPr>
                        <a:t>八</a:t>
                      </a:r>
                      <a:r>
                        <a:rPr lang="en-US" altLang="zh-CN" sz="1800" dirty="0" smtClean="0">
                          <a:solidFill>
                            <a:schemeClr val="tx1"/>
                          </a:solidFill>
                          <a:latin typeface="仿宋_GB2312" panose="02010609030101010101" pitchFamily="49" charset="-122"/>
                          <a:ea typeface="仿宋_GB2312" panose="02010609030101010101" pitchFamily="49" charset="-122"/>
                          <a:cs typeface="仿宋_GB2312" panose="02010609030101010101" pitchFamily="49" charset="-122"/>
                          <a:sym typeface="+mn-ea"/>
                        </a:rPr>
                        <a:t>)</a:t>
                      </a:r>
                      <a:r>
                        <a:rPr lang="zh-CN" altLang="en-US" sz="1800" dirty="0" smtClean="0">
                          <a:solidFill>
                            <a:schemeClr val="tx1"/>
                          </a:solidFill>
                          <a:latin typeface="仿宋_GB2312" panose="02010609030101010101" pitchFamily="49" charset="-122"/>
                          <a:ea typeface="仿宋_GB2312" panose="02010609030101010101" pitchFamily="49" charset="-122"/>
                          <a:cs typeface="仿宋_GB2312" panose="02010609030101010101" pitchFamily="49" charset="-122"/>
                          <a:sym typeface="+mn-ea"/>
                        </a:rPr>
                        <a:t>国</a:t>
                      </a:r>
                      <a:r>
                        <a:rPr lang="zh-CN" altLang="en-US" sz="1800" dirty="0">
                          <a:solidFill>
                            <a:schemeClr val="tx1"/>
                          </a:solidFill>
                          <a:latin typeface="仿宋_GB2312" panose="02010609030101010101" pitchFamily="49" charset="-122"/>
                          <a:ea typeface="仿宋_GB2312" panose="02010609030101010101" pitchFamily="49" charset="-122"/>
                          <a:cs typeface="仿宋_GB2312" panose="02010609030101010101" pitchFamily="49" charset="-122"/>
                          <a:sym typeface="+mn-ea"/>
                        </a:rPr>
                        <a:t>务院关于优化科研管理提升科研绩效若干</a:t>
                      </a:r>
                      <a:r>
                        <a:rPr lang="zh-CN" altLang="en-US" sz="1800" dirty="0" smtClean="0">
                          <a:solidFill>
                            <a:schemeClr val="tx1"/>
                          </a:solidFill>
                          <a:latin typeface="仿宋_GB2312" panose="02010609030101010101" pitchFamily="49" charset="-122"/>
                          <a:ea typeface="仿宋_GB2312" panose="02010609030101010101" pitchFamily="49" charset="-122"/>
                          <a:cs typeface="仿宋_GB2312" panose="02010609030101010101" pitchFamily="49" charset="-122"/>
                          <a:sym typeface="+mn-ea"/>
                        </a:rPr>
                        <a:t>措施的</a:t>
                      </a:r>
                      <a:r>
                        <a:rPr lang="zh-CN" altLang="en-US" sz="1800" dirty="0">
                          <a:solidFill>
                            <a:schemeClr val="tx1"/>
                          </a:solidFill>
                          <a:latin typeface="仿宋_GB2312" panose="02010609030101010101" pitchFamily="49" charset="-122"/>
                          <a:ea typeface="仿宋_GB2312" panose="02010609030101010101" pitchFamily="49" charset="-122"/>
                          <a:cs typeface="仿宋_GB2312" panose="02010609030101010101" pitchFamily="49" charset="-122"/>
                          <a:sym typeface="+mn-ea"/>
                        </a:rPr>
                        <a:t>通知</a:t>
                      </a:r>
                      <a:r>
                        <a:rPr lang="zh-CN" altLang="en-US" sz="1800" dirty="0">
                          <a:solidFill>
                            <a:srgbClr val="FF0000"/>
                          </a:solidFill>
                          <a:latin typeface="仿宋_GB2312" panose="02010609030101010101" pitchFamily="49" charset="-122"/>
                          <a:ea typeface="仿宋_GB2312" panose="02010609030101010101" pitchFamily="49" charset="-122"/>
                          <a:cs typeface="仿宋_GB2312" panose="02010609030101010101" pitchFamily="49" charset="-122"/>
                          <a:sym typeface="+mn-ea"/>
                        </a:rPr>
                        <a:t>（国发〔2018〕25号）</a:t>
                      </a:r>
                      <a:endParaRPr lang="zh-CN" altLang="en-US" sz="1800" dirty="0">
                        <a:solidFill>
                          <a:srgbClr val="FF0000"/>
                        </a:solidFill>
                        <a:latin typeface="仿宋_GB2312" panose="02010609030101010101" pitchFamily="49" charset="-122"/>
                        <a:ea typeface="仿宋_GB2312" panose="02010609030101010101" pitchFamily="49" charset="-122"/>
                        <a:cs typeface="仿宋_GB2312" panose="02010609030101010101" pitchFamily="49" charset="-122"/>
                        <a:sym typeface="+mn-ea"/>
                      </a:endParaRPr>
                    </a:p>
                    <a:p>
                      <a:pPr>
                        <a:buNone/>
                      </a:pPr>
                      <a:endParaRPr lang="zh-CN" altLang="en-US" sz="1800" dirty="0">
                        <a:solidFill>
                          <a:srgbClr val="FF0000"/>
                        </a:solidFill>
                        <a:latin typeface="仿宋_GB2312" panose="02010609030101010101" pitchFamily="49" charset="-122"/>
                        <a:ea typeface="仿宋_GB2312" panose="02010609030101010101" pitchFamily="49" charset="-122"/>
                        <a:cs typeface="仿宋_GB2312" panose="02010609030101010101" pitchFamily="49" charset="-122"/>
                      </a:endParaRPr>
                    </a:p>
                  </a:txBody>
                  <a:tcPr/>
                </a:tc>
                <a:tc>
                  <a:txBody>
                    <a:bodyPr/>
                    <a:lstStyle/>
                    <a:p>
                      <a:pPr>
                        <a:buNone/>
                      </a:pPr>
                      <a:r>
                        <a:rPr lang="zh-CN" altLang="en-US" sz="1600" dirty="0" smtClean="0">
                          <a:latin typeface="仿宋_GB2312" panose="02010609030101010101" pitchFamily="49" charset="-122"/>
                          <a:ea typeface="仿宋_GB2312" panose="02010609030101010101" pitchFamily="49" charset="-122"/>
                          <a:cs typeface="仿宋_GB2312" panose="02010609030101010101" pitchFamily="49" charset="-122"/>
                        </a:rPr>
                        <a:t>　　</a:t>
                      </a:r>
                      <a:r>
                        <a:rPr lang="zh-CN" altLang="en-US" sz="1600" b="1" dirty="0" smtClean="0">
                          <a:latin typeface="仿宋_GB2312" panose="02010609030101010101" pitchFamily="49" charset="-122"/>
                          <a:ea typeface="仿宋_GB2312" panose="02010609030101010101" pitchFamily="49" charset="-122"/>
                          <a:cs typeface="仿宋_GB2312" panose="02010609030101010101" pitchFamily="49" charset="-122"/>
                        </a:rPr>
                        <a:t>七条</a:t>
                      </a:r>
                      <a:r>
                        <a:rPr lang="zh-CN" altLang="en-US" sz="1600" b="1" dirty="0">
                          <a:latin typeface="仿宋_GB2312" panose="02010609030101010101" pitchFamily="49" charset="-122"/>
                          <a:ea typeface="仿宋_GB2312" panose="02010609030101010101" pitchFamily="49" charset="-122"/>
                          <a:cs typeface="仿宋_GB2312" panose="02010609030101010101" pitchFamily="49" charset="-122"/>
                        </a:rPr>
                        <a:t>意见</a:t>
                      </a:r>
                      <a:r>
                        <a:rPr lang="zh-CN" altLang="en-US" sz="1600" dirty="0">
                          <a:latin typeface="仿宋_GB2312" panose="02010609030101010101" pitchFamily="49" charset="-122"/>
                          <a:ea typeface="仿宋_GB2312" panose="02010609030101010101" pitchFamily="49" charset="-122"/>
                          <a:cs typeface="仿宋_GB2312" panose="02010609030101010101" pitchFamily="49" charset="-122"/>
                        </a:rPr>
                        <a:t>：</a:t>
                      </a:r>
                      <a:r>
                        <a:rPr lang="en-US" altLang="zh-CN" sz="1600" dirty="0">
                          <a:latin typeface="仿宋_GB2312" panose="02010609030101010101" pitchFamily="49" charset="-122"/>
                          <a:ea typeface="仿宋_GB2312" panose="02010609030101010101" pitchFamily="49" charset="-122"/>
                          <a:cs typeface="仿宋_GB2312" panose="02010609030101010101" pitchFamily="49" charset="-122"/>
                        </a:rPr>
                        <a:t>1.改进省级财政科研项目资金管理</a:t>
                      </a:r>
                      <a:r>
                        <a:rPr lang="zh-CN" altLang="en-US" sz="1600" dirty="0">
                          <a:latin typeface="仿宋_GB2312" panose="02010609030101010101" pitchFamily="49" charset="-122"/>
                          <a:ea typeface="仿宋_GB2312" panose="02010609030101010101" pitchFamily="49" charset="-122"/>
                          <a:cs typeface="仿宋_GB2312" panose="02010609030101010101" pitchFamily="49" charset="-122"/>
                        </a:rPr>
                        <a:t>；</a:t>
                      </a:r>
                      <a:r>
                        <a:rPr lang="en-US" altLang="zh-CN" sz="1600" dirty="0">
                          <a:latin typeface="仿宋_GB2312" panose="02010609030101010101" pitchFamily="49" charset="-122"/>
                          <a:ea typeface="仿宋_GB2312" panose="02010609030101010101" pitchFamily="49" charset="-122"/>
                          <a:cs typeface="仿宋_GB2312" panose="02010609030101010101" pitchFamily="49" charset="-122"/>
                        </a:rPr>
                        <a:t>2.下放省属高校、科研院所差旅会议管理权限</a:t>
                      </a:r>
                      <a:r>
                        <a:rPr lang="zh-CN" altLang="en-US" sz="1600" dirty="0">
                          <a:latin typeface="仿宋_GB2312" panose="02010609030101010101" pitchFamily="49" charset="-122"/>
                          <a:ea typeface="仿宋_GB2312" panose="02010609030101010101" pitchFamily="49" charset="-122"/>
                          <a:cs typeface="仿宋_GB2312" panose="02010609030101010101" pitchFamily="49" charset="-122"/>
                        </a:rPr>
                        <a:t>；</a:t>
                      </a:r>
                      <a:r>
                        <a:rPr lang="en-US" altLang="zh-CN" sz="1600" dirty="0">
                          <a:latin typeface="仿宋_GB2312" panose="02010609030101010101" pitchFamily="49" charset="-122"/>
                          <a:ea typeface="仿宋_GB2312" panose="02010609030101010101" pitchFamily="49" charset="-122"/>
                          <a:cs typeface="仿宋_GB2312" panose="02010609030101010101" pitchFamily="49" charset="-122"/>
                        </a:rPr>
                        <a:t>3.完善省属高校、科研院所科研仪器设备采购管理</a:t>
                      </a:r>
                      <a:r>
                        <a:rPr lang="zh-CN" altLang="en-US" sz="1600" dirty="0">
                          <a:latin typeface="仿宋_GB2312" panose="02010609030101010101" pitchFamily="49" charset="-122"/>
                          <a:ea typeface="仿宋_GB2312" panose="02010609030101010101" pitchFamily="49" charset="-122"/>
                          <a:cs typeface="仿宋_GB2312" panose="02010609030101010101" pitchFamily="49" charset="-122"/>
                        </a:rPr>
                        <a:t>；</a:t>
                      </a:r>
                      <a:r>
                        <a:rPr lang="en-US" altLang="zh-CN" sz="1600" dirty="0">
                          <a:latin typeface="仿宋_GB2312" panose="02010609030101010101" pitchFamily="49" charset="-122"/>
                          <a:ea typeface="仿宋_GB2312" panose="02010609030101010101" pitchFamily="49" charset="-122"/>
                          <a:cs typeface="仿宋_GB2312" panose="02010609030101010101" pitchFamily="49" charset="-122"/>
                        </a:rPr>
                        <a:t>4.扩大基本建设项目管理权限</a:t>
                      </a:r>
                      <a:r>
                        <a:rPr lang="zh-CN" altLang="en-US" sz="1600" dirty="0">
                          <a:latin typeface="仿宋_GB2312" panose="02010609030101010101" pitchFamily="49" charset="-122"/>
                          <a:ea typeface="仿宋_GB2312" panose="02010609030101010101" pitchFamily="49" charset="-122"/>
                          <a:cs typeface="仿宋_GB2312" panose="02010609030101010101" pitchFamily="49" charset="-122"/>
                        </a:rPr>
                        <a:t>；</a:t>
                      </a:r>
                      <a:r>
                        <a:rPr lang="en-US" altLang="zh-CN" sz="1600" dirty="0">
                          <a:latin typeface="仿宋_GB2312" panose="02010609030101010101" pitchFamily="49" charset="-122"/>
                          <a:ea typeface="仿宋_GB2312" panose="02010609030101010101" pitchFamily="49" charset="-122"/>
                          <a:cs typeface="仿宋_GB2312" panose="02010609030101010101" pitchFamily="49" charset="-122"/>
                        </a:rPr>
                        <a:t>5.落实加快科技成果转化与推广应用政策</a:t>
                      </a:r>
                      <a:r>
                        <a:rPr lang="zh-CN" altLang="en-US" sz="1600" dirty="0">
                          <a:latin typeface="仿宋_GB2312" panose="02010609030101010101" pitchFamily="49" charset="-122"/>
                          <a:ea typeface="仿宋_GB2312" panose="02010609030101010101" pitchFamily="49" charset="-122"/>
                          <a:cs typeface="仿宋_GB2312" panose="02010609030101010101" pitchFamily="49" charset="-122"/>
                        </a:rPr>
                        <a:t>；</a:t>
                      </a:r>
                      <a:r>
                        <a:rPr lang="en-US" altLang="zh-CN" sz="1600" dirty="0">
                          <a:latin typeface="仿宋_GB2312" panose="02010609030101010101" pitchFamily="49" charset="-122"/>
                          <a:ea typeface="仿宋_GB2312" panose="02010609030101010101" pitchFamily="49" charset="-122"/>
                          <a:cs typeface="仿宋_GB2312" panose="02010609030101010101" pitchFamily="49" charset="-122"/>
                        </a:rPr>
                        <a:t>6.落实责任，优化服务</a:t>
                      </a:r>
                      <a:r>
                        <a:rPr lang="zh-CN" altLang="en-US" sz="1600" dirty="0">
                          <a:latin typeface="仿宋_GB2312" panose="02010609030101010101" pitchFamily="49" charset="-122"/>
                          <a:ea typeface="仿宋_GB2312" panose="02010609030101010101" pitchFamily="49" charset="-122"/>
                          <a:cs typeface="仿宋_GB2312" panose="02010609030101010101" pitchFamily="49" charset="-122"/>
                        </a:rPr>
                        <a:t>；</a:t>
                      </a:r>
                      <a:r>
                        <a:rPr lang="en-US" altLang="zh-CN" sz="1600" dirty="0">
                          <a:latin typeface="仿宋_GB2312" panose="02010609030101010101" pitchFamily="49" charset="-122"/>
                          <a:ea typeface="仿宋_GB2312" panose="02010609030101010101" pitchFamily="49" charset="-122"/>
                          <a:cs typeface="仿宋_GB2312" panose="02010609030101010101" pitchFamily="49" charset="-122"/>
                        </a:rPr>
                        <a:t>7.</a:t>
                      </a:r>
                      <a:r>
                        <a:rPr lang="zh-CN" altLang="en-US" sz="1600" dirty="0">
                          <a:latin typeface="仿宋_GB2312" panose="02010609030101010101" pitchFamily="49" charset="-122"/>
                          <a:ea typeface="仿宋_GB2312" panose="02010609030101010101" pitchFamily="49" charset="-122"/>
                          <a:cs typeface="仿宋_GB2312" panose="02010609030101010101" pitchFamily="49" charset="-122"/>
                        </a:rPr>
                        <a:t>加强制度建设和工作督查，确保政策措施落地见效。</a:t>
                      </a:r>
                      <a:endParaRPr lang="zh-CN" altLang="en-US" sz="1600" dirty="0">
                        <a:latin typeface="仿宋_GB2312" panose="02010609030101010101" pitchFamily="49" charset="-122"/>
                        <a:ea typeface="仿宋_GB2312" panose="02010609030101010101" pitchFamily="49" charset="-122"/>
                        <a:cs typeface="仿宋_GB2312" panose="02010609030101010101" pitchFamily="49" charset="-122"/>
                      </a:endParaRPr>
                    </a:p>
                  </a:txBody>
                  <a:tcPr/>
                </a:tc>
              </a:tr>
              <a:tr h="1988185">
                <a:tc>
                  <a:txBody>
                    <a:bodyPr/>
                    <a:lstStyle/>
                    <a:p>
                      <a:pPr>
                        <a:buNone/>
                      </a:pPr>
                      <a:r>
                        <a:rPr lang="zh-CN" altLang="en-US" sz="1800" dirty="0" smtClean="0">
                          <a:latin typeface="仿宋_GB2312" panose="02010609030101010101" pitchFamily="49" charset="-122"/>
                          <a:ea typeface="仿宋_GB2312" panose="02010609030101010101" pitchFamily="49" charset="-122"/>
                          <a:cs typeface="仿宋_GB2312" panose="02010609030101010101" pitchFamily="49" charset="-122"/>
                        </a:rPr>
                        <a:t>　　（九）云</a:t>
                      </a:r>
                      <a:r>
                        <a:rPr lang="zh-CN" altLang="en-US" sz="1800" dirty="0">
                          <a:latin typeface="仿宋_GB2312" panose="02010609030101010101" pitchFamily="49" charset="-122"/>
                          <a:ea typeface="仿宋_GB2312" panose="02010609030101010101" pitchFamily="49" charset="-122"/>
                          <a:cs typeface="仿宋_GB2312" panose="02010609030101010101" pitchFamily="49" charset="-122"/>
                        </a:rPr>
                        <a:t>南省人民政府关于进一步深化预算改革加强预算管理的意</a:t>
                      </a:r>
                      <a:r>
                        <a:rPr lang="zh-CN" altLang="en-US" sz="1800" dirty="0" smtClean="0">
                          <a:latin typeface="仿宋_GB2312" panose="02010609030101010101" pitchFamily="49" charset="-122"/>
                          <a:ea typeface="仿宋_GB2312" panose="02010609030101010101" pitchFamily="49" charset="-122"/>
                          <a:cs typeface="仿宋_GB2312" panose="02010609030101010101" pitchFamily="49" charset="-122"/>
                        </a:rPr>
                        <a:t>见</a:t>
                      </a:r>
                      <a:r>
                        <a:rPr lang="zh-CN" altLang="en-US" sz="1800" dirty="0" smtClean="0">
                          <a:solidFill>
                            <a:srgbClr val="FF0000"/>
                          </a:solidFill>
                          <a:latin typeface="仿宋_GB2312" panose="02010609030101010101" pitchFamily="49" charset="-122"/>
                          <a:ea typeface="仿宋_GB2312" panose="02010609030101010101" pitchFamily="49" charset="-122"/>
                          <a:cs typeface="仿宋_GB2312" panose="02010609030101010101" pitchFamily="49" charset="-122"/>
                          <a:sym typeface="+mn-ea"/>
                        </a:rPr>
                        <a:t>（</a:t>
                      </a:r>
                      <a:r>
                        <a:rPr lang="zh-CN" altLang="en-US" sz="1800" dirty="0">
                          <a:solidFill>
                            <a:srgbClr val="FF0000"/>
                          </a:solidFill>
                          <a:latin typeface="仿宋_GB2312" panose="02010609030101010101" pitchFamily="49" charset="-122"/>
                          <a:ea typeface="仿宋_GB2312" panose="02010609030101010101" pitchFamily="49" charset="-122"/>
                          <a:cs typeface="仿宋_GB2312" panose="02010609030101010101" pitchFamily="49" charset="-122"/>
                          <a:sym typeface="+mn-ea"/>
                        </a:rPr>
                        <a:t>云政发〔2018〕</a:t>
                      </a:r>
                      <a:r>
                        <a:rPr lang="en-US" altLang="zh-CN" sz="1800" dirty="0">
                          <a:solidFill>
                            <a:srgbClr val="FF0000"/>
                          </a:solidFill>
                          <a:latin typeface="仿宋_GB2312" panose="02010609030101010101" pitchFamily="49" charset="-122"/>
                          <a:ea typeface="仿宋_GB2312" panose="02010609030101010101" pitchFamily="49" charset="-122"/>
                          <a:cs typeface="仿宋_GB2312" panose="02010609030101010101" pitchFamily="49" charset="-122"/>
                          <a:sym typeface="+mn-ea"/>
                        </a:rPr>
                        <a:t>57</a:t>
                      </a:r>
                      <a:r>
                        <a:rPr lang="zh-CN" altLang="en-US" sz="1800" dirty="0">
                          <a:solidFill>
                            <a:srgbClr val="FF0000"/>
                          </a:solidFill>
                          <a:latin typeface="仿宋_GB2312" panose="02010609030101010101" pitchFamily="49" charset="-122"/>
                          <a:ea typeface="仿宋_GB2312" panose="02010609030101010101" pitchFamily="49" charset="-122"/>
                          <a:cs typeface="仿宋_GB2312" panose="02010609030101010101" pitchFamily="49" charset="-122"/>
                          <a:sym typeface="+mn-ea"/>
                        </a:rPr>
                        <a:t>号）</a:t>
                      </a:r>
                      <a:endParaRPr lang="zh-CN" altLang="en-US" sz="2400" dirty="0">
                        <a:solidFill>
                          <a:srgbClr val="FF0000"/>
                        </a:solidFill>
                        <a:latin typeface="仿宋_GB2312" panose="02010609030101010101" pitchFamily="49" charset="-122"/>
                        <a:ea typeface="仿宋_GB2312" panose="02010609030101010101" pitchFamily="49" charset="-122"/>
                        <a:cs typeface="仿宋_GB2312" panose="02010609030101010101" pitchFamily="49" charset="-122"/>
                        <a:sym typeface="+mn-ea"/>
                      </a:endParaRPr>
                    </a:p>
                    <a:p>
                      <a:pPr>
                        <a:buNone/>
                      </a:pPr>
                      <a:endParaRPr lang="zh-CN" altLang="en-US" sz="2400" dirty="0">
                        <a:solidFill>
                          <a:srgbClr val="FF0000"/>
                        </a:solidFill>
                        <a:latin typeface="仿宋_GB2312" panose="02010609030101010101" pitchFamily="49" charset="-122"/>
                        <a:ea typeface="仿宋_GB2312" panose="02010609030101010101" pitchFamily="49" charset="-122"/>
                        <a:cs typeface="仿宋_GB2312" panose="02010609030101010101" pitchFamily="49" charset="-122"/>
                        <a:sym typeface="+mn-ea"/>
                      </a:endParaRPr>
                    </a:p>
                  </a:txBody>
                  <a:tcPr/>
                </a:tc>
                <a:tc>
                  <a:txBody>
                    <a:bodyPr/>
                    <a:lstStyle/>
                    <a:p>
                      <a:pPr>
                        <a:buNone/>
                      </a:pPr>
                      <a:r>
                        <a:rPr lang="zh-CN" altLang="en-US" sz="1600" dirty="0" smtClean="0">
                          <a:latin typeface="仿宋_GB2312" panose="02010609030101010101" pitchFamily="49" charset="-122"/>
                          <a:ea typeface="仿宋_GB2312" panose="02010609030101010101" pitchFamily="49" charset="-122"/>
                          <a:cs typeface="仿宋_GB2312" panose="02010609030101010101" pitchFamily="49" charset="-122"/>
                        </a:rPr>
                        <a:t>　　</a:t>
                      </a:r>
                      <a:r>
                        <a:rPr lang="zh-CN" altLang="en-US" sz="1600" b="1" dirty="0" smtClean="0">
                          <a:latin typeface="仿宋_GB2312" panose="02010609030101010101" pitchFamily="49" charset="-122"/>
                          <a:ea typeface="仿宋_GB2312" panose="02010609030101010101" pitchFamily="49" charset="-122"/>
                          <a:cs typeface="仿宋_GB2312" panose="02010609030101010101" pitchFamily="49" charset="-122"/>
                        </a:rPr>
                        <a:t>四条意见</a:t>
                      </a:r>
                      <a:r>
                        <a:rPr lang="zh-CN" altLang="en-US" sz="1600" dirty="0" smtClean="0">
                          <a:latin typeface="仿宋_GB2312" panose="02010609030101010101" pitchFamily="49" charset="-122"/>
                          <a:ea typeface="仿宋_GB2312" panose="02010609030101010101" pitchFamily="49" charset="-122"/>
                          <a:cs typeface="仿宋_GB2312" panose="02010609030101010101" pitchFamily="49" charset="-122"/>
                        </a:rPr>
                        <a:t>：</a:t>
                      </a:r>
                      <a:r>
                        <a:rPr lang="en-US" altLang="zh-CN" sz="1600" dirty="0" smtClean="0">
                          <a:latin typeface="仿宋_GB2312" panose="02010609030101010101" pitchFamily="49" charset="-122"/>
                          <a:ea typeface="仿宋_GB2312" panose="02010609030101010101" pitchFamily="49" charset="-122"/>
                          <a:cs typeface="仿宋_GB2312" panose="02010609030101010101" pitchFamily="49" charset="-122"/>
                        </a:rPr>
                        <a:t>1.</a:t>
                      </a:r>
                      <a:r>
                        <a:rPr lang="zh-CN" altLang="en-US" sz="1600" dirty="0" smtClean="0">
                          <a:latin typeface="仿宋_GB2312" panose="02010609030101010101" pitchFamily="49" charset="-122"/>
                          <a:ea typeface="仿宋_GB2312" panose="02010609030101010101" pitchFamily="49" charset="-122"/>
                          <a:cs typeface="仿宋_GB2312" panose="02010609030101010101" pitchFamily="49" charset="-122"/>
                        </a:rPr>
                        <a:t>重</a:t>
                      </a:r>
                      <a:r>
                        <a:rPr lang="zh-CN" altLang="en-US" sz="1600" dirty="0">
                          <a:latin typeface="仿宋_GB2312" panose="02010609030101010101" pitchFamily="49" charset="-122"/>
                          <a:ea typeface="仿宋_GB2312" panose="02010609030101010101" pitchFamily="49" charset="-122"/>
                          <a:cs typeface="仿宋_GB2312" panose="02010609030101010101" pitchFamily="49" charset="-122"/>
                        </a:rPr>
                        <a:t>要意</a:t>
                      </a:r>
                      <a:r>
                        <a:rPr lang="zh-CN" altLang="en-US" sz="1600" dirty="0" smtClean="0">
                          <a:latin typeface="仿宋_GB2312" panose="02010609030101010101" pitchFamily="49" charset="-122"/>
                          <a:ea typeface="仿宋_GB2312" panose="02010609030101010101" pitchFamily="49" charset="-122"/>
                          <a:cs typeface="仿宋_GB2312" panose="02010609030101010101" pitchFamily="49" charset="-122"/>
                        </a:rPr>
                        <a:t>义；</a:t>
                      </a:r>
                      <a:r>
                        <a:rPr lang="en-US" altLang="zh-CN" sz="1600" dirty="0" smtClean="0">
                          <a:latin typeface="仿宋_GB2312" panose="02010609030101010101" pitchFamily="49" charset="-122"/>
                          <a:ea typeface="仿宋_GB2312" panose="02010609030101010101" pitchFamily="49" charset="-122"/>
                          <a:cs typeface="仿宋_GB2312" panose="02010609030101010101" pitchFamily="49" charset="-122"/>
                        </a:rPr>
                        <a:t>2.</a:t>
                      </a:r>
                      <a:r>
                        <a:rPr lang="zh-CN" altLang="en-US" sz="1600" dirty="0" smtClean="0">
                          <a:latin typeface="仿宋_GB2312" panose="02010609030101010101" pitchFamily="49" charset="-122"/>
                          <a:ea typeface="仿宋_GB2312" panose="02010609030101010101" pitchFamily="49" charset="-122"/>
                          <a:cs typeface="仿宋_GB2312" panose="02010609030101010101" pitchFamily="49" charset="-122"/>
                        </a:rPr>
                        <a:t>总</a:t>
                      </a:r>
                      <a:r>
                        <a:rPr lang="zh-CN" altLang="en-US" sz="1600" dirty="0">
                          <a:latin typeface="仿宋_GB2312" panose="02010609030101010101" pitchFamily="49" charset="-122"/>
                          <a:ea typeface="仿宋_GB2312" panose="02010609030101010101" pitchFamily="49" charset="-122"/>
                          <a:cs typeface="仿宋_GB2312" panose="02010609030101010101" pitchFamily="49" charset="-122"/>
                        </a:rPr>
                        <a:t>体要</a:t>
                      </a:r>
                      <a:r>
                        <a:rPr lang="zh-CN" altLang="en-US" sz="1600" dirty="0" smtClean="0">
                          <a:latin typeface="仿宋_GB2312" panose="02010609030101010101" pitchFamily="49" charset="-122"/>
                          <a:ea typeface="仿宋_GB2312" panose="02010609030101010101" pitchFamily="49" charset="-122"/>
                          <a:cs typeface="仿宋_GB2312" panose="02010609030101010101" pitchFamily="49" charset="-122"/>
                        </a:rPr>
                        <a:t>求；</a:t>
                      </a:r>
                      <a:r>
                        <a:rPr lang="en-US" altLang="zh-CN" sz="1600" dirty="0" smtClean="0">
                          <a:latin typeface="仿宋_GB2312" panose="02010609030101010101" pitchFamily="49" charset="-122"/>
                          <a:ea typeface="仿宋_GB2312" panose="02010609030101010101" pitchFamily="49" charset="-122"/>
                          <a:cs typeface="仿宋_GB2312" panose="02010609030101010101" pitchFamily="49" charset="-122"/>
                        </a:rPr>
                        <a:t>3.</a:t>
                      </a:r>
                      <a:r>
                        <a:rPr lang="zh-CN" altLang="en-US" sz="1600" dirty="0" smtClean="0">
                          <a:latin typeface="仿宋_GB2312" panose="02010609030101010101" pitchFamily="49" charset="-122"/>
                          <a:ea typeface="仿宋_GB2312" panose="02010609030101010101" pitchFamily="49" charset="-122"/>
                          <a:cs typeface="仿宋_GB2312" panose="02010609030101010101" pitchFamily="49" charset="-122"/>
                        </a:rPr>
                        <a:t>任</a:t>
                      </a:r>
                      <a:r>
                        <a:rPr lang="zh-CN" altLang="en-US" sz="1600" dirty="0">
                          <a:latin typeface="仿宋_GB2312" panose="02010609030101010101" pitchFamily="49" charset="-122"/>
                          <a:ea typeface="仿宋_GB2312" panose="02010609030101010101" pitchFamily="49" charset="-122"/>
                          <a:cs typeface="仿宋_GB2312" panose="02010609030101010101" pitchFamily="49" charset="-122"/>
                        </a:rPr>
                        <a:t>务和措</a:t>
                      </a:r>
                      <a:r>
                        <a:rPr lang="zh-CN" altLang="en-US" sz="1600" dirty="0" smtClean="0">
                          <a:latin typeface="仿宋_GB2312" panose="02010609030101010101" pitchFamily="49" charset="-122"/>
                          <a:ea typeface="仿宋_GB2312" panose="02010609030101010101" pitchFamily="49" charset="-122"/>
                          <a:cs typeface="仿宋_GB2312" panose="02010609030101010101" pitchFamily="49" charset="-122"/>
                        </a:rPr>
                        <a:t>施；</a:t>
                      </a:r>
                      <a:r>
                        <a:rPr lang="en-US" altLang="zh-CN" sz="1600" dirty="0" smtClean="0">
                          <a:latin typeface="仿宋_GB2312" panose="02010609030101010101" pitchFamily="49" charset="-122"/>
                          <a:ea typeface="仿宋_GB2312" panose="02010609030101010101" pitchFamily="49" charset="-122"/>
                          <a:cs typeface="仿宋_GB2312" panose="02010609030101010101" pitchFamily="49" charset="-122"/>
                        </a:rPr>
                        <a:t>4.</a:t>
                      </a:r>
                      <a:r>
                        <a:rPr lang="zh-CN" altLang="en-US" sz="1600" dirty="0" smtClean="0">
                          <a:latin typeface="仿宋_GB2312" panose="02010609030101010101" pitchFamily="49" charset="-122"/>
                          <a:ea typeface="仿宋_GB2312" panose="02010609030101010101" pitchFamily="49" charset="-122"/>
                          <a:cs typeface="仿宋_GB2312" panose="02010609030101010101" pitchFamily="49" charset="-122"/>
                        </a:rPr>
                        <a:t>组</a:t>
                      </a:r>
                      <a:r>
                        <a:rPr lang="zh-CN" altLang="en-US" sz="1600" dirty="0">
                          <a:latin typeface="仿宋_GB2312" panose="02010609030101010101" pitchFamily="49" charset="-122"/>
                          <a:ea typeface="仿宋_GB2312" panose="02010609030101010101" pitchFamily="49" charset="-122"/>
                          <a:cs typeface="仿宋_GB2312" panose="02010609030101010101" pitchFamily="49" charset="-122"/>
                        </a:rPr>
                        <a:t>织保</a:t>
                      </a:r>
                      <a:r>
                        <a:rPr lang="zh-CN" altLang="en-US" sz="1600" dirty="0" smtClean="0">
                          <a:latin typeface="仿宋_GB2312" panose="02010609030101010101" pitchFamily="49" charset="-122"/>
                          <a:ea typeface="仿宋_GB2312" panose="02010609030101010101" pitchFamily="49" charset="-122"/>
                          <a:cs typeface="仿宋_GB2312" panose="02010609030101010101" pitchFamily="49" charset="-122"/>
                        </a:rPr>
                        <a:t>障。其</a:t>
                      </a:r>
                      <a:r>
                        <a:rPr lang="zh-CN" altLang="en-US" sz="1600" dirty="0">
                          <a:latin typeface="仿宋_GB2312" panose="02010609030101010101" pitchFamily="49" charset="-122"/>
                          <a:ea typeface="仿宋_GB2312" panose="02010609030101010101" pitchFamily="49" charset="-122"/>
                          <a:cs typeface="仿宋_GB2312" panose="02010609030101010101" pitchFamily="49" charset="-122"/>
                        </a:rPr>
                        <a:t>中提出九条具体任务和措</a:t>
                      </a:r>
                      <a:r>
                        <a:rPr lang="zh-CN" altLang="en-US" sz="1600" dirty="0" smtClean="0">
                          <a:latin typeface="仿宋_GB2312" panose="02010609030101010101" pitchFamily="49" charset="-122"/>
                          <a:ea typeface="仿宋_GB2312" panose="02010609030101010101" pitchFamily="49" charset="-122"/>
                          <a:cs typeface="仿宋_GB2312" panose="02010609030101010101" pitchFamily="49" charset="-122"/>
                        </a:rPr>
                        <a:t>施（</a:t>
                      </a:r>
                      <a:r>
                        <a:rPr lang="en-US" altLang="zh-CN" sz="1600" dirty="0" smtClean="0">
                          <a:latin typeface="仿宋_GB2312" panose="02010609030101010101" pitchFamily="49" charset="-122"/>
                          <a:ea typeface="仿宋_GB2312" panose="02010609030101010101" pitchFamily="49" charset="-122"/>
                          <a:cs typeface="仿宋_GB2312" panose="02010609030101010101" pitchFamily="49" charset="-122"/>
                        </a:rPr>
                        <a:t>1</a:t>
                      </a:r>
                      <a:r>
                        <a:rPr lang="zh-CN" altLang="en-US" sz="1600" dirty="0" smtClean="0">
                          <a:latin typeface="仿宋_GB2312" panose="02010609030101010101" pitchFamily="49" charset="-122"/>
                          <a:ea typeface="仿宋_GB2312" panose="02010609030101010101" pitchFamily="49" charset="-122"/>
                          <a:cs typeface="仿宋_GB2312" panose="02010609030101010101" pitchFamily="49" charset="-122"/>
                        </a:rPr>
                        <a:t>）</a:t>
                      </a:r>
                      <a:r>
                        <a:rPr lang="en-US" altLang="zh-CN" sz="1600" dirty="0" err="1" smtClean="0">
                          <a:latin typeface="仿宋_GB2312" panose="02010609030101010101" pitchFamily="49" charset="-122"/>
                          <a:ea typeface="仿宋_GB2312" panose="02010609030101010101" pitchFamily="49" charset="-122"/>
                          <a:cs typeface="仿宋_GB2312" panose="02010609030101010101" pitchFamily="49" charset="-122"/>
                        </a:rPr>
                        <a:t>构建现代预算编审体系</a:t>
                      </a:r>
                      <a:r>
                        <a:rPr lang="zh-CN" altLang="en-US" sz="1600" dirty="0" smtClean="0">
                          <a:latin typeface="仿宋_GB2312" panose="02010609030101010101" pitchFamily="49" charset="-122"/>
                          <a:ea typeface="仿宋_GB2312" panose="02010609030101010101" pitchFamily="49" charset="-122"/>
                          <a:cs typeface="仿宋_GB2312" panose="02010609030101010101" pitchFamily="49" charset="-122"/>
                        </a:rPr>
                        <a:t>；（</a:t>
                      </a:r>
                      <a:r>
                        <a:rPr lang="en-US" altLang="zh-CN" sz="1600" dirty="0" smtClean="0">
                          <a:latin typeface="仿宋_GB2312" panose="02010609030101010101" pitchFamily="49" charset="-122"/>
                          <a:ea typeface="仿宋_GB2312" panose="02010609030101010101" pitchFamily="49" charset="-122"/>
                          <a:cs typeface="仿宋_GB2312" panose="02010609030101010101" pitchFamily="49" charset="-122"/>
                        </a:rPr>
                        <a:t>2</a:t>
                      </a:r>
                      <a:r>
                        <a:rPr lang="zh-CN" altLang="en-US" sz="1600" dirty="0" smtClean="0">
                          <a:latin typeface="仿宋_GB2312" panose="02010609030101010101" pitchFamily="49" charset="-122"/>
                          <a:ea typeface="仿宋_GB2312" panose="02010609030101010101" pitchFamily="49" charset="-122"/>
                          <a:cs typeface="仿宋_GB2312" panose="02010609030101010101" pitchFamily="49" charset="-122"/>
                        </a:rPr>
                        <a:t>）</a:t>
                      </a:r>
                      <a:r>
                        <a:rPr lang="en-US" altLang="zh-CN" sz="1600" dirty="0" err="1" smtClean="0">
                          <a:latin typeface="仿宋_GB2312" panose="02010609030101010101" pitchFamily="49" charset="-122"/>
                          <a:ea typeface="仿宋_GB2312" panose="02010609030101010101" pitchFamily="49" charset="-122"/>
                          <a:cs typeface="仿宋_GB2312" panose="02010609030101010101" pitchFamily="49" charset="-122"/>
                        </a:rPr>
                        <a:t>全面实施预算绩效管理</a:t>
                      </a:r>
                      <a:r>
                        <a:rPr lang="zh-CN" altLang="en-US" sz="1600" dirty="0" smtClean="0">
                          <a:latin typeface="仿宋_GB2312" panose="02010609030101010101" pitchFamily="49" charset="-122"/>
                          <a:ea typeface="仿宋_GB2312" panose="02010609030101010101" pitchFamily="49" charset="-122"/>
                          <a:cs typeface="仿宋_GB2312" panose="02010609030101010101" pitchFamily="49" charset="-122"/>
                        </a:rPr>
                        <a:t>；（</a:t>
                      </a:r>
                      <a:r>
                        <a:rPr lang="en-US" altLang="zh-CN" sz="1600" dirty="0" smtClean="0">
                          <a:latin typeface="仿宋_GB2312" panose="02010609030101010101" pitchFamily="49" charset="-122"/>
                          <a:ea typeface="仿宋_GB2312" panose="02010609030101010101" pitchFamily="49" charset="-122"/>
                          <a:cs typeface="仿宋_GB2312" panose="02010609030101010101" pitchFamily="49" charset="-122"/>
                        </a:rPr>
                        <a:t>3</a:t>
                      </a:r>
                      <a:r>
                        <a:rPr lang="zh-CN" altLang="en-US" sz="1600" dirty="0" smtClean="0">
                          <a:latin typeface="仿宋_GB2312" panose="02010609030101010101" pitchFamily="49" charset="-122"/>
                          <a:ea typeface="仿宋_GB2312" panose="02010609030101010101" pitchFamily="49" charset="-122"/>
                          <a:cs typeface="仿宋_GB2312" panose="02010609030101010101" pitchFamily="49" charset="-122"/>
                        </a:rPr>
                        <a:t>）</a:t>
                      </a:r>
                      <a:r>
                        <a:rPr lang="en-US" altLang="zh-CN" sz="1600" dirty="0" err="1" smtClean="0">
                          <a:latin typeface="仿宋_GB2312" panose="02010609030101010101" pitchFamily="49" charset="-122"/>
                          <a:ea typeface="仿宋_GB2312" panose="02010609030101010101" pitchFamily="49" charset="-122"/>
                          <a:cs typeface="仿宋_GB2312" panose="02010609030101010101" pitchFamily="49" charset="-122"/>
                        </a:rPr>
                        <a:t>切实加强财政收入管理</a:t>
                      </a:r>
                      <a:r>
                        <a:rPr lang="zh-CN" altLang="en-US" sz="1600" dirty="0" smtClean="0">
                          <a:latin typeface="仿宋_GB2312" panose="02010609030101010101" pitchFamily="49" charset="-122"/>
                          <a:ea typeface="仿宋_GB2312" panose="02010609030101010101" pitchFamily="49" charset="-122"/>
                          <a:cs typeface="仿宋_GB2312" panose="02010609030101010101" pitchFamily="49" charset="-122"/>
                        </a:rPr>
                        <a:t>；（</a:t>
                      </a:r>
                      <a:r>
                        <a:rPr lang="en-US" altLang="zh-CN" sz="1600" dirty="0" smtClean="0">
                          <a:latin typeface="仿宋_GB2312" panose="02010609030101010101" pitchFamily="49" charset="-122"/>
                          <a:ea typeface="仿宋_GB2312" panose="02010609030101010101" pitchFamily="49" charset="-122"/>
                          <a:cs typeface="仿宋_GB2312" panose="02010609030101010101" pitchFamily="49" charset="-122"/>
                        </a:rPr>
                        <a:t>4</a:t>
                      </a:r>
                      <a:r>
                        <a:rPr lang="zh-CN" altLang="en-US" sz="1600" dirty="0" smtClean="0">
                          <a:latin typeface="仿宋_GB2312" panose="02010609030101010101" pitchFamily="49" charset="-122"/>
                          <a:ea typeface="仿宋_GB2312" panose="02010609030101010101" pitchFamily="49" charset="-122"/>
                          <a:cs typeface="仿宋_GB2312" panose="02010609030101010101" pitchFamily="49" charset="-122"/>
                        </a:rPr>
                        <a:t>）</a:t>
                      </a:r>
                      <a:r>
                        <a:rPr lang="en-US" altLang="zh-CN" sz="1600" dirty="0" err="1" smtClean="0">
                          <a:latin typeface="仿宋_GB2312" panose="02010609030101010101" pitchFamily="49" charset="-122"/>
                          <a:ea typeface="仿宋_GB2312" panose="02010609030101010101" pitchFamily="49" charset="-122"/>
                          <a:cs typeface="仿宋_GB2312" panose="02010609030101010101" pitchFamily="49" charset="-122"/>
                        </a:rPr>
                        <a:t>完善预算决策分配机制</a:t>
                      </a:r>
                      <a:r>
                        <a:rPr lang="zh-CN" altLang="en-US" sz="1600" dirty="0" smtClean="0">
                          <a:latin typeface="仿宋_GB2312" panose="02010609030101010101" pitchFamily="49" charset="-122"/>
                          <a:ea typeface="仿宋_GB2312" panose="02010609030101010101" pitchFamily="49" charset="-122"/>
                          <a:cs typeface="仿宋_GB2312" panose="02010609030101010101" pitchFamily="49" charset="-122"/>
                        </a:rPr>
                        <a:t>；（</a:t>
                      </a:r>
                      <a:r>
                        <a:rPr lang="en-US" altLang="zh-CN" sz="1600" dirty="0" smtClean="0">
                          <a:latin typeface="仿宋_GB2312" panose="02010609030101010101" pitchFamily="49" charset="-122"/>
                          <a:ea typeface="仿宋_GB2312" panose="02010609030101010101" pitchFamily="49" charset="-122"/>
                          <a:cs typeface="仿宋_GB2312" panose="02010609030101010101" pitchFamily="49" charset="-122"/>
                        </a:rPr>
                        <a:t>5</a:t>
                      </a:r>
                      <a:r>
                        <a:rPr lang="zh-CN" altLang="en-US" sz="1600" dirty="0" smtClean="0">
                          <a:latin typeface="仿宋_GB2312" panose="02010609030101010101" pitchFamily="49" charset="-122"/>
                          <a:ea typeface="仿宋_GB2312" panose="02010609030101010101" pitchFamily="49" charset="-122"/>
                          <a:cs typeface="仿宋_GB2312" panose="02010609030101010101" pitchFamily="49" charset="-122"/>
                        </a:rPr>
                        <a:t>）</a:t>
                      </a:r>
                      <a:r>
                        <a:rPr lang="en-US" altLang="zh-CN" sz="1600" dirty="0" err="1" smtClean="0">
                          <a:latin typeface="仿宋_GB2312" panose="02010609030101010101" pitchFamily="49" charset="-122"/>
                          <a:ea typeface="仿宋_GB2312" panose="02010609030101010101" pitchFamily="49" charset="-122"/>
                          <a:cs typeface="仿宋_GB2312" panose="02010609030101010101" pitchFamily="49" charset="-122"/>
                        </a:rPr>
                        <a:t>不断加强预算执行管理</a:t>
                      </a:r>
                      <a:r>
                        <a:rPr lang="zh-CN" altLang="en-US" sz="1600" dirty="0" smtClean="0">
                          <a:latin typeface="仿宋_GB2312" panose="02010609030101010101" pitchFamily="49" charset="-122"/>
                          <a:ea typeface="仿宋_GB2312" panose="02010609030101010101" pitchFamily="49" charset="-122"/>
                          <a:cs typeface="仿宋_GB2312" panose="02010609030101010101" pitchFamily="49" charset="-122"/>
                        </a:rPr>
                        <a:t>；（</a:t>
                      </a:r>
                      <a:r>
                        <a:rPr lang="en-US" altLang="zh-CN" sz="1600" dirty="0" smtClean="0">
                          <a:latin typeface="仿宋_GB2312" panose="02010609030101010101" pitchFamily="49" charset="-122"/>
                          <a:ea typeface="仿宋_GB2312" panose="02010609030101010101" pitchFamily="49" charset="-122"/>
                          <a:cs typeface="仿宋_GB2312" panose="02010609030101010101" pitchFamily="49" charset="-122"/>
                        </a:rPr>
                        <a:t>6</a:t>
                      </a:r>
                      <a:r>
                        <a:rPr lang="zh-CN" altLang="en-US" sz="1600" dirty="0" smtClean="0">
                          <a:latin typeface="仿宋_GB2312" panose="02010609030101010101" pitchFamily="49" charset="-122"/>
                          <a:ea typeface="仿宋_GB2312" panose="02010609030101010101" pitchFamily="49" charset="-122"/>
                          <a:cs typeface="仿宋_GB2312" panose="02010609030101010101" pitchFamily="49" charset="-122"/>
                        </a:rPr>
                        <a:t>）</a:t>
                      </a:r>
                      <a:r>
                        <a:rPr lang="en-US" altLang="zh-CN" sz="1600" dirty="0" err="1" smtClean="0">
                          <a:latin typeface="仿宋_GB2312" panose="02010609030101010101" pitchFamily="49" charset="-122"/>
                          <a:ea typeface="仿宋_GB2312" panose="02010609030101010101" pitchFamily="49" charset="-122"/>
                          <a:cs typeface="仿宋_GB2312" panose="02010609030101010101" pitchFamily="49" charset="-122"/>
                        </a:rPr>
                        <a:t>理顺政府间财政关系</a:t>
                      </a:r>
                      <a:r>
                        <a:rPr lang="zh-CN" altLang="en-US" sz="1600" dirty="0" smtClean="0">
                          <a:latin typeface="仿宋_GB2312" panose="02010609030101010101" pitchFamily="49" charset="-122"/>
                          <a:ea typeface="仿宋_GB2312" panose="02010609030101010101" pitchFamily="49" charset="-122"/>
                          <a:cs typeface="仿宋_GB2312" panose="02010609030101010101" pitchFamily="49" charset="-122"/>
                        </a:rPr>
                        <a:t>；（</a:t>
                      </a:r>
                      <a:r>
                        <a:rPr lang="en-US" altLang="zh-CN" sz="1600" dirty="0" smtClean="0">
                          <a:latin typeface="仿宋_GB2312" panose="02010609030101010101" pitchFamily="49" charset="-122"/>
                          <a:ea typeface="仿宋_GB2312" panose="02010609030101010101" pitchFamily="49" charset="-122"/>
                          <a:cs typeface="仿宋_GB2312" panose="02010609030101010101" pitchFamily="49" charset="-122"/>
                        </a:rPr>
                        <a:t>7</a:t>
                      </a:r>
                      <a:r>
                        <a:rPr lang="zh-CN" altLang="en-US" sz="1600" dirty="0" smtClean="0">
                          <a:latin typeface="仿宋_GB2312" panose="02010609030101010101" pitchFamily="49" charset="-122"/>
                          <a:ea typeface="仿宋_GB2312" panose="02010609030101010101" pitchFamily="49" charset="-122"/>
                          <a:cs typeface="仿宋_GB2312" panose="02010609030101010101" pitchFamily="49" charset="-122"/>
                        </a:rPr>
                        <a:t>）</a:t>
                      </a:r>
                      <a:r>
                        <a:rPr lang="en-US" altLang="zh-CN" sz="1600" dirty="0" err="1" smtClean="0">
                          <a:latin typeface="仿宋_GB2312" panose="02010609030101010101" pitchFamily="49" charset="-122"/>
                          <a:ea typeface="仿宋_GB2312" panose="02010609030101010101" pitchFamily="49" charset="-122"/>
                          <a:cs typeface="仿宋_GB2312" panose="02010609030101010101" pitchFamily="49" charset="-122"/>
                        </a:rPr>
                        <a:t>加快政府会计制度改革</a:t>
                      </a:r>
                      <a:r>
                        <a:rPr lang="zh-CN" altLang="en-US" sz="1600" dirty="0" smtClean="0">
                          <a:latin typeface="仿宋_GB2312" panose="02010609030101010101" pitchFamily="49" charset="-122"/>
                          <a:ea typeface="仿宋_GB2312" panose="02010609030101010101" pitchFamily="49" charset="-122"/>
                          <a:cs typeface="仿宋_GB2312" panose="02010609030101010101" pitchFamily="49" charset="-122"/>
                        </a:rPr>
                        <a:t>；（</a:t>
                      </a:r>
                      <a:r>
                        <a:rPr lang="en-US" altLang="zh-CN" sz="1600" dirty="0" smtClean="0">
                          <a:latin typeface="仿宋_GB2312" panose="02010609030101010101" pitchFamily="49" charset="-122"/>
                          <a:ea typeface="仿宋_GB2312" panose="02010609030101010101" pitchFamily="49" charset="-122"/>
                          <a:cs typeface="仿宋_GB2312" panose="02010609030101010101" pitchFamily="49" charset="-122"/>
                        </a:rPr>
                        <a:t>8</a:t>
                      </a:r>
                      <a:r>
                        <a:rPr lang="zh-CN" altLang="en-US" sz="1600" dirty="0" smtClean="0">
                          <a:latin typeface="仿宋_GB2312" panose="02010609030101010101" pitchFamily="49" charset="-122"/>
                          <a:ea typeface="仿宋_GB2312" panose="02010609030101010101" pitchFamily="49" charset="-122"/>
                          <a:cs typeface="仿宋_GB2312" panose="02010609030101010101" pitchFamily="49" charset="-122"/>
                        </a:rPr>
                        <a:t>）</a:t>
                      </a:r>
                      <a:r>
                        <a:rPr lang="en-US" altLang="zh-CN" sz="1600" dirty="0" err="1" smtClean="0">
                          <a:latin typeface="仿宋_GB2312" panose="02010609030101010101" pitchFamily="49" charset="-122"/>
                          <a:ea typeface="仿宋_GB2312" panose="02010609030101010101" pitchFamily="49" charset="-122"/>
                          <a:cs typeface="仿宋_GB2312" panose="02010609030101010101" pitchFamily="49" charset="-122"/>
                        </a:rPr>
                        <a:t>加强地方政府债务预算管理</a:t>
                      </a:r>
                      <a:r>
                        <a:rPr lang="zh-CN" altLang="en-US" sz="1600" dirty="0" smtClean="0">
                          <a:latin typeface="仿宋_GB2312" panose="02010609030101010101" pitchFamily="49" charset="-122"/>
                          <a:ea typeface="仿宋_GB2312" panose="02010609030101010101" pitchFamily="49" charset="-122"/>
                          <a:cs typeface="仿宋_GB2312" panose="02010609030101010101" pitchFamily="49" charset="-122"/>
                        </a:rPr>
                        <a:t>；（</a:t>
                      </a:r>
                      <a:r>
                        <a:rPr lang="en-US" altLang="zh-CN" sz="1600" dirty="0" smtClean="0">
                          <a:latin typeface="仿宋_GB2312" panose="02010609030101010101" pitchFamily="49" charset="-122"/>
                          <a:ea typeface="仿宋_GB2312" panose="02010609030101010101" pitchFamily="49" charset="-122"/>
                          <a:cs typeface="仿宋_GB2312" panose="02010609030101010101" pitchFamily="49" charset="-122"/>
                        </a:rPr>
                        <a:t>9</a:t>
                      </a:r>
                      <a:r>
                        <a:rPr lang="zh-CN" altLang="en-US" sz="1600" dirty="0" smtClean="0">
                          <a:latin typeface="仿宋_GB2312" panose="02010609030101010101" pitchFamily="49" charset="-122"/>
                          <a:ea typeface="仿宋_GB2312" panose="02010609030101010101" pitchFamily="49" charset="-122"/>
                          <a:cs typeface="仿宋_GB2312" panose="02010609030101010101" pitchFamily="49" charset="-122"/>
                        </a:rPr>
                        <a:t>）</a:t>
                      </a:r>
                      <a:r>
                        <a:rPr lang="en-US" altLang="zh-CN" sz="1600" dirty="0" err="1" smtClean="0">
                          <a:latin typeface="仿宋_GB2312" panose="02010609030101010101" pitchFamily="49" charset="-122"/>
                          <a:ea typeface="仿宋_GB2312" panose="02010609030101010101" pitchFamily="49" charset="-122"/>
                          <a:cs typeface="仿宋_GB2312" panose="02010609030101010101" pitchFamily="49" charset="-122"/>
                        </a:rPr>
                        <a:t>增强财政信息公开透明</a:t>
                      </a:r>
                      <a:r>
                        <a:rPr lang="zh-CN" altLang="en-US" sz="1600" dirty="0">
                          <a:latin typeface="仿宋_GB2312" panose="02010609030101010101" pitchFamily="49" charset="-122"/>
                          <a:ea typeface="仿宋_GB2312" panose="02010609030101010101" pitchFamily="49" charset="-122"/>
                          <a:cs typeface="仿宋_GB2312" panose="02010609030101010101" pitchFamily="49" charset="-122"/>
                        </a:rPr>
                        <a:t>。</a:t>
                      </a:r>
                      <a:endParaRPr lang="zh-CN" altLang="en-US" sz="1600" dirty="0">
                        <a:latin typeface="仿宋_GB2312" panose="02010609030101010101" pitchFamily="49" charset="-122"/>
                        <a:ea typeface="仿宋_GB2312" panose="02010609030101010101" pitchFamily="49" charset="-122"/>
                        <a:cs typeface="仿宋_GB2312" panose="02010609030101010101" pitchFamily="49" charset="-122"/>
                      </a:endParaRPr>
                    </a:p>
                  </a:txBody>
                  <a:tcPr/>
                </a:tc>
              </a:tr>
            </a:tbl>
          </a:graphicData>
        </a:graphic>
      </p:graphicFrame>
      <p:sp>
        <p:nvSpPr>
          <p:cNvPr id="5" name="TextBox 4"/>
          <p:cNvSpPr txBox="1"/>
          <p:nvPr/>
        </p:nvSpPr>
        <p:spPr>
          <a:xfrm>
            <a:off x="1517015" y="408940"/>
            <a:ext cx="8035925" cy="460375"/>
          </a:xfrm>
          <a:prstGeom prst="rect">
            <a:avLst/>
          </a:prstGeom>
          <a:noFill/>
        </p:spPr>
        <p:txBody>
          <a:bodyPr wrap="square" rtlCol="0">
            <a:spAutoFit/>
          </a:bodyPr>
          <a:lstStyle/>
          <a:p>
            <a:pPr defTabSz="1218565"/>
            <a:r>
              <a:rPr lang="zh-CN" altLang="en-US" sz="2400" b="1" dirty="0" smtClean="0">
                <a:solidFill>
                  <a:prstClr val="black">
                    <a:lumMod val="75000"/>
                    <a:lumOff val="25000"/>
                  </a:prstClr>
                </a:solidFill>
                <a:latin typeface="微软雅黑" panose="020B0503020204020204" pitchFamily="34" charset="-122"/>
                <a:ea typeface="微软雅黑" panose="020B0503020204020204" pitchFamily="34" charset="-122"/>
              </a:rPr>
              <a:t>二、</a:t>
            </a:r>
            <a:r>
              <a:rPr lang="zh-CN" altLang="en-US" sz="2400" b="1" dirty="0" smtClean="0">
                <a:solidFill>
                  <a:prstClr val="black">
                    <a:lumMod val="75000"/>
                    <a:lumOff val="25000"/>
                  </a:prstClr>
                </a:solidFill>
                <a:latin typeface="微软雅黑" panose="020B0503020204020204" pitchFamily="34" charset="-122"/>
                <a:ea typeface="微软雅黑" panose="020B0503020204020204" pitchFamily="34" charset="-122"/>
                <a:sym typeface="+mn-ea"/>
              </a:rPr>
              <a:t>党中央国务院省委政府对财</a:t>
            </a:r>
            <a:r>
              <a:rPr lang="zh-CN" altLang="en-US" sz="2400" b="1" dirty="0">
                <a:solidFill>
                  <a:prstClr val="black">
                    <a:lumMod val="75000"/>
                    <a:lumOff val="25000"/>
                  </a:prstClr>
                </a:solidFill>
                <a:latin typeface="微软雅黑" panose="020B0503020204020204" pitchFamily="34" charset="-122"/>
                <a:ea typeface="微软雅黑" panose="020B0503020204020204" pitchFamily="34" charset="-122"/>
                <a:sym typeface="+mn-ea"/>
              </a:rPr>
              <a:t>政科技资金管理改</a:t>
            </a:r>
            <a:r>
              <a:rPr lang="zh-CN" altLang="en-US" sz="2400" b="1" dirty="0" smtClean="0">
                <a:solidFill>
                  <a:prstClr val="black">
                    <a:lumMod val="75000"/>
                    <a:lumOff val="25000"/>
                  </a:prstClr>
                </a:solidFill>
                <a:latin typeface="微软雅黑" panose="020B0503020204020204" pitchFamily="34" charset="-122"/>
                <a:ea typeface="微软雅黑" panose="020B0503020204020204" pitchFamily="34" charset="-122"/>
                <a:sym typeface="+mn-ea"/>
              </a:rPr>
              <a:t>革意见</a:t>
            </a:r>
            <a:endParaRPr lang="en-GB" altLang="zh-CN" sz="2400" b="1" dirty="0" smtClean="0">
              <a:solidFill>
                <a:prstClr val="black">
                  <a:lumMod val="75000"/>
                  <a:lumOff val="25000"/>
                </a:prstClr>
              </a:solidFill>
              <a:latin typeface="微软雅黑" panose="020B0503020204020204" pitchFamily="34" charset="-122"/>
              <a:ea typeface="微软雅黑" panose="020B0503020204020204" pitchFamily="34" charset="-122"/>
            </a:endParaRPr>
          </a:p>
        </p:txBody>
      </p:sp>
    </p:spTree>
  </p:cSld>
  <p:clrMapOvr>
    <a:masterClrMapping/>
  </p:clrMapOvr>
  <p:transition spd="slow">
    <p:cove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表格 1"/>
          <p:cNvGraphicFramePr/>
          <p:nvPr/>
        </p:nvGraphicFramePr>
        <p:xfrm>
          <a:off x="996950" y="1031875"/>
          <a:ext cx="10561320" cy="5709285"/>
        </p:xfrm>
        <a:graphic>
          <a:graphicData uri="http://schemas.openxmlformats.org/drawingml/2006/table">
            <a:tbl>
              <a:tblPr firstRow="1" bandRow="1">
                <a:tableStyleId>{5C22544A-7EE6-4342-B048-85BDC9FD1C3A}</a:tableStyleId>
              </a:tblPr>
              <a:tblGrid>
                <a:gridCol w="10561320"/>
              </a:tblGrid>
              <a:tr h="457200">
                <a:tc>
                  <a:txBody>
                    <a:bodyPr/>
                    <a:lstStyle/>
                    <a:p>
                      <a:pPr algn="ctr">
                        <a:buNone/>
                      </a:pPr>
                      <a:r>
                        <a:rPr lang="zh-CN" altLang="en-US" sz="2400" dirty="0">
                          <a:latin typeface="仿宋_GB2312" panose="02010609030101010101" pitchFamily="49" charset="-122"/>
                          <a:ea typeface="仿宋_GB2312" panose="02010609030101010101" pitchFamily="49" charset="-122"/>
                        </a:rPr>
                        <a:t>主要内容</a:t>
                      </a:r>
                      <a:endParaRPr lang="zh-CN" altLang="en-US" dirty="0">
                        <a:latin typeface="仿宋_GB2312" panose="02010609030101010101" pitchFamily="49" charset="-122"/>
                        <a:ea typeface="仿宋_GB2312" panose="02010609030101010101" pitchFamily="49" charset="-122"/>
                      </a:endParaRPr>
                    </a:p>
                  </a:txBody>
                  <a:tcPr/>
                </a:tc>
              </a:tr>
              <a:tr h="5252085">
                <a:tc>
                  <a:txBody>
                    <a:bodyPr/>
                    <a:lstStyle/>
                    <a:p>
                      <a:pPr>
                        <a:buNone/>
                      </a:pPr>
                      <a:r>
                        <a:rPr lang="zh-CN" altLang="en-US" sz="1800" dirty="0" smtClean="0">
                          <a:latin typeface="仿宋_GB2312" panose="02010609030101010101" pitchFamily="49" charset="-122"/>
                          <a:ea typeface="仿宋_GB2312" panose="02010609030101010101" pitchFamily="49" charset="-122"/>
                          <a:cs typeface="仿宋_GB2312" panose="02010609030101010101" pitchFamily="49" charset="-122"/>
                        </a:rPr>
                        <a:t>　　</a:t>
                      </a:r>
                      <a:endParaRPr lang="zh-CN" altLang="en-US" sz="1800" dirty="0">
                        <a:solidFill>
                          <a:srgbClr val="FF0000"/>
                        </a:solidFill>
                        <a:latin typeface="仿宋_GB2312" panose="02010609030101010101" pitchFamily="49" charset="-122"/>
                        <a:ea typeface="仿宋_GB2312" panose="02010609030101010101" pitchFamily="49" charset="-122"/>
                        <a:cs typeface="仿宋_GB2312" panose="02010609030101010101" pitchFamily="49" charset="-122"/>
                        <a:sym typeface="+mn-ea"/>
                      </a:endParaRPr>
                    </a:p>
                    <a:p>
                      <a:pPr>
                        <a:buNone/>
                      </a:pPr>
                      <a:endParaRPr lang="zh-CN" altLang="en-US" sz="1800" dirty="0">
                        <a:latin typeface="仿宋_GB2312" panose="02010609030101010101" pitchFamily="49" charset="-122"/>
                        <a:ea typeface="仿宋_GB2312" panose="02010609030101010101" pitchFamily="49" charset="-122"/>
                        <a:cs typeface="仿宋_GB2312" panose="02010609030101010101" pitchFamily="49" charset="-122"/>
                      </a:endParaRPr>
                    </a:p>
                    <a:p>
                      <a:pPr>
                        <a:buNone/>
                      </a:pPr>
                      <a:r>
                        <a:rPr lang="zh-CN" altLang="en-US" sz="1600" b="1" dirty="0">
                          <a:latin typeface="仿宋_GB2312" panose="02010609030101010101" pitchFamily="49" charset="-122"/>
                          <a:ea typeface="仿宋_GB2312" panose="02010609030101010101" pitchFamily="49" charset="-122"/>
                        </a:rPr>
                        <a:t>　　</a:t>
                      </a:r>
                      <a:r>
                        <a:rPr lang="zh-CN" altLang="en-US" sz="4000" dirty="0">
                          <a:solidFill>
                            <a:srgbClr val="FF0000"/>
                          </a:solidFill>
                          <a:latin typeface="仿宋_GB2312" panose="02010609030101010101" pitchFamily="49" charset="-122"/>
                          <a:ea typeface="仿宋_GB2312" panose="02010609030101010101" pitchFamily="49" charset="-122"/>
                          <a:cs typeface="仿宋_GB2312" panose="02010609030101010101" pitchFamily="49" charset="-122"/>
                        </a:rPr>
                        <a:t>自50号文件、367号文件出台以来，各部门密集出台了11个文件。总的要求就是要按照“坚持以人为本、</a:t>
                      </a:r>
                      <a:r>
                        <a:rPr lang="zh-CN" altLang="en-US" sz="4000" dirty="0">
                          <a:solidFill>
                            <a:srgbClr val="FF0000"/>
                          </a:solidFill>
                          <a:latin typeface="仿宋_GB2312" panose="02010609030101010101" pitchFamily="49" charset="-122"/>
                          <a:ea typeface="仿宋_GB2312" panose="02010609030101010101" pitchFamily="49" charset="-122"/>
                          <a:cs typeface="仿宋_GB2312" panose="02010609030101010101" pitchFamily="49" charset="-122"/>
                          <a:sym typeface="+mn-ea"/>
                        </a:rPr>
                        <a:t>坚持遵循规律、坚持“放管服”结合、坚持政策落实落地”原则。打通政策执行中的“堵点”，加大激励力度，激发创新创造活力、增强科研人员改革的成就感和获得感，</a:t>
                      </a:r>
                      <a:r>
                        <a:rPr lang="zh-CN" altLang="en-US" sz="4000" dirty="0">
                          <a:solidFill>
                            <a:srgbClr val="FF0000"/>
                          </a:solidFill>
                          <a:latin typeface="仿宋_GB2312" panose="02010609030101010101" pitchFamily="49" charset="-122"/>
                          <a:ea typeface="仿宋_GB2312" panose="02010609030101010101" pitchFamily="49" charset="-122"/>
                          <a:cs typeface="仿宋_GB2312" panose="02010609030101010101" pitchFamily="49" charset="-122"/>
                        </a:rPr>
                        <a:t>调动科研人员积极性和创造性。</a:t>
                      </a:r>
                      <a:endParaRPr lang="zh-CN" altLang="en-US" sz="4000" dirty="0">
                        <a:solidFill>
                          <a:srgbClr val="FF0000"/>
                        </a:solidFill>
                        <a:latin typeface="仿宋_GB2312" panose="02010609030101010101" pitchFamily="49" charset="-122"/>
                        <a:ea typeface="仿宋_GB2312" panose="02010609030101010101" pitchFamily="49" charset="-122"/>
                        <a:cs typeface="仿宋_GB2312" panose="02010609030101010101" pitchFamily="49" charset="-122"/>
                      </a:endParaRPr>
                    </a:p>
                    <a:p>
                      <a:pPr>
                        <a:buNone/>
                      </a:pPr>
                      <a:endParaRPr lang="zh-CN" altLang="en-US" sz="4000" dirty="0">
                        <a:solidFill>
                          <a:srgbClr val="FF0000"/>
                        </a:solidFill>
                        <a:latin typeface="仿宋_GB2312" panose="02010609030101010101" pitchFamily="49" charset="-122"/>
                        <a:ea typeface="仿宋_GB2312" panose="02010609030101010101" pitchFamily="49" charset="-122"/>
                        <a:cs typeface="仿宋_GB2312" panose="02010609030101010101" pitchFamily="49" charset="-122"/>
                      </a:endParaRPr>
                    </a:p>
                  </a:txBody>
                  <a:tcPr/>
                </a:tc>
              </a:tr>
            </a:tbl>
          </a:graphicData>
        </a:graphic>
      </p:graphicFrame>
      <p:sp>
        <p:nvSpPr>
          <p:cNvPr id="5" name="TextBox 4"/>
          <p:cNvSpPr txBox="1"/>
          <p:nvPr/>
        </p:nvSpPr>
        <p:spPr>
          <a:xfrm>
            <a:off x="1517015" y="408940"/>
            <a:ext cx="8240395" cy="460375"/>
          </a:xfrm>
          <a:prstGeom prst="rect">
            <a:avLst/>
          </a:prstGeom>
          <a:noFill/>
        </p:spPr>
        <p:txBody>
          <a:bodyPr wrap="square" rtlCol="0">
            <a:spAutoFit/>
          </a:bodyPr>
          <a:lstStyle/>
          <a:p>
            <a:pPr defTabSz="1218565"/>
            <a:r>
              <a:rPr lang="zh-CN" altLang="en-US" sz="2400" b="1" dirty="0" smtClean="0">
                <a:solidFill>
                  <a:prstClr val="black">
                    <a:lumMod val="75000"/>
                    <a:lumOff val="25000"/>
                  </a:prstClr>
                </a:solidFill>
                <a:latin typeface="微软雅黑" panose="020B0503020204020204" pitchFamily="34" charset="-122"/>
                <a:ea typeface="微软雅黑" panose="020B0503020204020204" pitchFamily="34" charset="-122"/>
              </a:rPr>
              <a:t>二、</a:t>
            </a:r>
            <a:r>
              <a:rPr lang="zh-CN" altLang="en-US" sz="2400" b="1" dirty="0" smtClean="0">
                <a:solidFill>
                  <a:prstClr val="black">
                    <a:lumMod val="75000"/>
                    <a:lumOff val="25000"/>
                  </a:prstClr>
                </a:solidFill>
                <a:latin typeface="微软雅黑" panose="020B0503020204020204" pitchFamily="34" charset="-122"/>
                <a:ea typeface="微软雅黑" panose="020B0503020204020204" pitchFamily="34" charset="-122"/>
                <a:sym typeface="+mn-ea"/>
              </a:rPr>
              <a:t>党中央国务院省委政府对财</a:t>
            </a:r>
            <a:r>
              <a:rPr lang="zh-CN" altLang="en-US" sz="2400" b="1" dirty="0">
                <a:solidFill>
                  <a:prstClr val="black">
                    <a:lumMod val="75000"/>
                    <a:lumOff val="25000"/>
                  </a:prstClr>
                </a:solidFill>
                <a:latin typeface="微软雅黑" panose="020B0503020204020204" pitchFamily="34" charset="-122"/>
                <a:ea typeface="微软雅黑" panose="020B0503020204020204" pitchFamily="34" charset="-122"/>
                <a:sym typeface="+mn-ea"/>
              </a:rPr>
              <a:t>政科技资金管理改</a:t>
            </a:r>
            <a:r>
              <a:rPr lang="zh-CN" altLang="en-US" sz="2400" b="1" dirty="0" smtClean="0">
                <a:solidFill>
                  <a:prstClr val="black">
                    <a:lumMod val="75000"/>
                    <a:lumOff val="25000"/>
                  </a:prstClr>
                </a:solidFill>
                <a:latin typeface="微软雅黑" panose="020B0503020204020204" pitchFamily="34" charset="-122"/>
                <a:ea typeface="微软雅黑" panose="020B0503020204020204" pitchFamily="34" charset="-122"/>
                <a:sym typeface="+mn-ea"/>
              </a:rPr>
              <a:t>革意见</a:t>
            </a:r>
            <a:endParaRPr lang="en-GB" altLang="zh-CN" sz="2400" b="1" dirty="0" smtClean="0">
              <a:solidFill>
                <a:prstClr val="black">
                  <a:lumMod val="75000"/>
                  <a:lumOff val="25000"/>
                </a:prstClr>
              </a:solidFill>
              <a:latin typeface="微软雅黑" panose="020B0503020204020204" pitchFamily="34" charset="-122"/>
              <a:ea typeface="微软雅黑" panose="020B0503020204020204" pitchFamily="34" charset="-122"/>
            </a:endParaRPr>
          </a:p>
        </p:txBody>
      </p:sp>
    </p:spTree>
  </p:cSld>
  <p:clrMapOvr>
    <a:masterClrMapping/>
  </p:clrMapOvr>
  <p:transition spd="slow">
    <p:cove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2" name="组合 41"/>
          <p:cNvGrpSpPr/>
          <p:nvPr/>
        </p:nvGrpSpPr>
        <p:grpSpPr>
          <a:xfrm>
            <a:off x="-1" y="2202440"/>
            <a:ext cx="12192000" cy="2419703"/>
            <a:chOff x="170694" y="177982"/>
            <a:chExt cx="3936003" cy="781165"/>
          </a:xfrm>
        </p:grpSpPr>
        <p:sp>
          <p:nvSpPr>
            <p:cNvPr id="44" name="等腰三角形 43"/>
            <p:cNvSpPr/>
            <p:nvPr/>
          </p:nvSpPr>
          <p:spPr>
            <a:xfrm>
              <a:off x="1233863" y="177982"/>
              <a:ext cx="355284" cy="356514"/>
            </a:xfrm>
            <a:prstGeom prst="triangle">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defTabSz="1218565"/>
              <a:endParaRPr lang="zh-CN" altLang="en-US" sz="2400">
                <a:solidFill>
                  <a:prstClr val="white"/>
                </a:solidFill>
                <a:latin typeface="Calibri" panose="020F0502020204030204"/>
                <a:ea typeface="宋体" panose="02010600030101010101" pitchFamily="2" charset="-122"/>
              </a:endParaRPr>
            </a:p>
          </p:txBody>
        </p:sp>
        <p:sp>
          <p:nvSpPr>
            <p:cNvPr id="45" name="等腰三角形 44"/>
            <p:cNvSpPr/>
            <p:nvPr/>
          </p:nvSpPr>
          <p:spPr>
            <a:xfrm flipV="1">
              <a:off x="200258" y="602633"/>
              <a:ext cx="355284" cy="356514"/>
            </a:xfrm>
            <a:prstGeom prst="triangle">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defTabSz="1218565"/>
              <a:endParaRPr lang="zh-CN" altLang="en-US" sz="2400">
                <a:solidFill>
                  <a:prstClr val="white"/>
                </a:solidFill>
                <a:latin typeface="Calibri" panose="020F0502020204030204"/>
                <a:ea typeface="宋体" panose="02010600030101010101" pitchFamily="2" charset="-122"/>
              </a:endParaRPr>
            </a:p>
          </p:txBody>
        </p:sp>
        <p:sp>
          <p:nvSpPr>
            <p:cNvPr id="46" name="矩形 45"/>
            <p:cNvSpPr/>
            <p:nvPr/>
          </p:nvSpPr>
          <p:spPr>
            <a:xfrm>
              <a:off x="170694" y="261768"/>
              <a:ext cx="3936003" cy="61198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defTabSz="1218565"/>
              <a:endParaRPr lang="zh-CN" altLang="en-US" sz="2400">
                <a:solidFill>
                  <a:prstClr val="white"/>
                </a:solidFill>
                <a:latin typeface="Calibri" panose="020F0502020204030204"/>
                <a:ea typeface="宋体" panose="02010600030101010101" pitchFamily="2" charset="-122"/>
              </a:endParaRPr>
            </a:p>
          </p:txBody>
        </p:sp>
        <p:sp>
          <p:nvSpPr>
            <p:cNvPr id="47" name="平行四边形 46"/>
            <p:cNvSpPr/>
            <p:nvPr/>
          </p:nvSpPr>
          <p:spPr>
            <a:xfrm>
              <a:off x="376965" y="178257"/>
              <a:ext cx="1036076" cy="779005"/>
            </a:xfrm>
            <a:prstGeom prst="parallelogram">
              <a:avLst>
                <a:gd name="adj" fmla="val 48207"/>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defTabSz="1218565"/>
              <a:endParaRPr lang="zh-CN" altLang="en-US" sz="2400">
                <a:solidFill>
                  <a:prstClr val="white"/>
                </a:solidFill>
                <a:latin typeface="Calibri" panose="020F0502020204030204"/>
                <a:ea typeface="宋体" panose="02010600030101010101" pitchFamily="2" charset="-122"/>
              </a:endParaRPr>
            </a:p>
          </p:txBody>
        </p:sp>
        <p:sp>
          <p:nvSpPr>
            <p:cNvPr id="48" name="文本框 6"/>
            <p:cNvSpPr txBox="1"/>
            <p:nvPr/>
          </p:nvSpPr>
          <p:spPr>
            <a:xfrm>
              <a:off x="650907" y="284178"/>
              <a:ext cx="569115" cy="559693"/>
            </a:xfrm>
            <a:prstGeom prst="rect">
              <a:avLst/>
            </a:prstGeom>
            <a:noFill/>
          </p:spPr>
          <p:txBody>
            <a:bodyPr wrap="square" lIns="91440" tIns="45720" rIns="91440" bIns="45720" rtlCol="0">
              <a:spAutoFit/>
            </a:bodyPr>
            <a:lstStyle/>
            <a:p>
              <a:pPr defTabSz="1218565"/>
              <a:r>
                <a:rPr lang="zh-CN" altLang="en-US" sz="10665" dirty="0" smtClean="0">
                  <a:solidFill>
                    <a:prstClr val="white">
                      <a:lumMod val="95000"/>
                    </a:prstClr>
                  </a:solidFill>
                  <a:latin typeface="Impact" panose="020B0806030902050204" pitchFamily="34" charset="0"/>
                  <a:ea typeface="宋体" panose="02010600030101010101" pitchFamily="2" charset="-122"/>
                </a:rPr>
                <a:t>三</a:t>
              </a:r>
              <a:endParaRPr lang="zh-CN" altLang="en-US" sz="10665" dirty="0">
                <a:solidFill>
                  <a:prstClr val="white">
                    <a:lumMod val="95000"/>
                  </a:prstClr>
                </a:solidFill>
                <a:latin typeface="Impact" panose="020B0806030902050204" pitchFamily="34" charset="0"/>
                <a:ea typeface="宋体" panose="02010600030101010101" pitchFamily="2" charset="-122"/>
              </a:endParaRPr>
            </a:p>
          </p:txBody>
        </p:sp>
      </p:grpSp>
      <p:grpSp>
        <p:nvGrpSpPr>
          <p:cNvPr id="10" name="组合 9"/>
          <p:cNvGrpSpPr/>
          <p:nvPr/>
        </p:nvGrpSpPr>
        <p:grpSpPr>
          <a:xfrm>
            <a:off x="7920203" y="1699760"/>
            <a:ext cx="576064" cy="577112"/>
            <a:chOff x="6084168" y="1274820"/>
            <a:chExt cx="432048" cy="432834"/>
          </a:xfrm>
        </p:grpSpPr>
        <p:sp>
          <p:nvSpPr>
            <p:cNvPr id="11" name="椭圆 22"/>
            <p:cNvSpPr>
              <a:spLocks noChangeArrowheads="1"/>
            </p:cNvSpPr>
            <p:nvPr/>
          </p:nvSpPr>
          <p:spPr bwMode="auto">
            <a:xfrm>
              <a:off x="6084168" y="1274820"/>
              <a:ext cx="432048" cy="432834"/>
            </a:xfrm>
            <a:prstGeom prst="ellipse">
              <a:avLst/>
            </a:prstGeom>
            <a:solidFill>
              <a:schemeClr val="accent1"/>
            </a:solidFill>
            <a:ln>
              <a:noFill/>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defTabSz="1218565" eaLnBrk="1" hangingPunct="1"/>
              <a:endParaRPr lang="zh-CN" altLang="en-US" sz="2400">
                <a:solidFill>
                  <a:srgbClr val="FFFFFF"/>
                </a:solidFill>
                <a:latin typeface="Calibri" panose="020F0502020204030204" pitchFamily="34" charset="0"/>
              </a:endParaRPr>
            </a:p>
          </p:txBody>
        </p:sp>
        <p:sp>
          <p:nvSpPr>
            <p:cNvPr id="12" name="Freeform 59"/>
            <p:cNvSpPr>
              <a:spLocks noChangeArrowheads="1"/>
            </p:cNvSpPr>
            <p:nvPr/>
          </p:nvSpPr>
          <p:spPr bwMode="auto">
            <a:xfrm>
              <a:off x="6180302" y="1365898"/>
              <a:ext cx="239780" cy="250679"/>
            </a:xfrm>
            <a:custGeom>
              <a:avLst/>
              <a:gdLst>
                <a:gd name="T0" fmla="*/ 73627430 w 581"/>
                <a:gd name="T1" fmla="*/ 67678707 h 609"/>
                <a:gd name="T2" fmla="*/ 61659637 w 581"/>
                <a:gd name="T3" fmla="*/ 78678142 h 609"/>
                <a:gd name="T4" fmla="*/ 54244957 w 581"/>
                <a:gd name="T5" fmla="*/ 72208055 h 609"/>
                <a:gd name="T6" fmla="*/ 57106883 w 581"/>
                <a:gd name="T7" fmla="*/ 65867111 h 609"/>
                <a:gd name="T8" fmla="*/ 61659637 w 581"/>
                <a:gd name="T9" fmla="*/ 69490662 h 609"/>
                <a:gd name="T10" fmla="*/ 71806401 w 581"/>
                <a:gd name="T11" fmla="*/ 61338122 h 609"/>
                <a:gd name="T12" fmla="*/ 73627430 w 581"/>
                <a:gd name="T13" fmla="*/ 67678707 h 609"/>
                <a:gd name="T14" fmla="*/ 61659637 w 581"/>
                <a:gd name="T15" fmla="*/ 64055516 h 609"/>
                <a:gd name="T16" fmla="*/ 49691843 w 581"/>
                <a:gd name="T17" fmla="*/ 69490662 h 609"/>
                <a:gd name="T18" fmla="*/ 51513233 w 581"/>
                <a:gd name="T19" fmla="*/ 75054951 h 609"/>
                <a:gd name="T20" fmla="*/ 3772261 w 581"/>
                <a:gd name="T21" fmla="*/ 78678142 h 609"/>
                <a:gd name="T22" fmla="*/ 0 w 581"/>
                <a:gd name="T23" fmla="*/ 10999436 h 609"/>
                <a:gd name="T24" fmla="*/ 10146404 w 581"/>
                <a:gd name="T25" fmla="*/ 7246742 h 609"/>
                <a:gd name="T26" fmla="*/ 17561444 w 581"/>
                <a:gd name="T27" fmla="*/ 18246178 h 609"/>
                <a:gd name="T28" fmla="*/ 24845922 w 581"/>
                <a:gd name="T29" fmla="*/ 7246742 h 609"/>
                <a:gd name="T30" fmla="*/ 28488341 w 581"/>
                <a:gd name="T31" fmla="*/ 10999436 h 609"/>
                <a:gd name="T32" fmla="*/ 43318061 w 581"/>
                <a:gd name="T33" fmla="*/ 10999436 h 609"/>
                <a:gd name="T34" fmla="*/ 46960119 w 581"/>
                <a:gd name="T35" fmla="*/ 7246742 h 609"/>
                <a:gd name="T36" fmla="*/ 54244957 w 581"/>
                <a:gd name="T37" fmla="*/ 18246178 h 609"/>
                <a:gd name="T38" fmla="*/ 61659637 w 581"/>
                <a:gd name="T39" fmla="*/ 7246742 h 609"/>
                <a:gd name="T40" fmla="*/ 71806401 w 581"/>
                <a:gd name="T41" fmla="*/ 10999436 h 609"/>
                <a:gd name="T42" fmla="*/ 66212751 w 581"/>
                <a:gd name="T43" fmla="*/ 59526167 h 609"/>
                <a:gd name="T44" fmla="*/ 10146404 w 581"/>
                <a:gd name="T45" fmla="*/ 63149718 h 609"/>
                <a:gd name="T46" fmla="*/ 12878128 w 581"/>
                <a:gd name="T47" fmla="*/ 65867111 h 609"/>
                <a:gd name="T48" fmla="*/ 39545439 w 581"/>
                <a:gd name="T49" fmla="*/ 63149718 h 609"/>
                <a:gd name="T50" fmla="*/ 39545439 w 581"/>
                <a:gd name="T51" fmla="*/ 63149718 h 609"/>
                <a:gd name="T52" fmla="*/ 39545439 w 581"/>
                <a:gd name="T53" fmla="*/ 63149718 h 609"/>
                <a:gd name="T54" fmla="*/ 12878128 w 581"/>
                <a:gd name="T55" fmla="*/ 60431965 h 609"/>
                <a:gd name="T56" fmla="*/ 58017218 w 581"/>
                <a:gd name="T57" fmla="*/ 28339815 h 609"/>
                <a:gd name="T58" fmla="*/ 13788823 w 581"/>
                <a:gd name="T59" fmla="*/ 28339815 h 609"/>
                <a:gd name="T60" fmla="*/ 13788823 w 581"/>
                <a:gd name="T61" fmla="*/ 35715700 h 609"/>
                <a:gd name="T62" fmla="*/ 61659637 w 581"/>
                <a:gd name="T63" fmla="*/ 31963007 h 609"/>
                <a:gd name="T64" fmla="*/ 58017218 w 581"/>
                <a:gd name="T65" fmla="*/ 43868240 h 609"/>
                <a:gd name="T66" fmla="*/ 35903020 w 581"/>
                <a:gd name="T67" fmla="*/ 43868240 h 609"/>
                <a:gd name="T68" fmla="*/ 13788823 w 581"/>
                <a:gd name="T69" fmla="*/ 43868240 h 609"/>
                <a:gd name="T70" fmla="*/ 13788823 w 581"/>
                <a:gd name="T71" fmla="*/ 51244484 h 609"/>
                <a:gd name="T72" fmla="*/ 35903020 w 581"/>
                <a:gd name="T73" fmla="*/ 51244484 h 609"/>
                <a:gd name="T74" fmla="*/ 61659637 w 581"/>
                <a:gd name="T75" fmla="*/ 47491791 h 609"/>
                <a:gd name="T76" fmla="*/ 54244957 w 581"/>
                <a:gd name="T77" fmla="*/ 14622627 h 609"/>
                <a:gd name="T78" fmla="*/ 50602538 w 581"/>
                <a:gd name="T79" fmla="*/ 10999436 h 609"/>
                <a:gd name="T80" fmla="*/ 54244957 w 581"/>
                <a:gd name="T81" fmla="*/ 0 h 609"/>
                <a:gd name="T82" fmla="*/ 58017218 w 581"/>
                <a:gd name="T83" fmla="*/ 10999436 h 609"/>
                <a:gd name="T84" fmla="*/ 35903020 w 581"/>
                <a:gd name="T85" fmla="*/ 14622627 h 609"/>
                <a:gd name="T86" fmla="*/ 32260601 w 581"/>
                <a:gd name="T87" fmla="*/ 10999436 h 609"/>
                <a:gd name="T88" fmla="*/ 35903020 w 581"/>
                <a:gd name="T89" fmla="*/ 0 h 609"/>
                <a:gd name="T90" fmla="*/ 39545439 w 581"/>
                <a:gd name="T91" fmla="*/ 10999436 h 609"/>
                <a:gd name="T92" fmla="*/ 17561444 w 581"/>
                <a:gd name="T93" fmla="*/ 14622627 h 609"/>
                <a:gd name="T94" fmla="*/ 13788823 w 581"/>
                <a:gd name="T95" fmla="*/ 10999436 h 609"/>
                <a:gd name="T96" fmla="*/ 17561444 w 581"/>
                <a:gd name="T97" fmla="*/ 0 h 609"/>
                <a:gd name="T98" fmla="*/ 21203502 w 581"/>
                <a:gd name="T99" fmla="*/ 10999436 h 609"/>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581" h="609">
                  <a:moveTo>
                    <a:pt x="566" y="523"/>
                  </a:moveTo>
                  <a:lnTo>
                    <a:pt x="566" y="523"/>
                  </a:lnTo>
                  <a:cubicBezTo>
                    <a:pt x="495" y="594"/>
                    <a:pt x="495" y="594"/>
                    <a:pt x="495" y="594"/>
                  </a:cubicBezTo>
                  <a:cubicBezTo>
                    <a:pt x="488" y="601"/>
                    <a:pt x="481" y="608"/>
                    <a:pt x="474" y="608"/>
                  </a:cubicBezTo>
                  <a:cubicBezTo>
                    <a:pt x="467" y="608"/>
                    <a:pt x="460" y="601"/>
                    <a:pt x="453" y="594"/>
                  </a:cubicBezTo>
                  <a:cubicBezTo>
                    <a:pt x="417" y="558"/>
                    <a:pt x="417" y="558"/>
                    <a:pt x="417" y="558"/>
                  </a:cubicBezTo>
                  <a:cubicBezTo>
                    <a:pt x="410" y="551"/>
                    <a:pt x="410" y="544"/>
                    <a:pt x="410" y="537"/>
                  </a:cubicBezTo>
                  <a:cubicBezTo>
                    <a:pt x="410" y="523"/>
                    <a:pt x="417" y="509"/>
                    <a:pt x="439" y="509"/>
                  </a:cubicBezTo>
                  <a:cubicBezTo>
                    <a:pt x="446" y="509"/>
                    <a:pt x="453" y="516"/>
                    <a:pt x="453" y="523"/>
                  </a:cubicBezTo>
                  <a:cubicBezTo>
                    <a:pt x="474" y="537"/>
                    <a:pt x="474" y="537"/>
                    <a:pt x="474" y="537"/>
                  </a:cubicBezTo>
                  <a:cubicBezTo>
                    <a:pt x="530" y="481"/>
                    <a:pt x="530" y="481"/>
                    <a:pt x="530" y="481"/>
                  </a:cubicBezTo>
                  <a:cubicBezTo>
                    <a:pt x="537" y="474"/>
                    <a:pt x="545" y="474"/>
                    <a:pt x="552" y="474"/>
                  </a:cubicBezTo>
                  <a:cubicBezTo>
                    <a:pt x="566" y="474"/>
                    <a:pt x="580" y="488"/>
                    <a:pt x="580" y="502"/>
                  </a:cubicBezTo>
                  <a:cubicBezTo>
                    <a:pt x="580" y="509"/>
                    <a:pt x="573" y="516"/>
                    <a:pt x="566" y="523"/>
                  </a:cubicBezTo>
                  <a:close/>
                  <a:moveTo>
                    <a:pt x="474" y="495"/>
                  </a:moveTo>
                  <a:lnTo>
                    <a:pt x="474" y="495"/>
                  </a:lnTo>
                  <a:cubicBezTo>
                    <a:pt x="467" y="488"/>
                    <a:pt x="453" y="481"/>
                    <a:pt x="439" y="481"/>
                  </a:cubicBezTo>
                  <a:cubicBezTo>
                    <a:pt x="403" y="481"/>
                    <a:pt x="382" y="509"/>
                    <a:pt x="382" y="537"/>
                  </a:cubicBezTo>
                  <a:cubicBezTo>
                    <a:pt x="382" y="558"/>
                    <a:pt x="389" y="573"/>
                    <a:pt x="396" y="580"/>
                  </a:cubicBezTo>
                  <a:cubicBezTo>
                    <a:pt x="424" y="608"/>
                    <a:pt x="424" y="608"/>
                    <a:pt x="424" y="608"/>
                  </a:cubicBezTo>
                  <a:cubicBezTo>
                    <a:pt x="29" y="608"/>
                    <a:pt x="29" y="608"/>
                    <a:pt x="29" y="608"/>
                  </a:cubicBezTo>
                  <a:cubicBezTo>
                    <a:pt x="15" y="608"/>
                    <a:pt x="0" y="594"/>
                    <a:pt x="0" y="580"/>
                  </a:cubicBezTo>
                  <a:cubicBezTo>
                    <a:pt x="0" y="85"/>
                    <a:pt x="0" y="85"/>
                    <a:pt x="0" y="85"/>
                  </a:cubicBezTo>
                  <a:cubicBezTo>
                    <a:pt x="0" y="71"/>
                    <a:pt x="15" y="56"/>
                    <a:pt x="29" y="56"/>
                  </a:cubicBezTo>
                  <a:cubicBezTo>
                    <a:pt x="78" y="56"/>
                    <a:pt x="78" y="56"/>
                    <a:pt x="78" y="56"/>
                  </a:cubicBezTo>
                  <a:cubicBezTo>
                    <a:pt x="78" y="85"/>
                    <a:pt x="78" y="85"/>
                    <a:pt x="78" y="85"/>
                  </a:cubicBezTo>
                  <a:cubicBezTo>
                    <a:pt x="78" y="120"/>
                    <a:pt x="106" y="141"/>
                    <a:pt x="135" y="141"/>
                  </a:cubicBezTo>
                  <a:cubicBezTo>
                    <a:pt x="163" y="141"/>
                    <a:pt x="191" y="120"/>
                    <a:pt x="191" y="85"/>
                  </a:cubicBezTo>
                  <a:cubicBezTo>
                    <a:pt x="191" y="56"/>
                    <a:pt x="191" y="56"/>
                    <a:pt x="191" y="56"/>
                  </a:cubicBezTo>
                  <a:cubicBezTo>
                    <a:pt x="219" y="56"/>
                    <a:pt x="219" y="56"/>
                    <a:pt x="219" y="56"/>
                  </a:cubicBezTo>
                  <a:cubicBezTo>
                    <a:pt x="219" y="85"/>
                    <a:pt x="219" y="85"/>
                    <a:pt x="219" y="85"/>
                  </a:cubicBezTo>
                  <a:cubicBezTo>
                    <a:pt x="219" y="120"/>
                    <a:pt x="248" y="141"/>
                    <a:pt x="276" y="141"/>
                  </a:cubicBezTo>
                  <a:cubicBezTo>
                    <a:pt x="304" y="141"/>
                    <a:pt x="333" y="120"/>
                    <a:pt x="333" y="85"/>
                  </a:cubicBezTo>
                  <a:cubicBezTo>
                    <a:pt x="333" y="56"/>
                    <a:pt x="333" y="56"/>
                    <a:pt x="333" y="56"/>
                  </a:cubicBezTo>
                  <a:cubicBezTo>
                    <a:pt x="361" y="56"/>
                    <a:pt x="361" y="56"/>
                    <a:pt x="361" y="56"/>
                  </a:cubicBezTo>
                  <a:cubicBezTo>
                    <a:pt x="361" y="85"/>
                    <a:pt x="361" y="85"/>
                    <a:pt x="361" y="85"/>
                  </a:cubicBezTo>
                  <a:cubicBezTo>
                    <a:pt x="361" y="120"/>
                    <a:pt x="389" y="141"/>
                    <a:pt x="417" y="141"/>
                  </a:cubicBezTo>
                  <a:cubicBezTo>
                    <a:pt x="446" y="141"/>
                    <a:pt x="474" y="120"/>
                    <a:pt x="474" y="85"/>
                  </a:cubicBezTo>
                  <a:cubicBezTo>
                    <a:pt x="474" y="56"/>
                    <a:pt x="474" y="56"/>
                    <a:pt x="474" y="56"/>
                  </a:cubicBezTo>
                  <a:cubicBezTo>
                    <a:pt x="523" y="56"/>
                    <a:pt x="523" y="56"/>
                    <a:pt x="523" y="56"/>
                  </a:cubicBezTo>
                  <a:cubicBezTo>
                    <a:pt x="537" y="56"/>
                    <a:pt x="552" y="71"/>
                    <a:pt x="552" y="85"/>
                  </a:cubicBezTo>
                  <a:cubicBezTo>
                    <a:pt x="552" y="445"/>
                    <a:pt x="552" y="445"/>
                    <a:pt x="552" y="445"/>
                  </a:cubicBezTo>
                  <a:cubicBezTo>
                    <a:pt x="530" y="445"/>
                    <a:pt x="516" y="452"/>
                    <a:pt x="509" y="460"/>
                  </a:cubicBezTo>
                  <a:lnTo>
                    <a:pt x="474" y="495"/>
                  </a:lnTo>
                  <a:close/>
                  <a:moveTo>
                    <a:pt x="78" y="488"/>
                  </a:moveTo>
                  <a:lnTo>
                    <a:pt x="78" y="488"/>
                  </a:lnTo>
                  <a:cubicBezTo>
                    <a:pt x="78" y="502"/>
                    <a:pt x="85" y="509"/>
                    <a:pt x="99" y="509"/>
                  </a:cubicBezTo>
                  <a:cubicBezTo>
                    <a:pt x="283" y="509"/>
                    <a:pt x="283" y="509"/>
                    <a:pt x="283" y="509"/>
                  </a:cubicBezTo>
                  <a:cubicBezTo>
                    <a:pt x="297" y="509"/>
                    <a:pt x="304" y="502"/>
                    <a:pt x="304" y="488"/>
                  </a:cubicBezTo>
                  <a:cubicBezTo>
                    <a:pt x="304" y="474"/>
                    <a:pt x="297" y="467"/>
                    <a:pt x="283" y="467"/>
                  </a:cubicBezTo>
                  <a:cubicBezTo>
                    <a:pt x="99" y="467"/>
                    <a:pt x="99" y="467"/>
                    <a:pt x="99" y="467"/>
                  </a:cubicBezTo>
                  <a:cubicBezTo>
                    <a:pt x="85" y="467"/>
                    <a:pt x="78" y="474"/>
                    <a:pt x="78" y="488"/>
                  </a:cubicBezTo>
                  <a:close/>
                  <a:moveTo>
                    <a:pt x="446" y="219"/>
                  </a:moveTo>
                  <a:lnTo>
                    <a:pt x="446" y="219"/>
                  </a:lnTo>
                  <a:cubicBezTo>
                    <a:pt x="106" y="219"/>
                    <a:pt x="106" y="219"/>
                    <a:pt x="106" y="219"/>
                  </a:cubicBezTo>
                  <a:cubicBezTo>
                    <a:pt x="92" y="219"/>
                    <a:pt x="78" y="233"/>
                    <a:pt x="78" y="247"/>
                  </a:cubicBezTo>
                  <a:cubicBezTo>
                    <a:pt x="78" y="262"/>
                    <a:pt x="92" y="276"/>
                    <a:pt x="106" y="276"/>
                  </a:cubicBezTo>
                  <a:cubicBezTo>
                    <a:pt x="446" y="276"/>
                    <a:pt x="446" y="276"/>
                    <a:pt x="446" y="276"/>
                  </a:cubicBezTo>
                  <a:cubicBezTo>
                    <a:pt x="460" y="276"/>
                    <a:pt x="474" y="262"/>
                    <a:pt x="474" y="247"/>
                  </a:cubicBezTo>
                  <a:cubicBezTo>
                    <a:pt x="474" y="233"/>
                    <a:pt x="460" y="219"/>
                    <a:pt x="446" y="219"/>
                  </a:cubicBezTo>
                  <a:close/>
                  <a:moveTo>
                    <a:pt x="446" y="339"/>
                  </a:moveTo>
                  <a:lnTo>
                    <a:pt x="446" y="339"/>
                  </a:lnTo>
                  <a:cubicBezTo>
                    <a:pt x="276" y="339"/>
                    <a:pt x="276" y="339"/>
                    <a:pt x="276" y="339"/>
                  </a:cubicBezTo>
                  <a:cubicBezTo>
                    <a:pt x="226" y="339"/>
                    <a:pt x="226" y="339"/>
                    <a:pt x="226" y="339"/>
                  </a:cubicBezTo>
                  <a:cubicBezTo>
                    <a:pt x="106" y="339"/>
                    <a:pt x="106" y="339"/>
                    <a:pt x="106" y="339"/>
                  </a:cubicBezTo>
                  <a:cubicBezTo>
                    <a:pt x="92" y="339"/>
                    <a:pt x="78" y="353"/>
                    <a:pt x="78" y="367"/>
                  </a:cubicBezTo>
                  <a:cubicBezTo>
                    <a:pt x="78" y="389"/>
                    <a:pt x="92" y="396"/>
                    <a:pt x="106" y="396"/>
                  </a:cubicBezTo>
                  <a:cubicBezTo>
                    <a:pt x="226" y="396"/>
                    <a:pt x="226" y="396"/>
                    <a:pt x="226" y="396"/>
                  </a:cubicBezTo>
                  <a:cubicBezTo>
                    <a:pt x="276" y="396"/>
                    <a:pt x="276" y="396"/>
                    <a:pt x="276" y="396"/>
                  </a:cubicBezTo>
                  <a:cubicBezTo>
                    <a:pt x="446" y="396"/>
                    <a:pt x="446" y="396"/>
                    <a:pt x="446" y="396"/>
                  </a:cubicBezTo>
                  <a:cubicBezTo>
                    <a:pt x="460" y="396"/>
                    <a:pt x="474" y="389"/>
                    <a:pt x="474" y="367"/>
                  </a:cubicBezTo>
                  <a:cubicBezTo>
                    <a:pt x="474" y="353"/>
                    <a:pt x="460" y="339"/>
                    <a:pt x="446" y="339"/>
                  </a:cubicBezTo>
                  <a:close/>
                  <a:moveTo>
                    <a:pt x="417" y="113"/>
                  </a:moveTo>
                  <a:lnTo>
                    <a:pt x="417" y="113"/>
                  </a:lnTo>
                  <a:cubicBezTo>
                    <a:pt x="403" y="113"/>
                    <a:pt x="389" y="106"/>
                    <a:pt x="389" y="85"/>
                  </a:cubicBezTo>
                  <a:cubicBezTo>
                    <a:pt x="389" y="28"/>
                    <a:pt x="389" y="28"/>
                    <a:pt x="389" y="28"/>
                  </a:cubicBezTo>
                  <a:cubicBezTo>
                    <a:pt x="389" y="14"/>
                    <a:pt x="403" y="0"/>
                    <a:pt x="417" y="0"/>
                  </a:cubicBezTo>
                  <a:cubicBezTo>
                    <a:pt x="431" y="0"/>
                    <a:pt x="446" y="14"/>
                    <a:pt x="446" y="28"/>
                  </a:cubicBezTo>
                  <a:cubicBezTo>
                    <a:pt x="446" y="85"/>
                    <a:pt x="446" y="85"/>
                    <a:pt x="446" y="85"/>
                  </a:cubicBezTo>
                  <a:cubicBezTo>
                    <a:pt x="446" y="106"/>
                    <a:pt x="431" y="113"/>
                    <a:pt x="417" y="113"/>
                  </a:cubicBezTo>
                  <a:close/>
                  <a:moveTo>
                    <a:pt x="276" y="113"/>
                  </a:moveTo>
                  <a:lnTo>
                    <a:pt x="276" y="113"/>
                  </a:lnTo>
                  <a:cubicBezTo>
                    <a:pt x="262" y="113"/>
                    <a:pt x="248" y="106"/>
                    <a:pt x="248" y="85"/>
                  </a:cubicBezTo>
                  <a:cubicBezTo>
                    <a:pt x="248" y="28"/>
                    <a:pt x="248" y="28"/>
                    <a:pt x="248" y="28"/>
                  </a:cubicBezTo>
                  <a:cubicBezTo>
                    <a:pt x="248" y="14"/>
                    <a:pt x="262" y="0"/>
                    <a:pt x="276" y="0"/>
                  </a:cubicBezTo>
                  <a:cubicBezTo>
                    <a:pt x="290" y="0"/>
                    <a:pt x="304" y="14"/>
                    <a:pt x="304" y="28"/>
                  </a:cubicBezTo>
                  <a:cubicBezTo>
                    <a:pt x="304" y="85"/>
                    <a:pt x="304" y="85"/>
                    <a:pt x="304" y="85"/>
                  </a:cubicBezTo>
                  <a:cubicBezTo>
                    <a:pt x="304" y="106"/>
                    <a:pt x="290" y="113"/>
                    <a:pt x="276" y="113"/>
                  </a:cubicBezTo>
                  <a:close/>
                  <a:moveTo>
                    <a:pt x="135" y="113"/>
                  </a:moveTo>
                  <a:lnTo>
                    <a:pt x="135" y="113"/>
                  </a:lnTo>
                  <a:cubicBezTo>
                    <a:pt x="121" y="113"/>
                    <a:pt x="106" y="106"/>
                    <a:pt x="106" y="85"/>
                  </a:cubicBezTo>
                  <a:cubicBezTo>
                    <a:pt x="106" y="28"/>
                    <a:pt x="106" y="28"/>
                    <a:pt x="106" y="28"/>
                  </a:cubicBezTo>
                  <a:cubicBezTo>
                    <a:pt x="106" y="14"/>
                    <a:pt x="121" y="0"/>
                    <a:pt x="135" y="0"/>
                  </a:cubicBezTo>
                  <a:cubicBezTo>
                    <a:pt x="149" y="0"/>
                    <a:pt x="163" y="14"/>
                    <a:pt x="163" y="28"/>
                  </a:cubicBezTo>
                  <a:cubicBezTo>
                    <a:pt x="163" y="85"/>
                    <a:pt x="163" y="85"/>
                    <a:pt x="163" y="85"/>
                  </a:cubicBezTo>
                  <a:cubicBezTo>
                    <a:pt x="163" y="106"/>
                    <a:pt x="149" y="113"/>
                    <a:pt x="135" y="113"/>
                  </a:cubicBezTo>
                  <a:close/>
                </a:path>
              </a:pathLst>
            </a:custGeom>
            <a:solidFill>
              <a:schemeClr val="bg1"/>
            </a:solidFill>
            <a:ln>
              <a:noFill/>
            </a:ln>
          </p:spPr>
          <p:txBody>
            <a:bodyPr wrap="none" lIns="45720" tIns="22860" rIns="45720" bIns="22860" anchor="ctr"/>
            <a:lstStyle/>
            <a:p>
              <a:pPr defTabSz="1218565"/>
              <a:endParaRPr lang="en-US" sz="2400">
                <a:solidFill>
                  <a:prstClr val="black"/>
                </a:solidFill>
                <a:latin typeface="Roboto Light"/>
              </a:endParaRPr>
            </a:p>
          </p:txBody>
        </p:sp>
      </p:grpSp>
      <p:grpSp>
        <p:nvGrpSpPr>
          <p:cNvPr id="13" name="组合 12"/>
          <p:cNvGrpSpPr/>
          <p:nvPr/>
        </p:nvGrpSpPr>
        <p:grpSpPr>
          <a:xfrm>
            <a:off x="6192011" y="1700284"/>
            <a:ext cx="576064" cy="576064"/>
            <a:chOff x="4788024" y="1275213"/>
            <a:chExt cx="432048" cy="432048"/>
          </a:xfrm>
        </p:grpSpPr>
        <p:sp>
          <p:nvSpPr>
            <p:cNvPr id="14" name="椭圆 65"/>
            <p:cNvSpPr>
              <a:spLocks noChangeArrowheads="1"/>
            </p:cNvSpPr>
            <p:nvPr/>
          </p:nvSpPr>
          <p:spPr bwMode="auto">
            <a:xfrm>
              <a:off x="4788024" y="1275213"/>
              <a:ext cx="432048" cy="432048"/>
            </a:xfrm>
            <a:prstGeom prst="ellipse">
              <a:avLst/>
            </a:prstGeom>
            <a:solidFill>
              <a:srgbClr val="F79600"/>
            </a:solidFill>
            <a:ln>
              <a:noFill/>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defTabSz="1218565" eaLnBrk="1" hangingPunct="1"/>
              <a:endParaRPr lang="zh-CN" altLang="en-US" sz="2400">
                <a:solidFill>
                  <a:srgbClr val="FFFFFF"/>
                </a:solidFill>
                <a:latin typeface="Calibri" panose="020F0502020204030204" pitchFamily="34" charset="0"/>
              </a:endParaRPr>
            </a:p>
          </p:txBody>
        </p:sp>
        <p:sp>
          <p:nvSpPr>
            <p:cNvPr id="15" name="Freeform 110"/>
            <p:cNvSpPr>
              <a:spLocks noChangeArrowheads="1"/>
            </p:cNvSpPr>
            <p:nvPr/>
          </p:nvSpPr>
          <p:spPr bwMode="auto">
            <a:xfrm>
              <a:off x="4891102" y="1366806"/>
              <a:ext cx="250679" cy="248862"/>
            </a:xfrm>
            <a:custGeom>
              <a:avLst/>
              <a:gdLst>
                <a:gd name="T0" fmla="*/ 78678142 w 609"/>
                <a:gd name="T1" fmla="*/ 71002280 h 602"/>
                <a:gd name="T2" fmla="*/ 78678142 w 609"/>
                <a:gd name="T3" fmla="*/ 71002280 h 602"/>
                <a:gd name="T4" fmla="*/ 71302258 w 609"/>
                <a:gd name="T5" fmla="*/ 78441997 h 602"/>
                <a:gd name="T6" fmla="*/ 65867111 w 609"/>
                <a:gd name="T7" fmla="*/ 76614673 h 602"/>
                <a:gd name="T8" fmla="*/ 44774038 w 609"/>
                <a:gd name="T9" fmla="*/ 54426302 h 602"/>
                <a:gd name="T10" fmla="*/ 29245613 w 609"/>
                <a:gd name="T11" fmla="*/ 59125033 h 602"/>
                <a:gd name="T12" fmla="*/ 0 w 609"/>
                <a:gd name="T13" fmla="*/ 29497307 h 602"/>
                <a:gd name="T14" fmla="*/ 29245613 w 609"/>
                <a:gd name="T15" fmla="*/ 0 h 602"/>
                <a:gd name="T16" fmla="*/ 58491226 w 609"/>
                <a:gd name="T17" fmla="*/ 29497307 h 602"/>
                <a:gd name="T18" fmla="*/ 54867675 w 609"/>
                <a:gd name="T19" fmla="*/ 44376380 h 602"/>
                <a:gd name="T20" fmla="*/ 75960749 w 609"/>
                <a:gd name="T21" fmla="*/ 65520668 h 602"/>
                <a:gd name="T22" fmla="*/ 78678142 w 609"/>
                <a:gd name="T23" fmla="*/ 71002280 h 602"/>
                <a:gd name="T24" fmla="*/ 29245613 w 609"/>
                <a:gd name="T25" fmla="*/ 7439717 h 602"/>
                <a:gd name="T26" fmla="*/ 29245613 w 609"/>
                <a:gd name="T27" fmla="*/ 7439717 h 602"/>
                <a:gd name="T28" fmla="*/ 7246742 w 609"/>
                <a:gd name="T29" fmla="*/ 29497307 h 602"/>
                <a:gd name="T30" fmla="*/ 29245613 w 609"/>
                <a:gd name="T31" fmla="*/ 51685677 h 602"/>
                <a:gd name="T32" fmla="*/ 51244484 w 609"/>
                <a:gd name="T33" fmla="*/ 29497307 h 602"/>
                <a:gd name="T34" fmla="*/ 29245613 w 609"/>
                <a:gd name="T35" fmla="*/ 7439717 h 602"/>
                <a:gd name="T36" fmla="*/ 42056644 w 609"/>
                <a:gd name="T37" fmla="*/ 33282375 h 602"/>
                <a:gd name="T38" fmla="*/ 42056644 w 609"/>
                <a:gd name="T39" fmla="*/ 33282375 h 602"/>
                <a:gd name="T40" fmla="*/ 32868804 w 609"/>
                <a:gd name="T41" fmla="*/ 33282375 h 602"/>
                <a:gd name="T42" fmla="*/ 32868804 w 609"/>
                <a:gd name="T43" fmla="*/ 41504973 h 602"/>
                <a:gd name="T44" fmla="*/ 29245613 w 609"/>
                <a:gd name="T45" fmla="*/ 45290042 h 602"/>
                <a:gd name="T46" fmla="*/ 25622062 w 609"/>
                <a:gd name="T47" fmla="*/ 41504973 h 602"/>
                <a:gd name="T48" fmla="*/ 25622062 w 609"/>
                <a:gd name="T49" fmla="*/ 33282375 h 602"/>
                <a:gd name="T50" fmla="*/ 17340380 w 609"/>
                <a:gd name="T51" fmla="*/ 33282375 h 602"/>
                <a:gd name="T52" fmla="*/ 13716829 w 609"/>
                <a:gd name="T53" fmla="*/ 29497307 h 602"/>
                <a:gd name="T54" fmla="*/ 17340380 w 609"/>
                <a:gd name="T55" fmla="*/ 25842658 h 602"/>
                <a:gd name="T56" fmla="*/ 25622062 w 609"/>
                <a:gd name="T57" fmla="*/ 25842658 h 602"/>
                <a:gd name="T58" fmla="*/ 25622062 w 609"/>
                <a:gd name="T59" fmla="*/ 16575978 h 602"/>
                <a:gd name="T60" fmla="*/ 29245613 w 609"/>
                <a:gd name="T61" fmla="*/ 12921329 h 602"/>
                <a:gd name="T62" fmla="*/ 32868804 w 609"/>
                <a:gd name="T63" fmla="*/ 16575978 h 602"/>
                <a:gd name="T64" fmla="*/ 32868804 w 609"/>
                <a:gd name="T65" fmla="*/ 25842658 h 602"/>
                <a:gd name="T66" fmla="*/ 42056644 w 609"/>
                <a:gd name="T67" fmla="*/ 25842658 h 602"/>
                <a:gd name="T68" fmla="*/ 45679835 w 609"/>
                <a:gd name="T69" fmla="*/ 29497307 h 602"/>
                <a:gd name="T70" fmla="*/ 42056644 w 609"/>
                <a:gd name="T71" fmla="*/ 33282375 h 60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609" h="602">
                  <a:moveTo>
                    <a:pt x="608" y="544"/>
                  </a:moveTo>
                  <a:lnTo>
                    <a:pt x="608" y="544"/>
                  </a:lnTo>
                  <a:cubicBezTo>
                    <a:pt x="608" y="573"/>
                    <a:pt x="579" y="601"/>
                    <a:pt x="551" y="601"/>
                  </a:cubicBezTo>
                  <a:cubicBezTo>
                    <a:pt x="530" y="601"/>
                    <a:pt x="516" y="594"/>
                    <a:pt x="509" y="587"/>
                  </a:cubicBezTo>
                  <a:cubicBezTo>
                    <a:pt x="346" y="417"/>
                    <a:pt x="346" y="417"/>
                    <a:pt x="346" y="417"/>
                  </a:cubicBezTo>
                  <a:cubicBezTo>
                    <a:pt x="311" y="438"/>
                    <a:pt x="269" y="453"/>
                    <a:pt x="226" y="453"/>
                  </a:cubicBezTo>
                  <a:cubicBezTo>
                    <a:pt x="106" y="453"/>
                    <a:pt x="0" y="347"/>
                    <a:pt x="0" y="226"/>
                  </a:cubicBezTo>
                  <a:cubicBezTo>
                    <a:pt x="0" y="99"/>
                    <a:pt x="106" y="0"/>
                    <a:pt x="226" y="0"/>
                  </a:cubicBezTo>
                  <a:cubicBezTo>
                    <a:pt x="353" y="0"/>
                    <a:pt x="452" y="99"/>
                    <a:pt x="452" y="226"/>
                  </a:cubicBezTo>
                  <a:cubicBezTo>
                    <a:pt x="452" y="269"/>
                    <a:pt x="445" y="304"/>
                    <a:pt x="424" y="340"/>
                  </a:cubicBezTo>
                  <a:cubicBezTo>
                    <a:pt x="587" y="502"/>
                    <a:pt x="587" y="502"/>
                    <a:pt x="587" y="502"/>
                  </a:cubicBezTo>
                  <a:cubicBezTo>
                    <a:pt x="601" y="516"/>
                    <a:pt x="608" y="530"/>
                    <a:pt x="608" y="544"/>
                  </a:cubicBezTo>
                  <a:close/>
                  <a:moveTo>
                    <a:pt x="226" y="57"/>
                  </a:moveTo>
                  <a:lnTo>
                    <a:pt x="226" y="57"/>
                  </a:lnTo>
                  <a:cubicBezTo>
                    <a:pt x="134" y="57"/>
                    <a:pt x="56" y="127"/>
                    <a:pt x="56" y="226"/>
                  </a:cubicBezTo>
                  <a:cubicBezTo>
                    <a:pt x="56" y="318"/>
                    <a:pt x="134" y="396"/>
                    <a:pt x="226" y="396"/>
                  </a:cubicBezTo>
                  <a:cubicBezTo>
                    <a:pt x="325" y="396"/>
                    <a:pt x="396" y="318"/>
                    <a:pt x="396" y="226"/>
                  </a:cubicBezTo>
                  <a:cubicBezTo>
                    <a:pt x="396" y="127"/>
                    <a:pt x="325" y="57"/>
                    <a:pt x="226" y="57"/>
                  </a:cubicBezTo>
                  <a:close/>
                  <a:moveTo>
                    <a:pt x="325" y="255"/>
                  </a:moveTo>
                  <a:lnTo>
                    <a:pt x="325" y="255"/>
                  </a:lnTo>
                  <a:cubicBezTo>
                    <a:pt x="254" y="255"/>
                    <a:pt x="254" y="255"/>
                    <a:pt x="254" y="255"/>
                  </a:cubicBezTo>
                  <a:cubicBezTo>
                    <a:pt x="254" y="318"/>
                    <a:pt x="254" y="318"/>
                    <a:pt x="254" y="318"/>
                  </a:cubicBezTo>
                  <a:cubicBezTo>
                    <a:pt x="254" y="333"/>
                    <a:pt x="247" y="347"/>
                    <a:pt x="226" y="347"/>
                  </a:cubicBezTo>
                  <a:cubicBezTo>
                    <a:pt x="212" y="347"/>
                    <a:pt x="198" y="333"/>
                    <a:pt x="198" y="318"/>
                  </a:cubicBezTo>
                  <a:cubicBezTo>
                    <a:pt x="198" y="255"/>
                    <a:pt x="198" y="255"/>
                    <a:pt x="198" y="255"/>
                  </a:cubicBezTo>
                  <a:cubicBezTo>
                    <a:pt x="134" y="255"/>
                    <a:pt x="134" y="255"/>
                    <a:pt x="134" y="255"/>
                  </a:cubicBezTo>
                  <a:cubicBezTo>
                    <a:pt x="120" y="255"/>
                    <a:pt x="106" y="241"/>
                    <a:pt x="106" y="226"/>
                  </a:cubicBezTo>
                  <a:cubicBezTo>
                    <a:pt x="106" y="205"/>
                    <a:pt x="120" y="198"/>
                    <a:pt x="134" y="198"/>
                  </a:cubicBezTo>
                  <a:cubicBezTo>
                    <a:pt x="198" y="198"/>
                    <a:pt x="198" y="198"/>
                    <a:pt x="198" y="198"/>
                  </a:cubicBezTo>
                  <a:cubicBezTo>
                    <a:pt x="198" y="127"/>
                    <a:pt x="198" y="127"/>
                    <a:pt x="198" y="127"/>
                  </a:cubicBezTo>
                  <a:cubicBezTo>
                    <a:pt x="198" y="113"/>
                    <a:pt x="212" y="99"/>
                    <a:pt x="226" y="99"/>
                  </a:cubicBezTo>
                  <a:cubicBezTo>
                    <a:pt x="247" y="99"/>
                    <a:pt x="254" y="113"/>
                    <a:pt x="254" y="127"/>
                  </a:cubicBezTo>
                  <a:cubicBezTo>
                    <a:pt x="254" y="198"/>
                    <a:pt x="254" y="198"/>
                    <a:pt x="254" y="198"/>
                  </a:cubicBezTo>
                  <a:cubicBezTo>
                    <a:pt x="325" y="198"/>
                    <a:pt x="325" y="198"/>
                    <a:pt x="325" y="198"/>
                  </a:cubicBezTo>
                  <a:cubicBezTo>
                    <a:pt x="339" y="198"/>
                    <a:pt x="353" y="205"/>
                    <a:pt x="353" y="226"/>
                  </a:cubicBezTo>
                  <a:cubicBezTo>
                    <a:pt x="353" y="241"/>
                    <a:pt x="339" y="255"/>
                    <a:pt x="325" y="255"/>
                  </a:cubicBezTo>
                  <a:close/>
                </a:path>
              </a:pathLst>
            </a:custGeom>
            <a:solidFill>
              <a:schemeClr val="bg1"/>
            </a:solidFill>
            <a:ln>
              <a:noFill/>
            </a:ln>
          </p:spPr>
          <p:txBody>
            <a:bodyPr wrap="none" lIns="45720" tIns="22860" rIns="45720" bIns="22860" anchor="ctr"/>
            <a:lstStyle/>
            <a:p>
              <a:pPr defTabSz="1218565"/>
              <a:endParaRPr lang="en-US" sz="2400">
                <a:solidFill>
                  <a:prstClr val="black"/>
                </a:solidFill>
                <a:latin typeface="Roboto Light"/>
              </a:endParaRPr>
            </a:p>
          </p:txBody>
        </p:sp>
      </p:grpSp>
      <p:grpSp>
        <p:nvGrpSpPr>
          <p:cNvPr id="16" name="组合 15"/>
          <p:cNvGrpSpPr/>
          <p:nvPr/>
        </p:nvGrpSpPr>
        <p:grpSpPr>
          <a:xfrm>
            <a:off x="7056107" y="1699760"/>
            <a:ext cx="577111" cy="577112"/>
            <a:chOff x="5436096" y="1274820"/>
            <a:chExt cx="432833" cy="432834"/>
          </a:xfrm>
        </p:grpSpPr>
        <p:sp>
          <p:nvSpPr>
            <p:cNvPr id="17" name="椭圆 16"/>
            <p:cNvSpPr>
              <a:spLocks noChangeArrowheads="1"/>
            </p:cNvSpPr>
            <p:nvPr/>
          </p:nvSpPr>
          <p:spPr bwMode="auto">
            <a:xfrm>
              <a:off x="5436096" y="1274820"/>
              <a:ext cx="432833" cy="432834"/>
            </a:xfrm>
            <a:prstGeom prst="ellipse">
              <a:avLst/>
            </a:pr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defTabSz="1218565" eaLnBrk="1" hangingPunct="1"/>
              <a:endParaRPr lang="zh-CN" altLang="en-US" sz="2400">
                <a:solidFill>
                  <a:srgbClr val="FFFFFF"/>
                </a:solidFill>
                <a:latin typeface="Calibri" panose="020F0502020204030204" pitchFamily="34" charset="0"/>
              </a:endParaRPr>
            </a:p>
          </p:txBody>
        </p:sp>
        <p:sp>
          <p:nvSpPr>
            <p:cNvPr id="18" name="Freeform 16"/>
            <p:cNvSpPr>
              <a:spLocks noChangeArrowheads="1"/>
            </p:cNvSpPr>
            <p:nvPr/>
          </p:nvSpPr>
          <p:spPr bwMode="auto">
            <a:xfrm>
              <a:off x="5554420" y="1377705"/>
              <a:ext cx="196183" cy="227065"/>
            </a:xfrm>
            <a:custGeom>
              <a:avLst/>
              <a:gdLst>
                <a:gd name="T0" fmla="*/ 58106390 w 475"/>
                <a:gd name="T1" fmla="*/ 71207247 h 552"/>
                <a:gd name="T2" fmla="*/ 58106390 w 475"/>
                <a:gd name="T3" fmla="*/ 71207247 h 552"/>
                <a:gd name="T4" fmla="*/ 54327993 w 475"/>
                <a:gd name="T5" fmla="*/ 71207247 h 552"/>
                <a:gd name="T6" fmla="*/ 54327993 w 475"/>
                <a:gd name="T7" fmla="*/ 0 h 552"/>
                <a:gd name="T8" fmla="*/ 58106390 w 475"/>
                <a:gd name="T9" fmla="*/ 0 h 552"/>
                <a:gd name="T10" fmla="*/ 61754124 w 475"/>
                <a:gd name="T11" fmla="*/ 3618618 h 552"/>
                <a:gd name="T12" fmla="*/ 61754124 w 475"/>
                <a:gd name="T13" fmla="*/ 67588630 h 552"/>
                <a:gd name="T14" fmla="*/ 58106390 w 475"/>
                <a:gd name="T15" fmla="*/ 71207247 h 552"/>
                <a:gd name="T16" fmla="*/ 7426131 w 475"/>
                <a:gd name="T17" fmla="*/ 67588630 h 552"/>
                <a:gd name="T18" fmla="*/ 7426131 w 475"/>
                <a:gd name="T19" fmla="*/ 67588630 h 552"/>
                <a:gd name="T20" fmla="*/ 7426131 w 475"/>
                <a:gd name="T21" fmla="*/ 63970012 h 552"/>
                <a:gd name="T22" fmla="*/ 13809846 w 475"/>
                <a:gd name="T23" fmla="*/ 63970012 h 552"/>
                <a:gd name="T24" fmla="*/ 21235977 w 475"/>
                <a:gd name="T25" fmla="*/ 56603721 h 552"/>
                <a:gd name="T26" fmla="*/ 13809846 w 475"/>
                <a:gd name="T27" fmla="*/ 49237429 h 552"/>
                <a:gd name="T28" fmla="*/ 7426131 w 475"/>
                <a:gd name="T29" fmla="*/ 49237429 h 552"/>
                <a:gd name="T30" fmla="*/ 7426131 w 475"/>
                <a:gd name="T31" fmla="*/ 42905028 h 552"/>
                <a:gd name="T32" fmla="*/ 13809846 w 475"/>
                <a:gd name="T33" fmla="*/ 42905028 h 552"/>
                <a:gd name="T34" fmla="*/ 21235977 w 475"/>
                <a:gd name="T35" fmla="*/ 35539095 h 552"/>
                <a:gd name="T36" fmla="*/ 13809846 w 475"/>
                <a:gd name="T37" fmla="*/ 28301860 h 552"/>
                <a:gd name="T38" fmla="*/ 7426131 w 475"/>
                <a:gd name="T39" fmla="*/ 28301860 h 552"/>
                <a:gd name="T40" fmla="*/ 7426131 w 475"/>
                <a:gd name="T41" fmla="*/ 21840403 h 552"/>
                <a:gd name="T42" fmla="*/ 13809846 w 475"/>
                <a:gd name="T43" fmla="*/ 21840403 h 552"/>
                <a:gd name="T44" fmla="*/ 21235977 w 475"/>
                <a:gd name="T45" fmla="*/ 14603167 h 552"/>
                <a:gd name="T46" fmla="*/ 13809846 w 475"/>
                <a:gd name="T47" fmla="*/ 7236876 h 552"/>
                <a:gd name="T48" fmla="*/ 7426131 w 475"/>
                <a:gd name="T49" fmla="*/ 7236876 h 552"/>
                <a:gd name="T50" fmla="*/ 7426131 w 475"/>
                <a:gd name="T51" fmla="*/ 3618618 h 552"/>
                <a:gd name="T52" fmla="*/ 11074226 w 475"/>
                <a:gd name="T53" fmla="*/ 0 h 552"/>
                <a:gd name="T54" fmla="*/ 50680259 w 475"/>
                <a:gd name="T55" fmla="*/ 0 h 552"/>
                <a:gd name="T56" fmla="*/ 50680259 w 475"/>
                <a:gd name="T57" fmla="*/ 71207247 h 552"/>
                <a:gd name="T58" fmla="*/ 11074226 w 475"/>
                <a:gd name="T59" fmla="*/ 71207247 h 552"/>
                <a:gd name="T60" fmla="*/ 7426131 w 475"/>
                <a:gd name="T61" fmla="*/ 67588630 h 552"/>
                <a:gd name="T62" fmla="*/ 17588243 w 475"/>
                <a:gd name="T63" fmla="*/ 14603167 h 552"/>
                <a:gd name="T64" fmla="*/ 17588243 w 475"/>
                <a:gd name="T65" fmla="*/ 14603167 h 552"/>
                <a:gd name="T66" fmla="*/ 13809846 w 475"/>
                <a:gd name="T67" fmla="*/ 18221785 h 552"/>
                <a:gd name="T68" fmla="*/ 3778036 w 475"/>
                <a:gd name="T69" fmla="*/ 18221785 h 552"/>
                <a:gd name="T70" fmla="*/ 0 w 475"/>
                <a:gd name="T71" fmla="*/ 14603167 h 552"/>
                <a:gd name="T72" fmla="*/ 3778036 w 475"/>
                <a:gd name="T73" fmla="*/ 10984909 h 552"/>
                <a:gd name="T74" fmla="*/ 13809846 w 475"/>
                <a:gd name="T75" fmla="*/ 10984909 h 552"/>
                <a:gd name="T76" fmla="*/ 17588243 w 475"/>
                <a:gd name="T77" fmla="*/ 14603167 h 552"/>
                <a:gd name="T78" fmla="*/ 3778036 w 475"/>
                <a:gd name="T79" fmla="*/ 31920478 h 552"/>
                <a:gd name="T80" fmla="*/ 3778036 w 475"/>
                <a:gd name="T81" fmla="*/ 31920478 h 552"/>
                <a:gd name="T82" fmla="*/ 13809846 w 475"/>
                <a:gd name="T83" fmla="*/ 31920478 h 552"/>
                <a:gd name="T84" fmla="*/ 17588243 w 475"/>
                <a:gd name="T85" fmla="*/ 35539095 h 552"/>
                <a:gd name="T86" fmla="*/ 13809846 w 475"/>
                <a:gd name="T87" fmla="*/ 39286770 h 552"/>
                <a:gd name="T88" fmla="*/ 3778036 w 475"/>
                <a:gd name="T89" fmla="*/ 39286770 h 552"/>
                <a:gd name="T90" fmla="*/ 0 w 475"/>
                <a:gd name="T91" fmla="*/ 35539095 h 552"/>
                <a:gd name="T92" fmla="*/ 3778036 w 475"/>
                <a:gd name="T93" fmla="*/ 31920478 h 552"/>
                <a:gd name="T94" fmla="*/ 3778036 w 475"/>
                <a:gd name="T95" fmla="*/ 52985462 h 552"/>
                <a:gd name="T96" fmla="*/ 3778036 w 475"/>
                <a:gd name="T97" fmla="*/ 52985462 h 552"/>
                <a:gd name="T98" fmla="*/ 13809846 w 475"/>
                <a:gd name="T99" fmla="*/ 52985462 h 552"/>
                <a:gd name="T100" fmla="*/ 17588243 w 475"/>
                <a:gd name="T101" fmla="*/ 56603721 h 552"/>
                <a:gd name="T102" fmla="*/ 13809846 w 475"/>
                <a:gd name="T103" fmla="*/ 60222338 h 552"/>
                <a:gd name="T104" fmla="*/ 3778036 w 475"/>
                <a:gd name="T105" fmla="*/ 60222338 h 552"/>
                <a:gd name="T106" fmla="*/ 0 w 475"/>
                <a:gd name="T107" fmla="*/ 56603721 h 552"/>
                <a:gd name="T108" fmla="*/ 3778036 w 475"/>
                <a:gd name="T109" fmla="*/ 52985462 h 55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475" h="552">
                  <a:moveTo>
                    <a:pt x="446" y="551"/>
                  </a:moveTo>
                  <a:lnTo>
                    <a:pt x="446" y="551"/>
                  </a:lnTo>
                  <a:cubicBezTo>
                    <a:pt x="417" y="551"/>
                    <a:pt x="417" y="551"/>
                    <a:pt x="417" y="551"/>
                  </a:cubicBezTo>
                  <a:cubicBezTo>
                    <a:pt x="417" y="0"/>
                    <a:pt x="417" y="0"/>
                    <a:pt x="417" y="0"/>
                  </a:cubicBezTo>
                  <a:cubicBezTo>
                    <a:pt x="446" y="0"/>
                    <a:pt x="446" y="0"/>
                    <a:pt x="446" y="0"/>
                  </a:cubicBezTo>
                  <a:cubicBezTo>
                    <a:pt x="460" y="0"/>
                    <a:pt x="474" y="14"/>
                    <a:pt x="474" y="28"/>
                  </a:cubicBezTo>
                  <a:cubicBezTo>
                    <a:pt x="474" y="523"/>
                    <a:pt x="474" y="523"/>
                    <a:pt x="474" y="523"/>
                  </a:cubicBezTo>
                  <a:cubicBezTo>
                    <a:pt x="474" y="537"/>
                    <a:pt x="460" y="551"/>
                    <a:pt x="446" y="551"/>
                  </a:cubicBezTo>
                  <a:close/>
                  <a:moveTo>
                    <a:pt x="57" y="523"/>
                  </a:moveTo>
                  <a:lnTo>
                    <a:pt x="57" y="523"/>
                  </a:lnTo>
                  <a:cubicBezTo>
                    <a:pt x="57" y="495"/>
                    <a:pt x="57" y="495"/>
                    <a:pt x="57" y="495"/>
                  </a:cubicBezTo>
                  <a:cubicBezTo>
                    <a:pt x="106" y="495"/>
                    <a:pt x="106" y="495"/>
                    <a:pt x="106" y="495"/>
                  </a:cubicBezTo>
                  <a:cubicBezTo>
                    <a:pt x="135" y="495"/>
                    <a:pt x="163" y="466"/>
                    <a:pt x="163" y="438"/>
                  </a:cubicBezTo>
                  <a:cubicBezTo>
                    <a:pt x="163" y="403"/>
                    <a:pt x="135" y="381"/>
                    <a:pt x="106" y="381"/>
                  </a:cubicBezTo>
                  <a:cubicBezTo>
                    <a:pt x="57" y="381"/>
                    <a:pt x="57" y="381"/>
                    <a:pt x="57" y="381"/>
                  </a:cubicBezTo>
                  <a:cubicBezTo>
                    <a:pt x="57" y="332"/>
                    <a:pt x="57" y="332"/>
                    <a:pt x="57" y="332"/>
                  </a:cubicBezTo>
                  <a:cubicBezTo>
                    <a:pt x="106" y="332"/>
                    <a:pt x="106" y="332"/>
                    <a:pt x="106" y="332"/>
                  </a:cubicBezTo>
                  <a:cubicBezTo>
                    <a:pt x="135" y="332"/>
                    <a:pt x="163" y="304"/>
                    <a:pt x="163" y="275"/>
                  </a:cubicBezTo>
                  <a:cubicBezTo>
                    <a:pt x="163" y="247"/>
                    <a:pt x="135" y="219"/>
                    <a:pt x="106" y="219"/>
                  </a:cubicBezTo>
                  <a:cubicBezTo>
                    <a:pt x="57" y="219"/>
                    <a:pt x="57" y="219"/>
                    <a:pt x="57" y="219"/>
                  </a:cubicBezTo>
                  <a:cubicBezTo>
                    <a:pt x="57" y="169"/>
                    <a:pt x="57" y="169"/>
                    <a:pt x="57" y="169"/>
                  </a:cubicBezTo>
                  <a:cubicBezTo>
                    <a:pt x="106" y="169"/>
                    <a:pt x="106" y="169"/>
                    <a:pt x="106" y="169"/>
                  </a:cubicBezTo>
                  <a:cubicBezTo>
                    <a:pt x="135" y="169"/>
                    <a:pt x="163" y="148"/>
                    <a:pt x="163" y="113"/>
                  </a:cubicBezTo>
                  <a:cubicBezTo>
                    <a:pt x="163" y="85"/>
                    <a:pt x="135" y="56"/>
                    <a:pt x="106" y="56"/>
                  </a:cubicBezTo>
                  <a:cubicBezTo>
                    <a:pt x="57" y="56"/>
                    <a:pt x="57" y="56"/>
                    <a:pt x="57" y="56"/>
                  </a:cubicBezTo>
                  <a:cubicBezTo>
                    <a:pt x="57" y="28"/>
                    <a:pt x="57" y="28"/>
                    <a:pt x="57" y="28"/>
                  </a:cubicBezTo>
                  <a:cubicBezTo>
                    <a:pt x="57" y="14"/>
                    <a:pt x="71" y="0"/>
                    <a:pt x="85" y="0"/>
                  </a:cubicBezTo>
                  <a:cubicBezTo>
                    <a:pt x="389" y="0"/>
                    <a:pt x="389" y="0"/>
                    <a:pt x="389" y="0"/>
                  </a:cubicBezTo>
                  <a:cubicBezTo>
                    <a:pt x="389" y="551"/>
                    <a:pt x="389" y="551"/>
                    <a:pt x="389" y="551"/>
                  </a:cubicBezTo>
                  <a:cubicBezTo>
                    <a:pt x="85" y="551"/>
                    <a:pt x="85" y="551"/>
                    <a:pt x="85" y="551"/>
                  </a:cubicBezTo>
                  <a:cubicBezTo>
                    <a:pt x="71" y="551"/>
                    <a:pt x="57" y="537"/>
                    <a:pt x="57" y="523"/>
                  </a:cubicBezTo>
                  <a:close/>
                  <a:moveTo>
                    <a:pt x="135" y="113"/>
                  </a:moveTo>
                  <a:lnTo>
                    <a:pt x="135" y="113"/>
                  </a:lnTo>
                  <a:cubicBezTo>
                    <a:pt x="135" y="134"/>
                    <a:pt x="120" y="141"/>
                    <a:pt x="106" y="141"/>
                  </a:cubicBezTo>
                  <a:cubicBezTo>
                    <a:pt x="29" y="141"/>
                    <a:pt x="29" y="141"/>
                    <a:pt x="29" y="141"/>
                  </a:cubicBezTo>
                  <a:cubicBezTo>
                    <a:pt x="15" y="141"/>
                    <a:pt x="0" y="134"/>
                    <a:pt x="0" y="113"/>
                  </a:cubicBezTo>
                  <a:cubicBezTo>
                    <a:pt x="0" y="99"/>
                    <a:pt x="15" y="85"/>
                    <a:pt x="29" y="85"/>
                  </a:cubicBezTo>
                  <a:cubicBezTo>
                    <a:pt x="106" y="85"/>
                    <a:pt x="106" y="85"/>
                    <a:pt x="106" y="85"/>
                  </a:cubicBezTo>
                  <a:cubicBezTo>
                    <a:pt x="120" y="85"/>
                    <a:pt x="135" y="99"/>
                    <a:pt x="135" y="113"/>
                  </a:cubicBezTo>
                  <a:close/>
                  <a:moveTo>
                    <a:pt x="29" y="247"/>
                  </a:moveTo>
                  <a:lnTo>
                    <a:pt x="29" y="247"/>
                  </a:lnTo>
                  <a:cubicBezTo>
                    <a:pt x="106" y="247"/>
                    <a:pt x="106" y="247"/>
                    <a:pt x="106" y="247"/>
                  </a:cubicBezTo>
                  <a:cubicBezTo>
                    <a:pt x="120" y="247"/>
                    <a:pt x="135" y="261"/>
                    <a:pt x="135" y="275"/>
                  </a:cubicBezTo>
                  <a:cubicBezTo>
                    <a:pt x="135" y="290"/>
                    <a:pt x="120" y="304"/>
                    <a:pt x="106" y="304"/>
                  </a:cubicBezTo>
                  <a:cubicBezTo>
                    <a:pt x="29" y="304"/>
                    <a:pt x="29" y="304"/>
                    <a:pt x="29" y="304"/>
                  </a:cubicBezTo>
                  <a:cubicBezTo>
                    <a:pt x="15" y="304"/>
                    <a:pt x="0" y="290"/>
                    <a:pt x="0" y="275"/>
                  </a:cubicBezTo>
                  <a:cubicBezTo>
                    <a:pt x="0" y="261"/>
                    <a:pt x="15" y="247"/>
                    <a:pt x="29" y="247"/>
                  </a:cubicBezTo>
                  <a:close/>
                  <a:moveTo>
                    <a:pt x="29" y="410"/>
                  </a:moveTo>
                  <a:lnTo>
                    <a:pt x="29" y="410"/>
                  </a:lnTo>
                  <a:cubicBezTo>
                    <a:pt x="106" y="410"/>
                    <a:pt x="106" y="410"/>
                    <a:pt x="106" y="410"/>
                  </a:cubicBezTo>
                  <a:cubicBezTo>
                    <a:pt x="120" y="410"/>
                    <a:pt x="135" y="417"/>
                    <a:pt x="135" y="438"/>
                  </a:cubicBezTo>
                  <a:cubicBezTo>
                    <a:pt x="135" y="452"/>
                    <a:pt x="120" y="466"/>
                    <a:pt x="106" y="466"/>
                  </a:cubicBezTo>
                  <a:cubicBezTo>
                    <a:pt x="29" y="466"/>
                    <a:pt x="29" y="466"/>
                    <a:pt x="29" y="466"/>
                  </a:cubicBezTo>
                  <a:cubicBezTo>
                    <a:pt x="15" y="466"/>
                    <a:pt x="0" y="452"/>
                    <a:pt x="0" y="438"/>
                  </a:cubicBezTo>
                  <a:cubicBezTo>
                    <a:pt x="0" y="417"/>
                    <a:pt x="15" y="410"/>
                    <a:pt x="29" y="410"/>
                  </a:cubicBezTo>
                  <a:close/>
                </a:path>
              </a:pathLst>
            </a:custGeom>
            <a:solidFill>
              <a:schemeClr val="bg1"/>
            </a:solidFill>
            <a:ln>
              <a:noFill/>
            </a:ln>
          </p:spPr>
          <p:txBody>
            <a:bodyPr wrap="none" lIns="45720" tIns="22860" rIns="45720" bIns="22860" anchor="ctr"/>
            <a:lstStyle/>
            <a:p>
              <a:pPr defTabSz="1218565"/>
              <a:endParaRPr lang="en-US" sz="2400">
                <a:solidFill>
                  <a:prstClr val="black"/>
                </a:solidFill>
                <a:latin typeface="Roboto Light"/>
              </a:endParaRPr>
            </a:p>
          </p:txBody>
        </p:sp>
      </p:grpSp>
      <p:grpSp>
        <p:nvGrpSpPr>
          <p:cNvPr id="19" name="组合 18"/>
          <p:cNvGrpSpPr/>
          <p:nvPr/>
        </p:nvGrpSpPr>
        <p:grpSpPr>
          <a:xfrm>
            <a:off x="4463819" y="1699760"/>
            <a:ext cx="577111" cy="577112"/>
            <a:chOff x="3491880" y="1274820"/>
            <a:chExt cx="432833" cy="432834"/>
          </a:xfrm>
        </p:grpSpPr>
        <p:sp>
          <p:nvSpPr>
            <p:cNvPr id="20" name="椭圆 16"/>
            <p:cNvSpPr>
              <a:spLocks noChangeArrowheads="1"/>
            </p:cNvSpPr>
            <p:nvPr/>
          </p:nvSpPr>
          <p:spPr bwMode="auto">
            <a:xfrm>
              <a:off x="3491880" y="1274820"/>
              <a:ext cx="432833" cy="432834"/>
            </a:xfrm>
            <a:prstGeom prst="ellipse">
              <a:avLst/>
            </a:pr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defTabSz="1218565" eaLnBrk="1" hangingPunct="1"/>
              <a:endParaRPr lang="zh-CN" altLang="en-US" sz="2400">
                <a:solidFill>
                  <a:srgbClr val="FFFFFF"/>
                </a:solidFill>
                <a:latin typeface="Calibri" panose="020F0502020204030204" pitchFamily="34" charset="0"/>
              </a:endParaRPr>
            </a:p>
          </p:txBody>
        </p:sp>
        <p:sp>
          <p:nvSpPr>
            <p:cNvPr id="21" name="Freeform 75"/>
            <p:cNvSpPr>
              <a:spLocks noChangeArrowheads="1"/>
            </p:cNvSpPr>
            <p:nvPr/>
          </p:nvSpPr>
          <p:spPr bwMode="auto">
            <a:xfrm>
              <a:off x="3583864" y="1385879"/>
              <a:ext cx="248863" cy="210716"/>
            </a:xfrm>
            <a:custGeom>
              <a:avLst/>
              <a:gdLst>
                <a:gd name="T0" fmla="*/ 74657633 w 602"/>
                <a:gd name="T1" fmla="*/ 66362244 h 510"/>
                <a:gd name="T2" fmla="*/ 74657633 w 602"/>
                <a:gd name="T3" fmla="*/ 66362244 h 510"/>
                <a:gd name="T4" fmla="*/ 3654665 w 602"/>
                <a:gd name="T5" fmla="*/ 66362244 h 510"/>
                <a:gd name="T6" fmla="*/ 0 w 602"/>
                <a:gd name="T7" fmla="*/ 62711741 h 510"/>
                <a:gd name="T8" fmla="*/ 0 w 602"/>
                <a:gd name="T9" fmla="*/ 3650503 h 510"/>
                <a:gd name="T10" fmla="*/ 3654665 w 602"/>
                <a:gd name="T11" fmla="*/ 0 h 510"/>
                <a:gd name="T12" fmla="*/ 7308970 w 602"/>
                <a:gd name="T13" fmla="*/ 3650503 h 510"/>
                <a:gd name="T14" fmla="*/ 7308970 w 602"/>
                <a:gd name="T15" fmla="*/ 50717076 h 510"/>
                <a:gd name="T16" fmla="*/ 7308970 w 602"/>
                <a:gd name="T17" fmla="*/ 50717076 h 510"/>
                <a:gd name="T18" fmla="*/ 7308970 w 602"/>
                <a:gd name="T19" fmla="*/ 58930528 h 510"/>
                <a:gd name="T20" fmla="*/ 74657633 w 602"/>
                <a:gd name="T21" fmla="*/ 58930528 h 510"/>
                <a:gd name="T22" fmla="*/ 78442719 w 602"/>
                <a:gd name="T23" fmla="*/ 62711741 h 510"/>
                <a:gd name="T24" fmla="*/ 74657633 w 602"/>
                <a:gd name="T25" fmla="*/ 66362244 h 510"/>
                <a:gd name="T26" fmla="*/ 66434636 w 602"/>
                <a:gd name="T27" fmla="*/ 55280025 h 510"/>
                <a:gd name="T28" fmla="*/ 66434636 w 602"/>
                <a:gd name="T29" fmla="*/ 55280025 h 510"/>
                <a:gd name="T30" fmla="*/ 58995246 w 602"/>
                <a:gd name="T31" fmla="*/ 55280025 h 510"/>
                <a:gd name="T32" fmla="*/ 55340580 w 602"/>
                <a:gd name="T33" fmla="*/ 51629522 h 510"/>
                <a:gd name="T34" fmla="*/ 55340580 w 602"/>
                <a:gd name="T35" fmla="*/ 25814941 h 510"/>
                <a:gd name="T36" fmla="*/ 58995246 w 602"/>
                <a:gd name="T37" fmla="*/ 22164077 h 510"/>
                <a:gd name="T38" fmla="*/ 66434636 w 602"/>
                <a:gd name="T39" fmla="*/ 22164077 h 510"/>
                <a:gd name="T40" fmla="*/ 70089301 w 602"/>
                <a:gd name="T41" fmla="*/ 25814941 h 510"/>
                <a:gd name="T42" fmla="*/ 70089301 w 602"/>
                <a:gd name="T43" fmla="*/ 51629522 h 510"/>
                <a:gd name="T44" fmla="*/ 66434636 w 602"/>
                <a:gd name="T45" fmla="*/ 55280025 h 510"/>
                <a:gd name="T46" fmla="*/ 45159830 w 602"/>
                <a:gd name="T47" fmla="*/ 55280025 h 510"/>
                <a:gd name="T48" fmla="*/ 45159830 w 602"/>
                <a:gd name="T49" fmla="*/ 55280025 h 510"/>
                <a:gd name="T50" fmla="*/ 37850860 w 602"/>
                <a:gd name="T51" fmla="*/ 55280025 h 510"/>
                <a:gd name="T52" fmla="*/ 34065774 w 602"/>
                <a:gd name="T53" fmla="*/ 51629522 h 510"/>
                <a:gd name="T54" fmla="*/ 34065774 w 602"/>
                <a:gd name="T55" fmla="*/ 11082219 h 510"/>
                <a:gd name="T56" fmla="*/ 37850860 w 602"/>
                <a:gd name="T57" fmla="*/ 7431355 h 510"/>
                <a:gd name="T58" fmla="*/ 45159830 w 602"/>
                <a:gd name="T59" fmla="*/ 7431355 h 510"/>
                <a:gd name="T60" fmla="*/ 48814495 w 602"/>
                <a:gd name="T61" fmla="*/ 11082219 h 510"/>
                <a:gd name="T62" fmla="*/ 48814495 w 602"/>
                <a:gd name="T63" fmla="*/ 51629522 h 510"/>
                <a:gd name="T64" fmla="*/ 45159830 w 602"/>
                <a:gd name="T65" fmla="*/ 55280025 h 510"/>
                <a:gd name="T66" fmla="*/ 24929472 w 602"/>
                <a:gd name="T67" fmla="*/ 55280025 h 510"/>
                <a:gd name="T68" fmla="*/ 24929472 w 602"/>
                <a:gd name="T69" fmla="*/ 55280025 h 510"/>
                <a:gd name="T70" fmla="*/ 17489720 w 602"/>
                <a:gd name="T71" fmla="*/ 55280025 h 510"/>
                <a:gd name="T72" fmla="*/ 13835055 w 602"/>
                <a:gd name="T73" fmla="*/ 51629522 h 510"/>
                <a:gd name="T74" fmla="*/ 13835055 w 602"/>
                <a:gd name="T75" fmla="*/ 44198166 h 510"/>
                <a:gd name="T76" fmla="*/ 17489720 w 602"/>
                <a:gd name="T77" fmla="*/ 40547302 h 510"/>
                <a:gd name="T78" fmla="*/ 24929472 w 602"/>
                <a:gd name="T79" fmla="*/ 40547302 h 510"/>
                <a:gd name="T80" fmla="*/ 28583776 w 602"/>
                <a:gd name="T81" fmla="*/ 44198166 h 510"/>
                <a:gd name="T82" fmla="*/ 28583776 w 602"/>
                <a:gd name="T83" fmla="*/ 51629522 h 510"/>
                <a:gd name="T84" fmla="*/ 24929472 w 602"/>
                <a:gd name="T85" fmla="*/ 55280025 h 510"/>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602" h="510">
                  <a:moveTo>
                    <a:pt x="572" y="509"/>
                  </a:moveTo>
                  <a:lnTo>
                    <a:pt x="572" y="509"/>
                  </a:lnTo>
                  <a:cubicBezTo>
                    <a:pt x="28" y="509"/>
                    <a:pt x="28" y="509"/>
                    <a:pt x="28" y="509"/>
                  </a:cubicBezTo>
                  <a:cubicBezTo>
                    <a:pt x="14" y="509"/>
                    <a:pt x="0" y="502"/>
                    <a:pt x="0" y="481"/>
                  </a:cubicBezTo>
                  <a:cubicBezTo>
                    <a:pt x="0" y="28"/>
                    <a:pt x="0" y="28"/>
                    <a:pt x="0" y="28"/>
                  </a:cubicBezTo>
                  <a:cubicBezTo>
                    <a:pt x="0" y="14"/>
                    <a:pt x="14" y="0"/>
                    <a:pt x="28" y="0"/>
                  </a:cubicBezTo>
                  <a:cubicBezTo>
                    <a:pt x="42" y="0"/>
                    <a:pt x="56" y="14"/>
                    <a:pt x="56" y="28"/>
                  </a:cubicBezTo>
                  <a:cubicBezTo>
                    <a:pt x="56" y="389"/>
                    <a:pt x="56" y="389"/>
                    <a:pt x="56" y="389"/>
                  </a:cubicBezTo>
                  <a:cubicBezTo>
                    <a:pt x="56" y="452"/>
                    <a:pt x="56" y="452"/>
                    <a:pt x="56" y="452"/>
                  </a:cubicBezTo>
                  <a:cubicBezTo>
                    <a:pt x="572" y="452"/>
                    <a:pt x="572" y="452"/>
                    <a:pt x="572" y="452"/>
                  </a:cubicBezTo>
                  <a:cubicBezTo>
                    <a:pt x="594" y="452"/>
                    <a:pt x="601" y="467"/>
                    <a:pt x="601" y="481"/>
                  </a:cubicBezTo>
                  <a:cubicBezTo>
                    <a:pt x="601" y="502"/>
                    <a:pt x="594" y="509"/>
                    <a:pt x="572" y="509"/>
                  </a:cubicBezTo>
                  <a:close/>
                  <a:moveTo>
                    <a:pt x="509" y="424"/>
                  </a:moveTo>
                  <a:lnTo>
                    <a:pt x="509" y="424"/>
                  </a:lnTo>
                  <a:cubicBezTo>
                    <a:pt x="452" y="424"/>
                    <a:pt x="452" y="424"/>
                    <a:pt x="452" y="424"/>
                  </a:cubicBezTo>
                  <a:cubicBezTo>
                    <a:pt x="438" y="424"/>
                    <a:pt x="424" y="417"/>
                    <a:pt x="424" y="396"/>
                  </a:cubicBezTo>
                  <a:cubicBezTo>
                    <a:pt x="424" y="198"/>
                    <a:pt x="424" y="198"/>
                    <a:pt x="424" y="198"/>
                  </a:cubicBezTo>
                  <a:cubicBezTo>
                    <a:pt x="424" y="184"/>
                    <a:pt x="438" y="170"/>
                    <a:pt x="452" y="170"/>
                  </a:cubicBezTo>
                  <a:cubicBezTo>
                    <a:pt x="509" y="170"/>
                    <a:pt x="509" y="170"/>
                    <a:pt x="509" y="170"/>
                  </a:cubicBezTo>
                  <a:cubicBezTo>
                    <a:pt x="523" y="170"/>
                    <a:pt x="537" y="184"/>
                    <a:pt x="537" y="198"/>
                  </a:cubicBezTo>
                  <a:cubicBezTo>
                    <a:pt x="537" y="396"/>
                    <a:pt x="537" y="396"/>
                    <a:pt x="537" y="396"/>
                  </a:cubicBezTo>
                  <a:cubicBezTo>
                    <a:pt x="537" y="417"/>
                    <a:pt x="523" y="424"/>
                    <a:pt x="509" y="424"/>
                  </a:cubicBezTo>
                  <a:close/>
                  <a:moveTo>
                    <a:pt x="346" y="424"/>
                  </a:moveTo>
                  <a:lnTo>
                    <a:pt x="346" y="424"/>
                  </a:lnTo>
                  <a:cubicBezTo>
                    <a:pt x="290" y="424"/>
                    <a:pt x="290" y="424"/>
                    <a:pt x="290" y="424"/>
                  </a:cubicBezTo>
                  <a:cubicBezTo>
                    <a:pt x="276" y="424"/>
                    <a:pt x="261" y="417"/>
                    <a:pt x="261" y="396"/>
                  </a:cubicBezTo>
                  <a:cubicBezTo>
                    <a:pt x="261" y="85"/>
                    <a:pt x="261" y="85"/>
                    <a:pt x="261" y="85"/>
                  </a:cubicBezTo>
                  <a:cubicBezTo>
                    <a:pt x="261" y="71"/>
                    <a:pt x="276" y="57"/>
                    <a:pt x="290" y="57"/>
                  </a:cubicBezTo>
                  <a:cubicBezTo>
                    <a:pt x="346" y="57"/>
                    <a:pt x="346" y="57"/>
                    <a:pt x="346" y="57"/>
                  </a:cubicBezTo>
                  <a:cubicBezTo>
                    <a:pt x="367" y="57"/>
                    <a:pt x="374" y="71"/>
                    <a:pt x="374" y="85"/>
                  </a:cubicBezTo>
                  <a:cubicBezTo>
                    <a:pt x="374" y="396"/>
                    <a:pt x="374" y="396"/>
                    <a:pt x="374" y="396"/>
                  </a:cubicBezTo>
                  <a:cubicBezTo>
                    <a:pt x="374" y="417"/>
                    <a:pt x="367" y="424"/>
                    <a:pt x="346" y="424"/>
                  </a:cubicBezTo>
                  <a:close/>
                  <a:moveTo>
                    <a:pt x="191" y="424"/>
                  </a:moveTo>
                  <a:lnTo>
                    <a:pt x="191" y="424"/>
                  </a:lnTo>
                  <a:cubicBezTo>
                    <a:pt x="134" y="424"/>
                    <a:pt x="134" y="424"/>
                    <a:pt x="134" y="424"/>
                  </a:cubicBezTo>
                  <a:cubicBezTo>
                    <a:pt x="113" y="424"/>
                    <a:pt x="106" y="417"/>
                    <a:pt x="106" y="396"/>
                  </a:cubicBezTo>
                  <a:cubicBezTo>
                    <a:pt x="106" y="339"/>
                    <a:pt x="106" y="339"/>
                    <a:pt x="106" y="339"/>
                  </a:cubicBezTo>
                  <a:cubicBezTo>
                    <a:pt x="106" y="325"/>
                    <a:pt x="113" y="311"/>
                    <a:pt x="134" y="311"/>
                  </a:cubicBezTo>
                  <a:cubicBezTo>
                    <a:pt x="191" y="311"/>
                    <a:pt x="191" y="311"/>
                    <a:pt x="191" y="311"/>
                  </a:cubicBezTo>
                  <a:cubicBezTo>
                    <a:pt x="205" y="311"/>
                    <a:pt x="219" y="325"/>
                    <a:pt x="219" y="339"/>
                  </a:cubicBezTo>
                  <a:cubicBezTo>
                    <a:pt x="219" y="396"/>
                    <a:pt x="219" y="396"/>
                    <a:pt x="219" y="396"/>
                  </a:cubicBezTo>
                  <a:cubicBezTo>
                    <a:pt x="219" y="417"/>
                    <a:pt x="205" y="424"/>
                    <a:pt x="191" y="424"/>
                  </a:cubicBezTo>
                  <a:close/>
                </a:path>
              </a:pathLst>
            </a:custGeom>
            <a:solidFill>
              <a:schemeClr val="bg1"/>
            </a:solidFill>
            <a:ln>
              <a:noFill/>
            </a:ln>
          </p:spPr>
          <p:txBody>
            <a:bodyPr wrap="none" lIns="45720" tIns="22860" rIns="45720" bIns="22860" anchor="ctr"/>
            <a:lstStyle/>
            <a:p>
              <a:pPr defTabSz="1218565"/>
              <a:endParaRPr lang="en-US" sz="2400">
                <a:solidFill>
                  <a:prstClr val="black"/>
                </a:solidFill>
                <a:latin typeface="Roboto Light"/>
              </a:endParaRPr>
            </a:p>
          </p:txBody>
        </p:sp>
      </p:grpSp>
      <p:grpSp>
        <p:nvGrpSpPr>
          <p:cNvPr id="22" name="组合 21"/>
          <p:cNvGrpSpPr/>
          <p:nvPr/>
        </p:nvGrpSpPr>
        <p:grpSpPr>
          <a:xfrm>
            <a:off x="5327915" y="1699760"/>
            <a:ext cx="577111" cy="577112"/>
            <a:chOff x="4139952" y="1274820"/>
            <a:chExt cx="432833" cy="432834"/>
          </a:xfrm>
        </p:grpSpPr>
        <p:sp>
          <p:nvSpPr>
            <p:cNvPr id="23" name="椭圆 16"/>
            <p:cNvSpPr>
              <a:spLocks noChangeArrowheads="1"/>
            </p:cNvSpPr>
            <p:nvPr/>
          </p:nvSpPr>
          <p:spPr bwMode="auto">
            <a:xfrm>
              <a:off x="4139952" y="1274820"/>
              <a:ext cx="432833" cy="432834"/>
            </a:xfrm>
            <a:prstGeom prst="ellipse">
              <a:avLst/>
            </a:prstGeom>
            <a:solidFill>
              <a:srgbClr val="3992DB"/>
            </a:solidFill>
            <a:ln>
              <a:noFill/>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defTabSz="1218565" eaLnBrk="1" hangingPunct="1"/>
              <a:endParaRPr lang="zh-CN" altLang="en-US" sz="2400">
                <a:solidFill>
                  <a:srgbClr val="FFFFFF"/>
                </a:solidFill>
                <a:latin typeface="Calibri" panose="020F0502020204030204" pitchFamily="34" charset="0"/>
              </a:endParaRPr>
            </a:p>
          </p:txBody>
        </p:sp>
        <p:sp>
          <p:nvSpPr>
            <p:cNvPr id="24" name="Freeform 84"/>
            <p:cNvSpPr>
              <a:spLocks noChangeArrowheads="1"/>
            </p:cNvSpPr>
            <p:nvPr/>
          </p:nvSpPr>
          <p:spPr bwMode="auto">
            <a:xfrm>
              <a:off x="4241546" y="1366806"/>
              <a:ext cx="248863" cy="248863"/>
            </a:xfrm>
            <a:custGeom>
              <a:avLst/>
              <a:gdLst>
                <a:gd name="T0" fmla="*/ 43332858 w 602"/>
                <a:gd name="T1" fmla="*/ 34979440 h 602"/>
                <a:gd name="T2" fmla="*/ 43332858 w 602"/>
                <a:gd name="T3" fmla="*/ 34979440 h 602"/>
                <a:gd name="T4" fmla="*/ 43332858 w 602"/>
                <a:gd name="T5" fmla="*/ 0 h 602"/>
                <a:gd name="T6" fmla="*/ 78442719 w 602"/>
                <a:gd name="T7" fmla="*/ 34979440 h 602"/>
                <a:gd name="T8" fmla="*/ 43332858 w 602"/>
                <a:gd name="T9" fmla="*/ 34979440 h 602"/>
                <a:gd name="T10" fmla="*/ 36023527 w 602"/>
                <a:gd name="T11" fmla="*/ 78442719 h 602"/>
                <a:gd name="T12" fmla="*/ 36023527 w 602"/>
                <a:gd name="T13" fmla="*/ 78442719 h 602"/>
                <a:gd name="T14" fmla="*/ 0 w 602"/>
                <a:gd name="T15" fmla="*/ 42419192 h 602"/>
                <a:gd name="T16" fmla="*/ 36023527 w 602"/>
                <a:gd name="T17" fmla="*/ 7308970 h 602"/>
                <a:gd name="T18" fmla="*/ 36023527 w 602"/>
                <a:gd name="T19" fmla="*/ 42419192 h 602"/>
                <a:gd name="T20" fmla="*/ 71002968 w 602"/>
                <a:gd name="T21" fmla="*/ 42419192 h 602"/>
                <a:gd name="T22" fmla="*/ 36023527 w 602"/>
                <a:gd name="T23" fmla="*/ 78442719 h 60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602" h="602">
                  <a:moveTo>
                    <a:pt x="332" y="268"/>
                  </a:moveTo>
                  <a:lnTo>
                    <a:pt x="332" y="268"/>
                  </a:lnTo>
                  <a:cubicBezTo>
                    <a:pt x="332" y="0"/>
                    <a:pt x="332" y="0"/>
                    <a:pt x="332" y="0"/>
                  </a:cubicBezTo>
                  <a:cubicBezTo>
                    <a:pt x="481" y="0"/>
                    <a:pt x="601" y="120"/>
                    <a:pt x="601" y="268"/>
                  </a:cubicBezTo>
                  <a:lnTo>
                    <a:pt x="332" y="268"/>
                  </a:lnTo>
                  <a:close/>
                  <a:moveTo>
                    <a:pt x="276" y="601"/>
                  </a:moveTo>
                  <a:lnTo>
                    <a:pt x="276" y="601"/>
                  </a:lnTo>
                  <a:cubicBezTo>
                    <a:pt x="120" y="601"/>
                    <a:pt x="0" y="480"/>
                    <a:pt x="0" y="325"/>
                  </a:cubicBezTo>
                  <a:cubicBezTo>
                    <a:pt x="0" y="176"/>
                    <a:pt x="120" y="56"/>
                    <a:pt x="276" y="56"/>
                  </a:cubicBezTo>
                  <a:cubicBezTo>
                    <a:pt x="276" y="325"/>
                    <a:pt x="276" y="325"/>
                    <a:pt x="276" y="325"/>
                  </a:cubicBezTo>
                  <a:cubicBezTo>
                    <a:pt x="544" y="325"/>
                    <a:pt x="544" y="325"/>
                    <a:pt x="544" y="325"/>
                  </a:cubicBezTo>
                  <a:cubicBezTo>
                    <a:pt x="544" y="480"/>
                    <a:pt x="424" y="601"/>
                    <a:pt x="276" y="601"/>
                  </a:cubicBezTo>
                  <a:close/>
                </a:path>
              </a:pathLst>
            </a:custGeom>
            <a:solidFill>
              <a:schemeClr val="bg1"/>
            </a:solidFill>
            <a:ln>
              <a:noFill/>
            </a:ln>
          </p:spPr>
          <p:txBody>
            <a:bodyPr wrap="none" lIns="45720" tIns="22860" rIns="45720" bIns="22860" anchor="ctr"/>
            <a:lstStyle/>
            <a:p>
              <a:pPr defTabSz="1218565"/>
              <a:endParaRPr lang="en-US" sz="2400">
                <a:solidFill>
                  <a:prstClr val="black"/>
                </a:solidFill>
                <a:latin typeface="Roboto Light"/>
              </a:endParaRPr>
            </a:p>
          </p:txBody>
        </p:sp>
      </p:grpSp>
      <p:sp>
        <p:nvSpPr>
          <p:cNvPr id="25" name="矩形 24"/>
          <p:cNvSpPr/>
          <p:nvPr/>
        </p:nvSpPr>
        <p:spPr>
          <a:xfrm>
            <a:off x="3571538" y="2603349"/>
            <a:ext cx="8620461" cy="1446550"/>
          </a:xfrm>
          <a:prstGeom prst="rect">
            <a:avLst/>
          </a:prstGeom>
        </p:spPr>
        <p:txBody>
          <a:bodyPr wrap="square">
            <a:spAutoFit/>
          </a:bodyPr>
          <a:lstStyle/>
          <a:p>
            <a:r>
              <a:rPr lang="zh-CN" altLang="en-US" sz="4400" b="1" dirty="0" smtClean="0">
                <a:solidFill>
                  <a:prstClr val="black">
                    <a:lumMod val="75000"/>
                    <a:lumOff val="25000"/>
                  </a:prstClr>
                </a:solidFill>
                <a:latin typeface="微软雅黑" panose="020B0503020204020204" pitchFamily="34" charset="-122"/>
                <a:ea typeface="微软雅黑" panose="020B0503020204020204" pitchFamily="34" charset="-122"/>
              </a:rPr>
              <a:t>云南省财政厅科技厅落实意见的具体举措</a:t>
            </a:r>
            <a:endParaRPr lang="zh-CN" altLang="en-US" sz="4400" dirty="0"/>
          </a:p>
        </p:txBody>
      </p:sp>
    </p:spTree>
  </p:cSld>
  <p:clrMapOvr>
    <a:masterClrMapping/>
  </p:clrMapOvr>
  <p:transition spd="slow">
    <p:cove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
          <p:cNvSpPr/>
          <p:nvPr/>
        </p:nvSpPr>
        <p:spPr>
          <a:xfrm>
            <a:off x="1230086" y="1538344"/>
            <a:ext cx="10312870" cy="2173044"/>
          </a:xfrm>
          <a:prstGeom prst="round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a:p>
        </p:txBody>
      </p:sp>
      <p:sp>
        <p:nvSpPr>
          <p:cNvPr id="3" name="TextBox 2"/>
          <p:cNvSpPr txBox="1"/>
          <p:nvPr/>
        </p:nvSpPr>
        <p:spPr>
          <a:xfrm>
            <a:off x="1230219" y="1695722"/>
            <a:ext cx="10273553" cy="4869815"/>
          </a:xfrm>
          <a:prstGeom prst="rect">
            <a:avLst/>
          </a:prstGeom>
          <a:noFill/>
        </p:spPr>
        <p:txBody>
          <a:bodyPr wrap="square" rtlCol="0">
            <a:spAutoFit/>
          </a:bodyPr>
          <a:lstStyle/>
          <a:p>
            <a:pPr>
              <a:lnSpc>
                <a:spcPct val="200000"/>
              </a:lnSpc>
            </a:pPr>
            <a:r>
              <a:rPr lang="zh-CN" altLang="en-US" sz="2000" b="1" dirty="0" smtClean="0">
                <a:solidFill>
                  <a:srgbClr val="FF0000"/>
                </a:solidFill>
                <a:latin typeface="方正仿宋_GBK" panose="03000509000000000000" pitchFamily="65" charset="-122"/>
                <a:ea typeface="方正仿宋_GBK" panose="03000509000000000000" pitchFamily="65" charset="-122"/>
              </a:rPr>
              <a:t>      </a:t>
            </a:r>
            <a:r>
              <a:rPr lang="zh-CN" altLang="en-US" sz="2400" b="1" dirty="0" smtClean="0">
                <a:solidFill>
                  <a:srgbClr val="FF0000"/>
                </a:solidFill>
                <a:latin typeface="方正仿宋_GBK" panose="03000509000000000000" pitchFamily="65" charset="-122"/>
                <a:ea typeface="方正仿宋_GBK" panose="03000509000000000000" pitchFamily="65" charset="-122"/>
              </a:rPr>
              <a:t>云南省财政厅、云南省科技厅印发了</a:t>
            </a:r>
            <a:r>
              <a:rPr lang="zh-CN" altLang="zh-CN" sz="2400" b="1" dirty="0" smtClean="0">
                <a:solidFill>
                  <a:srgbClr val="FF0000"/>
                </a:solidFill>
                <a:latin typeface="方正仿宋_GBK" panose="03000509000000000000" pitchFamily="65" charset="-122"/>
                <a:ea typeface="方正仿宋_GBK" panose="03000509000000000000" pitchFamily="65" charset="-122"/>
              </a:rPr>
              <a:t>《云南省科技计划项目资金管理办法（试行）》</a:t>
            </a:r>
            <a:r>
              <a:rPr lang="zh-CN" altLang="zh-CN" sz="2400" b="1" dirty="0">
                <a:solidFill>
                  <a:srgbClr val="FF0000"/>
                </a:solidFill>
                <a:latin typeface="方正仿宋_GBK" panose="03000509000000000000" pitchFamily="65" charset="-122"/>
                <a:ea typeface="方正仿宋_GBK" panose="03000509000000000000" pitchFamily="65" charset="-122"/>
              </a:rPr>
              <a:t>（云财教〔</a:t>
            </a:r>
            <a:r>
              <a:rPr lang="en-US" altLang="zh-CN" sz="2400" b="1" dirty="0">
                <a:solidFill>
                  <a:srgbClr val="FF0000"/>
                </a:solidFill>
                <a:latin typeface="方正仿宋_GBK" panose="03000509000000000000" pitchFamily="65" charset="-122"/>
                <a:ea typeface="方正仿宋_GBK" panose="03000509000000000000" pitchFamily="65" charset="-122"/>
              </a:rPr>
              <a:t>2017</a:t>
            </a:r>
            <a:r>
              <a:rPr lang="zh-CN" altLang="zh-CN" sz="2400" b="1" dirty="0">
                <a:solidFill>
                  <a:srgbClr val="FF0000"/>
                </a:solidFill>
                <a:latin typeface="方正仿宋_GBK" panose="03000509000000000000" pitchFamily="65" charset="-122"/>
                <a:ea typeface="方正仿宋_GBK" panose="03000509000000000000" pitchFamily="65" charset="-122"/>
              </a:rPr>
              <a:t>〕</a:t>
            </a:r>
            <a:r>
              <a:rPr lang="en-US" altLang="zh-CN" sz="2400" b="1" dirty="0">
                <a:solidFill>
                  <a:srgbClr val="FF0000"/>
                </a:solidFill>
                <a:latin typeface="方正仿宋_GBK" panose="03000509000000000000" pitchFamily="65" charset="-122"/>
                <a:ea typeface="方正仿宋_GBK" panose="03000509000000000000" pitchFamily="65" charset="-122"/>
              </a:rPr>
              <a:t>367</a:t>
            </a:r>
            <a:r>
              <a:rPr lang="zh-CN" altLang="zh-CN" sz="2400" b="1" dirty="0">
                <a:solidFill>
                  <a:srgbClr val="FF0000"/>
                </a:solidFill>
                <a:latin typeface="方正仿宋_GBK" panose="03000509000000000000" pitchFamily="65" charset="-122"/>
                <a:ea typeface="方正仿宋_GBK" panose="03000509000000000000" pitchFamily="65" charset="-122"/>
              </a:rPr>
              <a:t>号</a:t>
            </a:r>
            <a:r>
              <a:rPr lang="zh-CN" altLang="zh-CN" sz="2400" b="1" dirty="0" smtClean="0">
                <a:solidFill>
                  <a:srgbClr val="FF0000"/>
                </a:solidFill>
                <a:latin typeface="方正仿宋_GBK" panose="03000509000000000000" pitchFamily="65" charset="-122"/>
                <a:ea typeface="方正仿宋_GBK" panose="03000509000000000000" pitchFamily="65" charset="-122"/>
              </a:rPr>
              <a:t>）</a:t>
            </a:r>
            <a:r>
              <a:rPr lang="zh-CN" altLang="en-US" sz="2400" b="1" dirty="0" smtClean="0">
                <a:latin typeface="方正仿宋_GBK" panose="03000509000000000000" pitchFamily="65" charset="-122"/>
                <a:ea typeface="方正仿宋_GBK" panose="03000509000000000000" pitchFamily="65" charset="-122"/>
              </a:rPr>
              <a:t>。</a:t>
            </a:r>
            <a:r>
              <a:rPr lang="zh-CN" altLang="en-US" sz="2800" b="1" dirty="0" smtClean="0">
                <a:latin typeface="方正仿宋_GBK" panose="03000509000000000000" pitchFamily="65" charset="-122"/>
                <a:ea typeface="方正仿宋_GBK" panose="03000509000000000000" pitchFamily="65" charset="-122"/>
              </a:rPr>
              <a:t>           </a:t>
            </a:r>
            <a:endParaRPr lang="zh-CN" altLang="en-US" sz="2800" b="1" dirty="0" smtClean="0">
              <a:latin typeface="方正仿宋_GBK" panose="03000509000000000000" pitchFamily="65" charset="-122"/>
              <a:ea typeface="方正仿宋_GBK" panose="03000509000000000000" pitchFamily="65" charset="-122"/>
            </a:endParaRPr>
          </a:p>
          <a:p>
            <a:pPr>
              <a:lnSpc>
                <a:spcPct val="200000"/>
              </a:lnSpc>
            </a:pPr>
            <a:r>
              <a:rPr lang="zh-CN" altLang="zh-CN" sz="2800" b="1" dirty="0" smtClean="0">
                <a:solidFill>
                  <a:schemeClr val="accent1"/>
                </a:solidFill>
                <a:effectLst/>
                <a:latin typeface="仿宋_GB2312" panose="02010609030101010101" pitchFamily="49" charset="-122"/>
                <a:ea typeface="仿宋_GB2312" panose="02010609030101010101" pitchFamily="49" charset="-122"/>
                <a:cs typeface="仿宋_GB2312" panose="02010609030101010101" pitchFamily="49" charset="-122"/>
              </a:rPr>
              <a:t>具体采取“</a:t>
            </a:r>
            <a:r>
              <a:rPr lang="zh-CN" altLang="zh-CN" sz="3200" b="1" dirty="0" smtClean="0">
                <a:solidFill>
                  <a:schemeClr val="accent1"/>
                </a:solidFill>
                <a:effectLst/>
                <a:latin typeface="仿宋_GB2312" panose="02010609030101010101" pitchFamily="49" charset="-122"/>
                <a:ea typeface="仿宋_GB2312" panose="02010609030101010101" pitchFamily="49" charset="-122"/>
                <a:cs typeface="仿宋_GB2312" panose="02010609030101010101" pitchFamily="49" charset="-122"/>
              </a:rPr>
              <a:t>四个下放、三个强化、两个不限制、一个抓好服务</a:t>
            </a:r>
            <a:r>
              <a:rPr lang="zh-CN" altLang="en-US" sz="3200" b="1" dirty="0" smtClean="0">
                <a:solidFill>
                  <a:schemeClr val="accent1"/>
                </a:solidFill>
                <a:effectLst/>
                <a:latin typeface="仿宋_GB2312" panose="02010609030101010101" pitchFamily="49" charset="-122"/>
                <a:ea typeface="仿宋_GB2312" panose="02010609030101010101" pitchFamily="49" charset="-122"/>
                <a:cs typeface="仿宋_GB2312" panose="02010609030101010101" pitchFamily="49" charset="-122"/>
              </a:rPr>
              <a:t>和规范资金结算要求</a:t>
            </a:r>
            <a:r>
              <a:rPr lang="zh-CN" altLang="en-US" sz="2800" b="1" dirty="0" smtClean="0">
                <a:solidFill>
                  <a:schemeClr val="accent1"/>
                </a:solidFill>
                <a:effectLst/>
                <a:latin typeface="仿宋_GB2312" panose="02010609030101010101" pitchFamily="49" charset="-122"/>
                <a:ea typeface="仿宋_GB2312" panose="02010609030101010101" pitchFamily="49" charset="-122"/>
                <a:cs typeface="仿宋_GB2312" panose="02010609030101010101" pitchFamily="49" charset="-122"/>
              </a:rPr>
              <a:t>”</a:t>
            </a:r>
            <a:r>
              <a:rPr lang="zh-CN" altLang="en-US" sz="2800" b="1" dirty="0" smtClean="0">
                <a:latin typeface="仿宋_GB2312" panose="02010609030101010101" pitchFamily="49" charset="-122"/>
                <a:ea typeface="仿宋_GB2312" panose="02010609030101010101" pitchFamily="49" charset="-122"/>
                <a:cs typeface="仿宋_GB2312" panose="02010609030101010101" pitchFamily="49" charset="-122"/>
              </a:rPr>
              <a:t>。落实</a:t>
            </a:r>
            <a:r>
              <a:rPr lang="zh-CN" altLang="en-US" sz="2800" b="1" dirty="0" smtClean="0">
                <a:solidFill>
                  <a:prstClr val="black">
                    <a:lumMod val="75000"/>
                    <a:lumOff val="25000"/>
                  </a:prstClr>
                </a:solidFill>
                <a:latin typeface="微软雅黑" panose="020B0503020204020204" pitchFamily="34" charset="-122"/>
                <a:ea typeface="微软雅黑" panose="020B0503020204020204" pitchFamily="34" charset="-122"/>
                <a:sym typeface="+mn-ea"/>
              </a:rPr>
              <a:t>党中央国务院省委政府的</a:t>
            </a:r>
            <a:r>
              <a:rPr lang="zh-CN" altLang="en-US" sz="2800" b="1" dirty="0">
                <a:solidFill>
                  <a:prstClr val="black">
                    <a:lumMod val="75000"/>
                    <a:lumOff val="25000"/>
                  </a:prstClr>
                </a:solidFill>
                <a:latin typeface="微软雅黑" panose="020B0503020204020204" pitchFamily="34" charset="-122"/>
                <a:ea typeface="微软雅黑" panose="020B0503020204020204" pitchFamily="34" charset="-122"/>
                <a:sym typeface="+mn-ea"/>
              </a:rPr>
              <a:t>改</a:t>
            </a:r>
            <a:r>
              <a:rPr lang="zh-CN" altLang="en-US" sz="2800" b="1" dirty="0" smtClean="0">
                <a:solidFill>
                  <a:prstClr val="black">
                    <a:lumMod val="75000"/>
                    <a:lumOff val="25000"/>
                  </a:prstClr>
                </a:solidFill>
                <a:latin typeface="微软雅黑" panose="020B0503020204020204" pitchFamily="34" charset="-122"/>
                <a:ea typeface="微软雅黑" panose="020B0503020204020204" pitchFamily="34" charset="-122"/>
                <a:sym typeface="+mn-ea"/>
              </a:rPr>
              <a:t>革意见</a:t>
            </a:r>
            <a:endParaRPr lang="zh-CN" altLang="en-US" sz="2800" dirty="0" smtClean="0">
              <a:latin typeface="黑体" panose="02010600030101010101" pitchFamily="49" charset="-122"/>
              <a:ea typeface="黑体" panose="02010600030101010101" pitchFamily="49" charset="-122"/>
            </a:endParaRPr>
          </a:p>
          <a:p>
            <a:pPr>
              <a:lnSpc>
                <a:spcPts val="2700"/>
              </a:lnSpc>
            </a:pPr>
            <a:endParaRPr lang="zh-CN" altLang="en-US" sz="2000" b="1" dirty="0" smtClean="0">
              <a:solidFill>
                <a:schemeClr val="tx1">
                  <a:lumMod val="75000"/>
                  <a:lumOff val="25000"/>
                </a:schemeClr>
              </a:solidFill>
              <a:latin typeface="方正仿宋_GBK" panose="03000509000000000000" pitchFamily="65" charset="-122"/>
              <a:ea typeface="方正仿宋_GBK" panose="03000509000000000000" pitchFamily="65" charset="-122"/>
            </a:endParaRPr>
          </a:p>
        </p:txBody>
      </p:sp>
      <p:sp>
        <p:nvSpPr>
          <p:cNvPr id="4" name="TextBox 3"/>
          <p:cNvSpPr txBox="1"/>
          <p:nvPr/>
        </p:nvSpPr>
        <p:spPr>
          <a:xfrm>
            <a:off x="1230085" y="326571"/>
            <a:ext cx="9850291" cy="954107"/>
          </a:xfrm>
          <a:prstGeom prst="rect">
            <a:avLst/>
          </a:prstGeom>
          <a:noFill/>
        </p:spPr>
        <p:txBody>
          <a:bodyPr wrap="square" rtlCol="0">
            <a:spAutoFit/>
          </a:bodyPr>
          <a:lstStyle/>
          <a:p>
            <a:r>
              <a:rPr lang="zh-CN" altLang="en-US" sz="2800" b="1" dirty="0" smtClean="0">
                <a:solidFill>
                  <a:prstClr val="black">
                    <a:lumMod val="75000"/>
                    <a:lumOff val="25000"/>
                  </a:prstClr>
                </a:solidFill>
                <a:latin typeface="微软雅黑" panose="020B0503020204020204" pitchFamily="34" charset="-122"/>
                <a:ea typeface="微软雅黑" panose="020B0503020204020204" pitchFamily="34" charset="-122"/>
              </a:rPr>
              <a:t>（一）省财政厅科技厅落实党中央和云南省委意见</a:t>
            </a:r>
            <a:r>
              <a:rPr lang="zh-CN" altLang="en-US" sz="2800" b="1" dirty="0" smtClean="0">
                <a:solidFill>
                  <a:srgbClr val="FF0000"/>
                </a:solidFill>
                <a:latin typeface="微软雅黑" panose="020B0503020204020204" pitchFamily="34" charset="-122"/>
                <a:ea typeface="微软雅黑" panose="020B0503020204020204" pitchFamily="34" charset="-122"/>
              </a:rPr>
              <a:t>举措之一</a:t>
            </a:r>
            <a:endParaRPr lang="zh-CN" altLang="en-US" sz="2800" dirty="0" smtClean="0">
              <a:solidFill>
                <a:srgbClr val="FF0000"/>
              </a:solidFill>
            </a:endParaRPr>
          </a:p>
          <a:p>
            <a:endParaRPr lang="zh-CN" altLang="en-US" sz="2800" b="1" dirty="0" smtClean="0">
              <a:solidFill>
                <a:schemeClr val="tx1">
                  <a:lumMod val="75000"/>
                  <a:lumOff val="25000"/>
                </a:schemeClr>
              </a:solidFill>
              <a:latin typeface="黑体" panose="02010600030101010101" pitchFamily="49" charset="-122"/>
              <a:ea typeface="黑体" panose="02010600030101010101" pitchFamily="49" charset="-122"/>
            </a:endParaRPr>
          </a:p>
        </p:txBody>
      </p:sp>
    </p:spTree>
  </p:cSld>
  <p:clrMapOvr>
    <a:masterClrMapping/>
  </p:clrMapOvr>
  <p:transition spd="slow">
    <p:cove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Freeform 42"/>
          <p:cNvSpPr/>
          <p:nvPr/>
        </p:nvSpPr>
        <p:spPr bwMode="auto">
          <a:xfrm>
            <a:off x="2431169" y="1914123"/>
            <a:ext cx="2938300" cy="670437"/>
          </a:xfrm>
          <a:custGeom>
            <a:avLst/>
            <a:gdLst>
              <a:gd name="T0" fmla="*/ 0 w 4673"/>
              <a:gd name="T1" fmla="*/ 739775 h 1547"/>
              <a:gd name="T2" fmla="*/ 0 w 4673"/>
              <a:gd name="T3" fmla="*/ 0 h 1547"/>
              <a:gd name="T4" fmla="*/ 3246437 w 4673"/>
              <a:gd name="T5" fmla="*/ 0 h 1547"/>
              <a:gd name="T6" fmla="*/ 0 60000 65536"/>
              <a:gd name="T7" fmla="*/ 0 60000 65536"/>
              <a:gd name="T8" fmla="*/ 0 60000 65536"/>
            </a:gdLst>
            <a:ahLst/>
            <a:cxnLst>
              <a:cxn ang="T6">
                <a:pos x="T0" y="T1"/>
              </a:cxn>
              <a:cxn ang="T7">
                <a:pos x="T2" y="T3"/>
              </a:cxn>
              <a:cxn ang="T8">
                <a:pos x="T4" y="T5"/>
              </a:cxn>
            </a:cxnLst>
            <a:rect l="0" t="0" r="r" b="b"/>
            <a:pathLst>
              <a:path w="4673" h="1547">
                <a:moveTo>
                  <a:pt x="0" y="1547"/>
                </a:moveTo>
                <a:lnTo>
                  <a:pt x="0" y="0"/>
                </a:lnTo>
                <a:lnTo>
                  <a:pt x="4673" y="0"/>
                </a:lnTo>
              </a:path>
            </a:pathLst>
          </a:custGeom>
          <a:noFill/>
          <a:ln w="9" cap="flat" cmpd="sng">
            <a:solidFill>
              <a:srgbClr val="7F7F7F"/>
            </a:solidFill>
            <a:prstDash val="dash"/>
            <a:round/>
            <a:headEnd type="oval" w="med" len="med"/>
            <a:tailEnd type="oval" w="med" len="med"/>
          </a:ln>
          <a:extLst>
            <a:ext uri="{909E8E84-426E-40DD-AFC4-6F175D3DCCD1}">
              <a14:hiddenFill xmlns:a14="http://schemas.microsoft.com/office/drawing/2010/main">
                <a:solidFill>
                  <a:srgbClr val="FFFFFF"/>
                </a:solidFill>
              </a14:hiddenFill>
            </a:ext>
          </a:extLst>
        </p:spPr>
        <p:txBody>
          <a:bodyPr lIns="82779" tIns="41389" rIns="82779" bIns="41389"/>
          <a:lstStyle/>
          <a:p>
            <a:pPr defTabSz="1218565"/>
            <a:endParaRPr lang="zh-CN" altLang="en-US" sz="2400">
              <a:solidFill>
                <a:prstClr val="black"/>
              </a:solidFill>
              <a:latin typeface="微软雅黑" panose="020B0503020204020204" pitchFamily="34" charset="-122"/>
              <a:ea typeface="微软雅黑" panose="020B0503020204020204" pitchFamily="34" charset="-122"/>
            </a:endParaRPr>
          </a:p>
        </p:txBody>
      </p:sp>
      <p:sp>
        <p:nvSpPr>
          <p:cNvPr id="31" name="Freeform 42"/>
          <p:cNvSpPr/>
          <p:nvPr/>
        </p:nvSpPr>
        <p:spPr bwMode="auto">
          <a:xfrm flipH="1">
            <a:off x="6763158" y="1914123"/>
            <a:ext cx="2938300" cy="670437"/>
          </a:xfrm>
          <a:custGeom>
            <a:avLst/>
            <a:gdLst>
              <a:gd name="T0" fmla="*/ 0 w 4673"/>
              <a:gd name="T1" fmla="*/ 739775 h 1547"/>
              <a:gd name="T2" fmla="*/ 0 w 4673"/>
              <a:gd name="T3" fmla="*/ 0 h 1547"/>
              <a:gd name="T4" fmla="*/ 3246438 w 4673"/>
              <a:gd name="T5" fmla="*/ 0 h 1547"/>
              <a:gd name="T6" fmla="*/ 0 60000 65536"/>
              <a:gd name="T7" fmla="*/ 0 60000 65536"/>
              <a:gd name="T8" fmla="*/ 0 60000 65536"/>
            </a:gdLst>
            <a:ahLst/>
            <a:cxnLst>
              <a:cxn ang="T6">
                <a:pos x="T0" y="T1"/>
              </a:cxn>
              <a:cxn ang="T7">
                <a:pos x="T2" y="T3"/>
              </a:cxn>
              <a:cxn ang="T8">
                <a:pos x="T4" y="T5"/>
              </a:cxn>
            </a:cxnLst>
            <a:rect l="0" t="0" r="r" b="b"/>
            <a:pathLst>
              <a:path w="4673" h="1547">
                <a:moveTo>
                  <a:pt x="0" y="1547"/>
                </a:moveTo>
                <a:lnTo>
                  <a:pt x="0" y="0"/>
                </a:lnTo>
                <a:lnTo>
                  <a:pt x="4673" y="0"/>
                </a:lnTo>
              </a:path>
            </a:pathLst>
          </a:custGeom>
          <a:noFill/>
          <a:ln w="9" cap="flat" cmpd="sng">
            <a:solidFill>
              <a:srgbClr val="7F7F7F"/>
            </a:solidFill>
            <a:prstDash val="dash"/>
            <a:round/>
            <a:headEnd type="oval" w="med" len="med"/>
            <a:tailEnd type="oval" w="med" len="med"/>
          </a:ln>
          <a:extLst>
            <a:ext uri="{909E8E84-426E-40DD-AFC4-6F175D3DCCD1}">
              <a14:hiddenFill xmlns:a14="http://schemas.microsoft.com/office/drawing/2010/main">
                <a:solidFill>
                  <a:srgbClr val="FFFFFF"/>
                </a:solidFill>
              </a14:hiddenFill>
            </a:ext>
          </a:extLst>
        </p:spPr>
        <p:txBody>
          <a:bodyPr lIns="82779" tIns="41389" rIns="82779" bIns="41389"/>
          <a:lstStyle/>
          <a:p>
            <a:pPr defTabSz="1218565"/>
            <a:endParaRPr lang="zh-CN" altLang="en-US" sz="2400">
              <a:solidFill>
                <a:prstClr val="black"/>
              </a:solidFill>
              <a:latin typeface="微软雅黑" panose="020B0503020204020204" pitchFamily="34" charset="-122"/>
              <a:ea typeface="微软雅黑" panose="020B0503020204020204" pitchFamily="34" charset="-122"/>
            </a:endParaRPr>
          </a:p>
        </p:txBody>
      </p:sp>
      <p:sp>
        <p:nvSpPr>
          <p:cNvPr id="32" name="Freeform 42"/>
          <p:cNvSpPr/>
          <p:nvPr/>
        </p:nvSpPr>
        <p:spPr bwMode="auto">
          <a:xfrm flipV="1">
            <a:off x="2431169" y="4933967"/>
            <a:ext cx="2938300" cy="668997"/>
          </a:xfrm>
          <a:custGeom>
            <a:avLst/>
            <a:gdLst>
              <a:gd name="T0" fmla="*/ 0 w 4673"/>
              <a:gd name="T1" fmla="*/ 738187 h 1547"/>
              <a:gd name="T2" fmla="*/ 0 w 4673"/>
              <a:gd name="T3" fmla="*/ 0 h 1547"/>
              <a:gd name="T4" fmla="*/ 3246437 w 4673"/>
              <a:gd name="T5" fmla="*/ 0 h 1547"/>
              <a:gd name="T6" fmla="*/ 0 60000 65536"/>
              <a:gd name="T7" fmla="*/ 0 60000 65536"/>
              <a:gd name="T8" fmla="*/ 0 60000 65536"/>
            </a:gdLst>
            <a:ahLst/>
            <a:cxnLst>
              <a:cxn ang="T6">
                <a:pos x="T0" y="T1"/>
              </a:cxn>
              <a:cxn ang="T7">
                <a:pos x="T2" y="T3"/>
              </a:cxn>
              <a:cxn ang="T8">
                <a:pos x="T4" y="T5"/>
              </a:cxn>
            </a:cxnLst>
            <a:rect l="0" t="0" r="r" b="b"/>
            <a:pathLst>
              <a:path w="4673" h="1547">
                <a:moveTo>
                  <a:pt x="0" y="1547"/>
                </a:moveTo>
                <a:lnTo>
                  <a:pt x="0" y="0"/>
                </a:lnTo>
                <a:lnTo>
                  <a:pt x="4673" y="0"/>
                </a:lnTo>
              </a:path>
            </a:pathLst>
          </a:custGeom>
          <a:noFill/>
          <a:ln w="9" cap="flat" cmpd="sng">
            <a:solidFill>
              <a:srgbClr val="7F7F7F"/>
            </a:solidFill>
            <a:prstDash val="dash"/>
            <a:round/>
            <a:headEnd type="oval" w="med" len="med"/>
            <a:tailEnd type="oval" w="med" len="med"/>
          </a:ln>
          <a:extLst>
            <a:ext uri="{909E8E84-426E-40DD-AFC4-6F175D3DCCD1}">
              <a14:hiddenFill xmlns:a14="http://schemas.microsoft.com/office/drawing/2010/main">
                <a:solidFill>
                  <a:srgbClr val="FFFFFF"/>
                </a:solidFill>
              </a14:hiddenFill>
            </a:ext>
          </a:extLst>
        </p:spPr>
        <p:txBody>
          <a:bodyPr lIns="82779" tIns="41389" rIns="82779" bIns="41389"/>
          <a:lstStyle/>
          <a:p>
            <a:pPr defTabSz="1218565"/>
            <a:endParaRPr lang="zh-CN" altLang="en-US" sz="2400">
              <a:solidFill>
                <a:prstClr val="black"/>
              </a:solidFill>
              <a:latin typeface="微软雅黑" panose="020B0503020204020204" pitchFamily="34" charset="-122"/>
              <a:ea typeface="微软雅黑" panose="020B0503020204020204" pitchFamily="34" charset="-122"/>
            </a:endParaRPr>
          </a:p>
        </p:txBody>
      </p:sp>
      <p:sp>
        <p:nvSpPr>
          <p:cNvPr id="33" name="Freeform 42"/>
          <p:cNvSpPr/>
          <p:nvPr/>
        </p:nvSpPr>
        <p:spPr bwMode="auto">
          <a:xfrm flipH="1" flipV="1">
            <a:off x="6763158" y="4933967"/>
            <a:ext cx="2938300" cy="668997"/>
          </a:xfrm>
          <a:custGeom>
            <a:avLst/>
            <a:gdLst>
              <a:gd name="T0" fmla="*/ 0 w 4673"/>
              <a:gd name="T1" fmla="*/ 738187 h 1547"/>
              <a:gd name="T2" fmla="*/ 0 w 4673"/>
              <a:gd name="T3" fmla="*/ 0 h 1547"/>
              <a:gd name="T4" fmla="*/ 3246438 w 4673"/>
              <a:gd name="T5" fmla="*/ 0 h 1547"/>
              <a:gd name="T6" fmla="*/ 0 60000 65536"/>
              <a:gd name="T7" fmla="*/ 0 60000 65536"/>
              <a:gd name="T8" fmla="*/ 0 60000 65536"/>
            </a:gdLst>
            <a:ahLst/>
            <a:cxnLst>
              <a:cxn ang="T6">
                <a:pos x="T0" y="T1"/>
              </a:cxn>
              <a:cxn ang="T7">
                <a:pos x="T2" y="T3"/>
              </a:cxn>
              <a:cxn ang="T8">
                <a:pos x="T4" y="T5"/>
              </a:cxn>
            </a:cxnLst>
            <a:rect l="0" t="0" r="r" b="b"/>
            <a:pathLst>
              <a:path w="4673" h="1547">
                <a:moveTo>
                  <a:pt x="0" y="1547"/>
                </a:moveTo>
                <a:lnTo>
                  <a:pt x="0" y="0"/>
                </a:lnTo>
                <a:lnTo>
                  <a:pt x="4673" y="0"/>
                </a:lnTo>
              </a:path>
            </a:pathLst>
          </a:custGeom>
          <a:noFill/>
          <a:ln w="9" cap="flat" cmpd="sng">
            <a:solidFill>
              <a:srgbClr val="7F7F7F"/>
            </a:solidFill>
            <a:prstDash val="dash"/>
            <a:round/>
            <a:headEnd type="oval" w="med" len="med"/>
            <a:tailEnd type="oval" w="med" len="med"/>
          </a:ln>
          <a:extLst>
            <a:ext uri="{909E8E84-426E-40DD-AFC4-6F175D3DCCD1}">
              <a14:hiddenFill xmlns:a14="http://schemas.microsoft.com/office/drawing/2010/main">
                <a:solidFill>
                  <a:srgbClr val="FFFFFF"/>
                </a:solidFill>
              </a14:hiddenFill>
            </a:ext>
          </a:extLst>
        </p:spPr>
        <p:txBody>
          <a:bodyPr lIns="82779" tIns="41389" rIns="82779" bIns="41389"/>
          <a:lstStyle/>
          <a:p>
            <a:pPr defTabSz="1218565"/>
            <a:endParaRPr lang="zh-CN" altLang="en-US" sz="2400">
              <a:solidFill>
                <a:prstClr val="black"/>
              </a:solidFill>
              <a:latin typeface="微软雅黑" panose="020B0503020204020204" pitchFamily="34" charset="-122"/>
              <a:ea typeface="微软雅黑" panose="020B0503020204020204" pitchFamily="34" charset="-122"/>
            </a:endParaRPr>
          </a:p>
        </p:txBody>
      </p:sp>
      <p:sp>
        <p:nvSpPr>
          <p:cNvPr id="34" name="矩形 32"/>
          <p:cNvSpPr>
            <a:spLocks noChangeArrowheads="1"/>
          </p:cNvSpPr>
          <p:nvPr/>
        </p:nvSpPr>
        <p:spPr bwMode="auto">
          <a:xfrm>
            <a:off x="0" y="3302475"/>
            <a:ext cx="12192000" cy="1043060"/>
          </a:xfrm>
          <a:prstGeom prst="rect">
            <a:avLst/>
          </a:prstGeom>
          <a:solidFill>
            <a:schemeClr val="bg1">
              <a:lumMod val="85000"/>
            </a:schemeClr>
          </a:solidFill>
          <a:ln>
            <a:noFill/>
          </a:ln>
        </p:spPr>
        <p:txBody>
          <a:bodyPr lIns="82779" tIns="41389" rIns="82779" bIns="41389"/>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anose="02010609030101010101" pitchFamily="49"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defTabSz="1218565" eaLnBrk="1" hangingPunct="1">
              <a:spcBef>
                <a:spcPct val="0"/>
              </a:spcBef>
              <a:buNone/>
            </a:pPr>
            <a:endParaRPr lang="zh-CN" altLang="en-US" sz="1600">
              <a:solidFill>
                <a:prstClr val="black"/>
              </a:solidFill>
              <a:latin typeface="微软雅黑" panose="020B0503020204020204" pitchFamily="34" charset="-122"/>
            </a:endParaRPr>
          </a:p>
        </p:txBody>
      </p:sp>
      <p:sp>
        <p:nvSpPr>
          <p:cNvPr id="35" name="TextBox 33"/>
          <p:cNvSpPr txBox="1">
            <a:spLocks noChangeArrowheads="1"/>
          </p:cNvSpPr>
          <p:nvPr/>
        </p:nvSpPr>
        <p:spPr bwMode="auto">
          <a:xfrm>
            <a:off x="4057931" y="3598847"/>
            <a:ext cx="4076137" cy="514474"/>
          </a:xfrm>
          <a:prstGeom prst="rect">
            <a:avLst/>
          </a:prstGeom>
          <a:noFill/>
          <a:ln>
            <a:noFill/>
          </a:ln>
        </p:spPr>
        <p:txBody>
          <a:bodyPr wrap="square" lIns="82779" tIns="41389" rIns="82779" bIns="41389">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anose="02010609030101010101" pitchFamily="49"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buNone/>
            </a:pPr>
            <a:r>
              <a:rPr lang="zh-CN" altLang="en-US" sz="2800" dirty="0" smtClean="0">
                <a:solidFill>
                  <a:schemeClr val="tx1">
                    <a:lumMod val="75000"/>
                    <a:lumOff val="25000"/>
                  </a:schemeClr>
                </a:solidFill>
                <a:latin typeface="微软雅黑" panose="020B0503020204020204" pitchFamily="34" charset="-122"/>
              </a:rPr>
              <a:t>     </a:t>
            </a:r>
            <a:r>
              <a:rPr lang="zh-CN" altLang="en-US" sz="2800" b="1" dirty="0">
                <a:solidFill>
                  <a:srgbClr val="0070C0"/>
                </a:solidFill>
                <a:latin typeface="微软雅黑" panose="020B0503020204020204" pitchFamily="34" charset="-122"/>
              </a:rPr>
              <a:t>放管服改革</a:t>
            </a:r>
            <a:r>
              <a:rPr lang="zh-CN" altLang="en-US" sz="2800" b="1" dirty="0" smtClean="0">
                <a:solidFill>
                  <a:srgbClr val="0070C0"/>
                </a:solidFill>
                <a:latin typeface="微软雅黑" panose="020B0503020204020204" pitchFamily="34" charset="-122"/>
              </a:rPr>
              <a:t>主要</a:t>
            </a:r>
            <a:r>
              <a:rPr lang="zh-CN" altLang="en-US" sz="2800" b="1" dirty="0">
                <a:solidFill>
                  <a:srgbClr val="0070C0"/>
                </a:solidFill>
                <a:latin typeface="微软雅黑" panose="020B0503020204020204" pitchFamily="34" charset="-122"/>
              </a:rPr>
              <a:t>措施</a:t>
            </a:r>
            <a:endParaRPr lang="zh-CN" altLang="en-US" sz="2800" b="1" dirty="0">
              <a:solidFill>
                <a:srgbClr val="0070C0"/>
              </a:solidFill>
              <a:latin typeface="微软雅黑" panose="020B0503020204020204" pitchFamily="34" charset="-122"/>
            </a:endParaRPr>
          </a:p>
        </p:txBody>
      </p:sp>
      <p:grpSp>
        <p:nvGrpSpPr>
          <p:cNvPr id="36" name="组合 34"/>
          <p:cNvGrpSpPr/>
          <p:nvPr/>
        </p:nvGrpSpPr>
        <p:grpSpPr bwMode="auto">
          <a:xfrm>
            <a:off x="1923970" y="2519820"/>
            <a:ext cx="1044569" cy="1047377"/>
            <a:chOff x="0" y="0"/>
            <a:chExt cx="1154113" cy="1155699"/>
          </a:xfrm>
          <a:solidFill>
            <a:schemeClr val="bg1">
              <a:lumMod val="65000"/>
            </a:schemeClr>
          </a:solidFill>
        </p:grpSpPr>
        <p:sp>
          <p:nvSpPr>
            <p:cNvPr id="37" name="Oval 30"/>
            <p:cNvSpPr>
              <a:spLocks noChangeArrowheads="1"/>
            </p:cNvSpPr>
            <p:nvPr/>
          </p:nvSpPr>
          <p:spPr bwMode="auto">
            <a:xfrm>
              <a:off x="0" y="0"/>
              <a:ext cx="1154113" cy="1155699"/>
            </a:xfrm>
            <a:prstGeom prst="ellipse">
              <a:avLst/>
            </a:prstGeom>
            <a:solidFill>
              <a:schemeClr val="accent1"/>
            </a:solidFill>
            <a:ln w="63500">
              <a:solidFill>
                <a:schemeClr val="bg1"/>
              </a:solidFill>
              <a:round/>
            </a:ln>
            <a:effectLst>
              <a:outerShdw blurRad="101600" dist="38100" dir="8100000" algn="tr" rotWithShape="0">
                <a:prstClr val="black">
                  <a:alpha val="40000"/>
                </a:prstClr>
              </a:outerShdw>
            </a:effectLst>
          </p:spPr>
          <p:txBody>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anose="02010609030101010101" pitchFamily="49"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defTabSz="1218565" eaLnBrk="1" hangingPunct="1">
                <a:spcBef>
                  <a:spcPct val="0"/>
                </a:spcBef>
                <a:buNone/>
              </a:pPr>
              <a:endParaRPr lang="zh-CN" altLang="en-US" sz="1600">
                <a:solidFill>
                  <a:prstClr val="black"/>
                </a:solidFill>
                <a:latin typeface="微软雅黑" panose="020B0503020204020204" pitchFamily="34" charset="-122"/>
              </a:endParaRPr>
            </a:p>
          </p:txBody>
        </p:sp>
        <p:sp>
          <p:nvSpPr>
            <p:cNvPr id="38" name="Freeform 34"/>
            <p:cNvSpPr>
              <a:spLocks noEditPoints="1"/>
            </p:cNvSpPr>
            <p:nvPr/>
          </p:nvSpPr>
          <p:spPr bwMode="auto">
            <a:xfrm>
              <a:off x="266700" y="128587"/>
              <a:ext cx="638175" cy="868362"/>
            </a:xfrm>
            <a:custGeom>
              <a:avLst/>
              <a:gdLst>
                <a:gd name="T0" fmla="*/ 128715 w 709"/>
                <a:gd name="T1" fmla="*/ 322149 h 965"/>
                <a:gd name="T2" fmla="*/ 196223 w 709"/>
                <a:gd name="T3" fmla="*/ 480524 h 965"/>
                <a:gd name="T4" fmla="*/ 251130 w 709"/>
                <a:gd name="T5" fmla="*/ 607403 h 965"/>
                <a:gd name="T6" fmla="*/ 374444 w 709"/>
                <a:gd name="T7" fmla="*/ 611003 h 965"/>
                <a:gd name="T8" fmla="*/ 401447 w 709"/>
                <a:gd name="T9" fmla="*/ 560611 h 965"/>
                <a:gd name="T10" fmla="*/ 469855 w 709"/>
                <a:gd name="T11" fmla="*/ 432831 h 965"/>
                <a:gd name="T12" fmla="*/ 319538 w 709"/>
                <a:gd name="T13" fmla="*/ 132279 h 965"/>
                <a:gd name="T14" fmla="*/ 264631 w 709"/>
                <a:gd name="T15" fmla="*/ 650597 h 965"/>
                <a:gd name="T16" fmla="*/ 201624 w 709"/>
                <a:gd name="T17" fmla="*/ 578608 h 965"/>
                <a:gd name="T18" fmla="*/ 135916 w 709"/>
                <a:gd name="T19" fmla="*/ 455328 h 965"/>
                <a:gd name="T20" fmla="*/ 319538 w 709"/>
                <a:gd name="T21" fmla="*/ 91785 h 965"/>
                <a:gd name="T22" fmla="*/ 503159 w 709"/>
                <a:gd name="T23" fmla="*/ 455328 h 965"/>
                <a:gd name="T24" fmla="*/ 436551 w 709"/>
                <a:gd name="T25" fmla="*/ 578608 h 965"/>
                <a:gd name="T26" fmla="*/ 374444 w 709"/>
                <a:gd name="T27" fmla="*/ 650597 h 965"/>
                <a:gd name="T28" fmla="*/ 228627 w 709"/>
                <a:gd name="T29" fmla="*/ 778376 h 965"/>
                <a:gd name="T30" fmla="*/ 383445 w 709"/>
                <a:gd name="T31" fmla="*/ 807172 h 965"/>
                <a:gd name="T32" fmla="*/ 383445 w 709"/>
                <a:gd name="T33" fmla="*/ 748681 h 965"/>
                <a:gd name="T34" fmla="*/ 246629 w 709"/>
                <a:gd name="T35" fmla="*/ 796373 h 965"/>
                <a:gd name="T36" fmla="*/ 395146 w 709"/>
                <a:gd name="T37" fmla="*/ 796373 h 965"/>
                <a:gd name="T38" fmla="*/ 413149 w 709"/>
                <a:gd name="T39" fmla="*/ 778376 h 965"/>
                <a:gd name="T40" fmla="*/ 228627 w 709"/>
                <a:gd name="T41" fmla="*/ 685691 h 965"/>
                <a:gd name="T42" fmla="*/ 413149 w 709"/>
                <a:gd name="T43" fmla="*/ 778376 h 965"/>
                <a:gd name="T44" fmla="*/ 411348 w 709"/>
                <a:gd name="T45" fmla="*/ 362642 h 965"/>
                <a:gd name="T46" fmla="*/ 349241 w 709"/>
                <a:gd name="T47" fmla="*/ 424733 h 965"/>
                <a:gd name="T48" fmla="*/ 288934 w 709"/>
                <a:gd name="T49" fmla="*/ 424733 h 965"/>
                <a:gd name="T50" fmla="*/ 226827 w 709"/>
                <a:gd name="T51" fmla="*/ 362642 h 965"/>
                <a:gd name="T52" fmla="*/ 226827 w 709"/>
                <a:gd name="T53" fmla="*/ 302352 h 965"/>
                <a:gd name="T54" fmla="*/ 288934 w 709"/>
                <a:gd name="T55" fmla="*/ 239362 h 965"/>
                <a:gd name="T56" fmla="*/ 349241 w 709"/>
                <a:gd name="T57" fmla="*/ 239362 h 965"/>
                <a:gd name="T58" fmla="*/ 411348 w 709"/>
                <a:gd name="T59" fmla="*/ 302352 h 965"/>
                <a:gd name="T60" fmla="*/ 612972 w 709"/>
                <a:gd name="T61" fmla="*/ 293353 h 965"/>
                <a:gd name="T62" fmla="*/ 580568 w 709"/>
                <a:gd name="T63" fmla="*/ 322149 h 965"/>
                <a:gd name="T64" fmla="*/ 612972 w 709"/>
                <a:gd name="T65" fmla="*/ 341046 h 965"/>
                <a:gd name="T66" fmla="*/ 612972 w 709"/>
                <a:gd name="T67" fmla="*/ 293353 h 965"/>
                <a:gd name="T68" fmla="*/ 542764 w 709"/>
                <a:gd name="T69" fmla="*/ 127780 h 965"/>
                <a:gd name="T70" fmla="*/ 509460 w 709"/>
                <a:gd name="T71" fmla="*/ 94485 h 965"/>
                <a:gd name="T72" fmla="*/ 518461 w 709"/>
                <a:gd name="T73" fmla="*/ 152976 h 965"/>
                <a:gd name="T74" fmla="*/ 342040 w 709"/>
                <a:gd name="T75" fmla="*/ 61190 h 965"/>
                <a:gd name="T76" fmla="*/ 318637 w 709"/>
                <a:gd name="T77" fmla="*/ 0 h 965"/>
                <a:gd name="T78" fmla="*/ 294335 w 709"/>
                <a:gd name="T79" fmla="*/ 61190 h 965"/>
                <a:gd name="T80" fmla="*/ 117014 w 709"/>
                <a:gd name="T81" fmla="*/ 155675 h 965"/>
                <a:gd name="T82" fmla="*/ 127815 w 709"/>
                <a:gd name="T83" fmla="*/ 98084 h 965"/>
                <a:gd name="T84" fmla="*/ 93611 w 709"/>
                <a:gd name="T85" fmla="*/ 132279 h 965"/>
                <a:gd name="T86" fmla="*/ 57607 w 709"/>
                <a:gd name="T87" fmla="*/ 322149 h 965"/>
                <a:gd name="T88" fmla="*/ 25203 w 709"/>
                <a:gd name="T89" fmla="*/ 293353 h 965"/>
                <a:gd name="T90" fmla="*/ 25203 w 709"/>
                <a:gd name="T91" fmla="*/ 341046 h 965"/>
                <a:gd name="T92" fmla="*/ 57607 w 709"/>
                <a:gd name="T93" fmla="*/ 322149 h 965"/>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709" h="965">
                  <a:moveTo>
                    <a:pt x="355" y="147"/>
                  </a:moveTo>
                  <a:cubicBezTo>
                    <a:pt x="238" y="147"/>
                    <a:pt x="143" y="241"/>
                    <a:pt x="143" y="358"/>
                  </a:cubicBezTo>
                  <a:cubicBezTo>
                    <a:pt x="143" y="414"/>
                    <a:pt x="187" y="481"/>
                    <a:pt x="188" y="481"/>
                  </a:cubicBezTo>
                  <a:cubicBezTo>
                    <a:pt x="197" y="496"/>
                    <a:pt x="210" y="519"/>
                    <a:pt x="218" y="534"/>
                  </a:cubicBezTo>
                  <a:lnTo>
                    <a:pt x="264" y="623"/>
                  </a:lnTo>
                  <a:cubicBezTo>
                    <a:pt x="272" y="639"/>
                    <a:pt x="279" y="662"/>
                    <a:pt x="279" y="675"/>
                  </a:cubicBezTo>
                  <a:cubicBezTo>
                    <a:pt x="279" y="675"/>
                    <a:pt x="284" y="679"/>
                    <a:pt x="294" y="679"/>
                  </a:cubicBezTo>
                  <a:lnTo>
                    <a:pt x="416" y="679"/>
                  </a:lnTo>
                  <a:cubicBezTo>
                    <a:pt x="425" y="679"/>
                    <a:pt x="430" y="675"/>
                    <a:pt x="431" y="674"/>
                  </a:cubicBezTo>
                  <a:cubicBezTo>
                    <a:pt x="430" y="662"/>
                    <a:pt x="437" y="639"/>
                    <a:pt x="446" y="623"/>
                  </a:cubicBezTo>
                  <a:lnTo>
                    <a:pt x="491" y="534"/>
                  </a:lnTo>
                  <a:cubicBezTo>
                    <a:pt x="499" y="519"/>
                    <a:pt x="513" y="495"/>
                    <a:pt x="522" y="481"/>
                  </a:cubicBezTo>
                  <a:cubicBezTo>
                    <a:pt x="537" y="458"/>
                    <a:pt x="566" y="402"/>
                    <a:pt x="566" y="358"/>
                  </a:cubicBezTo>
                  <a:cubicBezTo>
                    <a:pt x="566" y="241"/>
                    <a:pt x="471" y="147"/>
                    <a:pt x="355" y="147"/>
                  </a:cubicBezTo>
                  <a:close/>
                  <a:moveTo>
                    <a:pt x="416" y="723"/>
                  </a:moveTo>
                  <a:lnTo>
                    <a:pt x="294" y="723"/>
                  </a:lnTo>
                  <a:cubicBezTo>
                    <a:pt x="261" y="723"/>
                    <a:pt x="235" y="702"/>
                    <a:pt x="235" y="675"/>
                  </a:cubicBezTo>
                  <a:cubicBezTo>
                    <a:pt x="235" y="671"/>
                    <a:pt x="231" y="656"/>
                    <a:pt x="224" y="643"/>
                  </a:cubicBezTo>
                  <a:lnTo>
                    <a:pt x="179" y="554"/>
                  </a:lnTo>
                  <a:cubicBezTo>
                    <a:pt x="172" y="540"/>
                    <a:pt x="159" y="519"/>
                    <a:pt x="151" y="506"/>
                  </a:cubicBezTo>
                  <a:cubicBezTo>
                    <a:pt x="145" y="498"/>
                    <a:pt x="99" y="425"/>
                    <a:pt x="99" y="358"/>
                  </a:cubicBezTo>
                  <a:cubicBezTo>
                    <a:pt x="99" y="217"/>
                    <a:pt x="214" y="102"/>
                    <a:pt x="355" y="102"/>
                  </a:cubicBezTo>
                  <a:cubicBezTo>
                    <a:pt x="495" y="102"/>
                    <a:pt x="610" y="217"/>
                    <a:pt x="610" y="358"/>
                  </a:cubicBezTo>
                  <a:cubicBezTo>
                    <a:pt x="610" y="425"/>
                    <a:pt x="564" y="498"/>
                    <a:pt x="559" y="506"/>
                  </a:cubicBezTo>
                  <a:cubicBezTo>
                    <a:pt x="550" y="518"/>
                    <a:pt x="537" y="541"/>
                    <a:pt x="530" y="554"/>
                  </a:cubicBezTo>
                  <a:lnTo>
                    <a:pt x="485" y="643"/>
                  </a:lnTo>
                  <a:cubicBezTo>
                    <a:pt x="478" y="656"/>
                    <a:pt x="475" y="671"/>
                    <a:pt x="475" y="675"/>
                  </a:cubicBezTo>
                  <a:cubicBezTo>
                    <a:pt x="475" y="702"/>
                    <a:pt x="449" y="723"/>
                    <a:pt x="416" y="723"/>
                  </a:cubicBezTo>
                  <a:close/>
                  <a:moveTo>
                    <a:pt x="287" y="832"/>
                  </a:moveTo>
                  <a:cubicBezTo>
                    <a:pt x="269" y="832"/>
                    <a:pt x="254" y="846"/>
                    <a:pt x="254" y="865"/>
                  </a:cubicBezTo>
                  <a:cubicBezTo>
                    <a:pt x="254" y="883"/>
                    <a:pt x="269" y="897"/>
                    <a:pt x="287" y="897"/>
                  </a:cubicBezTo>
                  <a:lnTo>
                    <a:pt x="426" y="897"/>
                  </a:lnTo>
                  <a:cubicBezTo>
                    <a:pt x="444" y="897"/>
                    <a:pt x="459" y="883"/>
                    <a:pt x="459" y="865"/>
                  </a:cubicBezTo>
                  <a:cubicBezTo>
                    <a:pt x="459" y="846"/>
                    <a:pt x="444" y="832"/>
                    <a:pt x="426" y="832"/>
                  </a:cubicBezTo>
                  <a:lnTo>
                    <a:pt x="287" y="832"/>
                  </a:lnTo>
                  <a:close/>
                  <a:moveTo>
                    <a:pt x="274" y="885"/>
                  </a:moveTo>
                  <a:cubicBezTo>
                    <a:pt x="276" y="929"/>
                    <a:pt x="312" y="965"/>
                    <a:pt x="356" y="965"/>
                  </a:cubicBezTo>
                  <a:cubicBezTo>
                    <a:pt x="401" y="965"/>
                    <a:pt x="437" y="929"/>
                    <a:pt x="439" y="885"/>
                  </a:cubicBezTo>
                  <a:lnTo>
                    <a:pt x="274" y="885"/>
                  </a:lnTo>
                  <a:close/>
                  <a:moveTo>
                    <a:pt x="459" y="865"/>
                  </a:moveTo>
                  <a:lnTo>
                    <a:pt x="254" y="865"/>
                  </a:lnTo>
                  <a:lnTo>
                    <a:pt x="254" y="762"/>
                  </a:lnTo>
                  <a:lnTo>
                    <a:pt x="459" y="762"/>
                  </a:lnTo>
                  <a:lnTo>
                    <a:pt x="459" y="865"/>
                  </a:lnTo>
                  <a:close/>
                  <a:moveTo>
                    <a:pt x="491" y="369"/>
                  </a:moveTo>
                  <a:cubicBezTo>
                    <a:pt x="491" y="388"/>
                    <a:pt x="476" y="403"/>
                    <a:pt x="457" y="403"/>
                  </a:cubicBezTo>
                  <a:lnTo>
                    <a:pt x="388" y="403"/>
                  </a:lnTo>
                  <a:lnTo>
                    <a:pt x="388" y="472"/>
                  </a:lnTo>
                  <a:cubicBezTo>
                    <a:pt x="388" y="491"/>
                    <a:pt x="373" y="506"/>
                    <a:pt x="355" y="506"/>
                  </a:cubicBezTo>
                  <a:cubicBezTo>
                    <a:pt x="336" y="506"/>
                    <a:pt x="321" y="491"/>
                    <a:pt x="321" y="472"/>
                  </a:cubicBezTo>
                  <a:lnTo>
                    <a:pt x="321" y="403"/>
                  </a:lnTo>
                  <a:lnTo>
                    <a:pt x="252" y="403"/>
                  </a:lnTo>
                  <a:cubicBezTo>
                    <a:pt x="233" y="403"/>
                    <a:pt x="218" y="388"/>
                    <a:pt x="218" y="369"/>
                  </a:cubicBezTo>
                  <a:cubicBezTo>
                    <a:pt x="218" y="351"/>
                    <a:pt x="233" y="336"/>
                    <a:pt x="252" y="336"/>
                  </a:cubicBezTo>
                  <a:lnTo>
                    <a:pt x="321" y="336"/>
                  </a:lnTo>
                  <a:lnTo>
                    <a:pt x="321" y="266"/>
                  </a:lnTo>
                  <a:cubicBezTo>
                    <a:pt x="321" y="248"/>
                    <a:pt x="336" y="233"/>
                    <a:pt x="355" y="233"/>
                  </a:cubicBezTo>
                  <a:cubicBezTo>
                    <a:pt x="373" y="233"/>
                    <a:pt x="388" y="248"/>
                    <a:pt x="388" y="266"/>
                  </a:cubicBezTo>
                  <a:lnTo>
                    <a:pt x="388" y="336"/>
                  </a:lnTo>
                  <a:lnTo>
                    <a:pt x="457" y="336"/>
                  </a:lnTo>
                  <a:cubicBezTo>
                    <a:pt x="476" y="336"/>
                    <a:pt x="491" y="351"/>
                    <a:pt x="491" y="369"/>
                  </a:cubicBezTo>
                  <a:close/>
                  <a:moveTo>
                    <a:pt x="681" y="326"/>
                  </a:moveTo>
                  <a:lnTo>
                    <a:pt x="643" y="326"/>
                  </a:lnTo>
                  <a:cubicBezTo>
                    <a:pt x="644" y="336"/>
                    <a:pt x="645" y="347"/>
                    <a:pt x="645" y="358"/>
                  </a:cubicBezTo>
                  <a:cubicBezTo>
                    <a:pt x="645" y="365"/>
                    <a:pt x="644" y="372"/>
                    <a:pt x="643" y="379"/>
                  </a:cubicBezTo>
                  <a:lnTo>
                    <a:pt x="681" y="379"/>
                  </a:lnTo>
                  <a:cubicBezTo>
                    <a:pt x="696" y="379"/>
                    <a:pt x="709" y="367"/>
                    <a:pt x="709" y="352"/>
                  </a:cubicBezTo>
                  <a:cubicBezTo>
                    <a:pt x="709" y="338"/>
                    <a:pt x="696" y="326"/>
                    <a:pt x="681" y="326"/>
                  </a:cubicBezTo>
                  <a:close/>
                  <a:moveTo>
                    <a:pt x="576" y="170"/>
                  </a:moveTo>
                  <a:lnTo>
                    <a:pt x="603" y="142"/>
                  </a:lnTo>
                  <a:cubicBezTo>
                    <a:pt x="614" y="131"/>
                    <a:pt x="614" y="114"/>
                    <a:pt x="604" y="104"/>
                  </a:cubicBezTo>
                  <a:cubicBezTo>
                    <a:pt x="594" y="94"/>
                    <a:pt x="577" y="94"/>
                    <a:pt x="566" y="105"/>
                  </a:cubicBezTo>
                  <a:lnTo>
                    <a:pt x="538" y="132"/>
                  </a:lnTo>
                  <a:cubicBezTo>
                    <a:pt x="552" y="144"/>
                    <a:pt x="564" y="156"/>
                    <a:pt x="576" y="170"/>
                  </a:cubicBezTo>
                  <a:close/>
                  <a:moveTo>
                    <a:pt x="354" y="67"/>
                  </a:moveTo>
                  <a:cubicBezTo>
                    <a:pt x="363" y="67"/>
                    <a:pt x="372" y="68"/>
                    <a:pt x="380" y="68"/>
                  </a:cubicBezTo>
                  <a:lnTo>
                    <a:pt x="380" y="27"/>
                  </a:lnTo>
                  <a:cubicBezTo>
                    <a:pt x="380" y="12"/>
                    <a:pt x="368" y="0"/>
                    <a:pt x="354" y="0"/>
                  </a:cubicBezTo>
                  <a:cubicBezTo>
                    <a:pt x="339" y="0"/>
                    <a:pt x="327" y="12"/>
                    <a:pt x="327" y="27"/>
                  </a:cubicBezTo>
                  <a:lnTo>
                    <a:pt x="327" y="68"/>
                  </a:lnTo>
                  <a:cubicBezTo>
                    <a:pt x="336" y="68"/>
                    <a:pt x="345" y="67"/>
                    <a:pt x="354" y="67"/>
                  </a:cubicBezTo>
                  <a:close/>
                  <a:moveTo>
                    <a:pt x="130" y="173"/>
                  </a:moveTo>
                  <a:cubicBezTo>
                    <a:pt x="142" y="159"/>
                    <a:pt x="154" y="147"/>
                    <a:pt x="168" y="135"/>
                  </a:cubicBezTo>
                  <a:lnTo>
                    <a:pt x="142" y="109"/>
                  </a:lnTo>
                  <a:cubicBezTo>
                    <a:pt x="131" y="99"/>
                    <a:pt x="114" y="98"/>
                    <a:pt x="104" y="109"/>
                  </a:cubicBezTo>
                  <a:cubicBezTo>
                    <a:pt x="93" y="119"/>
                    <a:pt x="94" y="136"/>
                    <a:pt x="104" y="147"/>
                  </a:cubicBezTo>
                  <a:lnTo>
                    <a:pt x="130" y="173"/>
                  </a:lnTo>
                  <a:close/>
                  <a:moveTo>
                    <a:pt x="64" y="358"/>
                  </a:moveTo>
                  <a:cubicBezTo>
                    <a:pt x="64" y="347"/>
                    <a:pt x="64" y="336"/>
                    <a:pt x="66" y="326"/>
                  </a:cubicBezTo>
                  <a:lnTo>
                    <a:pt x="28" y="326"/>
                  </a:lnTo>
                  <a:cubicBezTo>
                    <a:pt x="13" y="326"/>
                    <a:pt x="0" y="338"/>
                    <a:pt x="0" y="352"/>
                  </a:cubicBezTo>
                  <a:cubicBezTo>
                    <a:pt x="0" y="367"/>
                    <a:pt x="13" y="379"/>
                    <a:pt x="28" y="379"/>
                  </a:cubicBezTo>
                  <a:lnTo>
                    <a:pt x="65" y="379"/>
                  </a:lnTo>
                  <a:cubicBezTo>
                    <a:pt x="64" y="372"/>
                    <a:pt x="64" y="365"/>
                    <a:pt x="64" y="358"/>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pPr defTabSz="1218565"/>
              <a:endParaRPr lang="zh-CN" altLang="en-US" sz="2400">
                <a:solidFill>
                  <a:prstClr val="black"/>
                </a:solidFill>
                <a:latin typeface="微软雅黑" panose="020B0503020204020204" pitchFamily="34" charset="-122"/>
                <a:ea typeface="微软雅黑" panose="020B0503020204020204" pitchFamily="34" charset="-122"/>
              </a:endParaRPr>
            </a:p>
          </p:txBody>
        </p:sp>
      </p:grpSp>
      <p:grpSp>
        <p:nvGrpSpPr>
          <p:cNvPr id="39" name="组合 37"/>
          <p:cNvGrpSpPr/>
          <p:nvPr/>
        </p:nvGrpSpPr>
        <p:grpSpPr bwMode="auto">
          <a:xfrm>
            <a:off x="1946960" y="3947016"/>
            <a:ext cx="1044569" cy="1047377"/>
            <a:chOff x="0" y="0"/>
            <a:chExt cx="1154113" cy="1155698"/>
          </a:xfrm>
          <a:solidFill>
            <a:schemeClr val="bg1">
              <a:lumMod val="65000"/>
            </a:schemeClr>
          </a:solidFill>
        </p:grpSpPr>
        <p:sp>
          <p:nvSpPr>
            <p:cNvPr id="40" name="Oval 31"/>
            <p:cNvSpPr>
              <a:spLocks noChangeArrowheads="1"/>
            </p:cNvSpPr>
            <p:nvPr/>
          </p:nvSpPr>
          <p:spPr bwMode="auto">
            <a:xfrm>
              <a:off x="0" y="0"/>
              <a:ext cx="1154113" cy="1155699"/>
            </a:xfrm>
            <a:prstGeom prst="ellipse">
              <a:avLst/>
            </a:prstGeom>
            <a:solidFill>
              <a:schemeClr val="accent2"/>
            </a:solidFill>
            <a:ln w="63500">
              <a:solidFill>
                <a:schemeClr val="bg1"/>
              </a:solidFill>
              <a:round/>
            </a:ln>
            <a:effectLst>
              <a:outerShdw blurRad="101600" dist="38100" dir="8100000" algn="tr" rotWithShape="0">
                <a:prstClr val="black">
                  <a:alpha val="40000"/>
                </a:prstClr>
              </a:outerShdw>
            </a:effectLst>
          </p:spPr>
          <p:txBody>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anose="02010609030101010101" pitchFamily="49"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defTabSz="1218565" eaLnBrk="1" hangingPunct="1">
                <a:spcBef>
                  <a:spcPct val="0"/>
                </a:spcBef>
                <a:buNone/>
              </a:pPr>
              <a:endParaRPr lang="zh-CN" altLang="en-US" sz="1600">
                <a:solidFill>
                  <a:prstClr val="black"/>
                </a:solidFill>
                <a:latin typeface="微软雅黑" panose="020B0503020204020204" pitchFamily="34" charset="-122"/>
              </a:endParaRPr>
            </a:p>
          </p:txBody>
        </p:sp>
        <p:sp>
          <p:nvSpPr>
            <p:cNvPr id="41" name="Freeform 35"/>
            <p:cNvSpPr>
              <a:spLocks noEditPoints="1"/>
            </p:cNvSpPr>
            <p:nvPr/>
          </p:nvSpPr>
          <p:spPr bwMode="auto">
            <a:xfrm>
              <a:off x="269875" y="169862"/>
              <a:ext cx="563563" cy="766762"/>
            </a:xfrm>
            <a:custGeom>
              <a:avLst/>
              <a:gdLst>
                <a:gd name="T0" fmla="*/ 73939 w 625"/>
                <a:gd name="T1" fmla="*/ 124194 h 852"/>
                <a:gd name="T2" fmla="*/ 62217 w 625"/>
                <a:gd name="T3" fmla="*/ 766762 h 852"/>
                <a:gd name="T4" fmla="*/ 563563 w 625"/>
                <a:gd name="T5" fmla="*/ 188091 h 852"/>
                <a:gd name="T6" fmla="*/ 520281 w 625"/>
                <a:gd name="T7" fmla="*/ 201590 h 852"/>
                <a:gd name="T8" fmla="*/ 64021 w 625"/>
                <a:gd name="T9" fmla="*/ 722664 h 852"/>
                <a:gd name="T10" fmla="*/ 243459 w 625"/>
                <a:gd name="T11" fmla="*/ 81896 h 852"/>
                <a:gd name="T12" fmla="*/ 320104 w 625"/>
                <a:gd name="T13" fmla="*/ 81896 h 852"/>
                <a:gd name="T14" fmla="*/ 280429 w 625"/>
                <a:gd name="T15" fmla="*/ 122394 h 852"/>
                <a:gd name="T16" fmla="*/ 196571 w 625"/>
                <a:gd name="T17" fmla="*/ 83696 h 852"/>
                <a:gd name="T18" fmla="*/ 103696 w 625"/>
                <a:gd name="T19" fmla="*/ 194390 h 852"/>
                <a:gd name="T20" fmla="*/ 459867 w 625"/>
                <a:gd name="T21" fmla="*/ 194390 h 852"/>
                <a:gd name="T22" fmla="*/ 366992 w 625"/>
                <a:gd name="T23" fmla="*/ 83696 h 852"/>
                <a:gd name="T24" fmla="*/ 196571 w 625"/>
                <a:gd name="T25" fmla="*/ 83696 h 852"/>
                <a:gd name="T26" fmla="*/ 199276 w 625"/>
                <a:gd name="T27" fmla="*/ 582271 h 852"/>
                <a:gd name="T28" fmla="*/ 136157 w 625"/>
                <a:gd name="T29" fmla="*/ 600270 h 852"/>
                <a:gd name="T30" fmla="*/ 122631 w 625"/>
                <a:gd name="T31" fmla="*/ 613770 h 852"/>
                <a:gd name="T32" fmla="*/ 199276 w 625"/>
                <a:gd name="T33" fmla="*/ 619169 h 852"/>
                <a:gd name="T34" fmla="*/ 119025 w 625"/>
                <a:gd name="T35" fmla="*/ 658767 h 852"/>
                <a:gd name="T36" fmla="*/ 218212 w 625"/>
                <a:gd name="T37" fmla="*/ 610170 h 852"/>
                <a:gd name="T38" fmla="*/ 218212 w 625"/>
                <a:gd name="T39" fmla="*/ 578671 h 852"/>
                <a:gd name="T40" fmla="*/ 99187 w 625"/>
                <a:gd name="T41" fmla="*/ 584971 h 852"/>
                <a:gd name="T42" fmla="*/ 192964 w 625"/>
                <a:gd name="T43" fmla="*/ 683966 h 852"/>
                <a:gd name="T44" fmla="*/ 192964 w 625"/>
                <a:gd name="T45" fmla="*/ 301485 h 852"/>
                <a:gd name="T46" fmla="*/ 136157 w 625"/>
                <a:gd name="T47" fmla="*/ 318584 h 852"/>
                <a:gd name="T48" fmla="*/ 155994 w 625"/>
                <a:gd name="T49" fmla="*/ 368982 h 852"/>
                <a:gd name="T50" fmla="*/ 119025 w 625"/>
                <a:gd name="T51" fmla="*/ 382481 h 852"/>
                <a:gd name="T52" fmla="*/ 192964 w 625"/>
                <a:gd name="T53" fmla="*/ 281686 h 852"/>
                <a:gd name="T54" fmla="*/ 99187 w 625"/>
                <a:gd name="T55" fmla="*/ 380681 h 852"/>
                <a:gd name="T56" fmla="*/ 217310 w 625"/>
                <a:gd name="T57" fmla="*/ 323084 h 852"/>
                <a:gd name="T58" fmla="*/ 216408 w 625"/>
                <a:gd name="T59" fmla="*/ 296985 h 852"/>
                <a:gd name="T60" fmla="*/ 199276 w 625"/>
                <a:gd name="T61" fmla="*/ 452678 h 852"/>
                <a:gd name="T62" fmla="*/ 122631 w 625"/>
                <a:gd name="T63" fmla="*/ 471577 h 852"/>
                <a:gd name="T64" fmla="*/ 199276 w 625"/>
                <a:gd name="T65" fmla="*/ 522874 h 852"/>
                <a:gd name="T66" fmla="*/ 218212 w 625"/>
                <a:gd name="T67" fmla="*/ 438278 h 852"/>
                <a:gd name="T68" fmla="*/ 99187 w 625"/>
                <a:gd name="T69" fmla="*/ 442778 h 852"/>
                <a:gd name="T70" fmla="*/ 199276 w 625"/>
                <a:gd name="T71" fmla="*/ 541773 h 852"/>
                <a:gd name="T72" fmla="*/ 260592 w 625"/>
                <a:gd name="T73" fmla="*/ 418479 h 852"/>
                <a:gd name="T74" fmla="*/ 294856 w 625"/>
                <a:gd name="T75" fmla="*/ 650668 h 852"/>
                <a:gd name="T76" fmla="*/ 452654 w 625"/>
                <a:gd name="T77" fmla="*/ 602070 h 852"/>
                <a:gd name="T78" fmla="*/ 288544 w 625"/>
                <a:gd name="T79" fmla="*/ 644368 h 852"/>
                <a:gd name="T80" fmla="*/ 452654 w 625"/>
                <a:gd name="T81" fmla="*/ 456277 h 852"/>
                <a:gd name="T82" fmla="*/ 288544 w 625"/>
                <a:gd name="T83" fmla="*/ 368982 h 852"/>
                <a:gd name="T84" fmla="*/ 288544 w 625"/>
                <a:gd name="T85" fmla="*/ 316784 h 852"/>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625" h="852">
                  <a:moveTo>
                    <a:pt x="48" y="224"/>
                  </a:moveTo>
                  <a:cubicBezTo>
                    <a:pt x="48" y="200"/>
                    <a:pt x="59" y="188"/>
                    <a:pt x="82" y="188"/>
                  </a:cubicBezTo>
                  <a:lnTo>
                    <a:pt x="82" y="138"/>
                  </a:lnTo>
                  <a:cubicBezTo>
                    <a:pt x="39" y="139"/>
                    <a:pt x="0" y="167"/>
                    <a:pt x="0" y="209"/>
                  </a:cubicBezTo>
                  <a:lnTo>
                    <a:pt x="0" y="783"/>
                  </a:lnTo>
                  <a:cubicBezTo>
                    <a:pt x="0" y="818"/>
                    <a:pt x="34" y="852"/>
                    <a:pt x="69" y="852"/>
                  </a:cubicBezTo>
                  <a:lnTo>
                    <a:pt x="556" y="852"/>
                  </a:lnTo>
                  <a:cubicBezTo>
                    <a:pt x="591" y="852"/>
                    <a:pt x="625" y="818"/>
                    <a:pt x="625" y="783"/>
                  </a:cubicBezTo>
                  <a:lnTo>
                    <a:pt x="625" y="209"/>
                  </a:lnTo>
                  <a:cubicBezTo>
                    <a:pt x="625" y="167"/>
                    <a:pt x="586" y="139"/>
                    <a:pt x="543" y="138"/>
                  </a:cubicBezTo>
                  <a:lnTo>
                    <a:pt x="543" y="188"/>
                  </a:lnTo>
                  <a:cubicBezTo>
                    <a:pt x="566" y="188"/>
                    <a:pt x="577" y="200"/>
                    <a:pt x="577" y="224"/>
                  </a:cubicBezTo>
                  <a:lnTo>
                    <a:pt x="577" y="768"/>
                  </a:lnTo>
                  <a:cubicBezTo>
                    <a:pt x="577" y="785"/>
                    <a:pt x="570" y="803"/>
                    <a:pt x="554" y="803"/>
                  </a:cubicBezTo>
                  <a:lnTo>
                    <a:pt x="71" y="803"/>
                  </a:lnTo>
                  <a:cubicBezTo>
                    <a:pt x="53" y="803"/>
                    <a:pt x="48" y="783"/>
                    <a:pt x="48" y="764"/>
                  </a:cubicBezTo>
                  <a:lnTo>
                    <a:pt x="48" y="224"/>
                  </a:lnTo>
                  <a:close/>
                  <a:moveTo>
                    <a:pt x="270" y="91"/>
                  </a:moveTo>
                  <a:cubicBezTo>
                    <a:pt x="270" y="71"/>
                    <a:pt x="289" y="52"/>
                    <a:pt x="309" y="52"/>
                  </a:cubicBezTo>
                  <a:lnTo>
                    <a:pt x="316" y="52"/>
                  </a:lnTo>
                  <a:cubicBezTo>
                    <a:pt x="336" y="52"/>
                    <a:pt x="355" y="71"/>
                    <a:pt x="355" y="91"/>
                  </a:cubicBezTo>
                  <a:lnTo>
                    <a:pt x="355" y="95"/>
                  </a:lnTo>
                  <a:cubicBezTo>
                    <a:pt x="355" y="117"/>
                    <a:pt x="336" y="136"/>
                    <a:pt x="314" y="136"/>
                  </a:cubicBezTo>
                  <a:lnTo>
                    <a:pt x="311" y="136"/>
                  </a:lnTo>
                  <a:cubicBezTo>
                    <a:pt x="289" y="136"/>
                    <a:pt x="270" y="117"/>
                    <a:pt x="270" y="95"/>
                  </a:cubicBezTo>
                  <a:lnTo>
                    <a:pt x="270" y="91"/>
                  </a:lnTo>
                  <a:close/>
                  <a:moveTo>
                    <a:pt x="218" y="93"/>
                  </a:moveTo>
                  <a:lnTo>
                    <a:pt x="149" y="93"/>
                  </a:lnTo>
                  <a:cubicBezTo>
                    <a:pt x="126" y="93"/>
                    <a:pt x="115" y="104"/>
                    <a:pt x="115" y="127"/>
                  </a:cubicBezTo>
                  <a:lnTo>
                    <a:pt x="115" y="216"/>
                  </a:lnTo>
                  <a:cubicBezTo>
                    <a:pt x="115" y="231"/>
                    <a:pt x="124" y="246"/>
                    <a:pt x="138" y="246"/>
                  </a:cubicBezTo>
                  <a:lnTo>
                    <a:pt x="487" y="246"/>
                  </a:lnTo>
                  <a:cubicBezTo>
                    <a:pt x="501" y="246"/>
                    <a:pt x="510" y="231"/>
                    <a:pt x="510" y="216"/>
                  </a:cubicBezTo>
                  <a:lnTo>
                    <a:pt x="510" y="127"/>
                  </a:lnTo>
                  <a:cubicBezTo>
                    <a:pt x="510" y="104"/>
                    <a:pt x="499" y="93"/>
                    <a:pt x="476" y="93"/>
                  </a:cubicBezTo>
                  <a:lnTo>
                    <a:pt x="407" y="93"/>
                  </a:lnTo>
                  <a:cubicBezTo>
                    <a:pt x="407" y="45"/>
                    <a:pt x="366" y="0"/>
                    <a:pt x="320" y="0"/>
                  </a:cubicBezTo>
                  <a:lnTo>
                    <a:pt x="305" y="0"/>
                  </a:lnTo>
                  <a:cubicBezTo>
                    <a:pt x="259" y="0"/>
                    <a:pt x="218" y="45"/>
                    <a:pt x="218" y="93"/>
                  </a:cubicBezTo>
                  <a:close/>
                  <a:moveTo>
                    <a:pt x="132" y="654"/>
                  </a:moveTo>
                  <a:cubicBezTo>
                    <a:pt x="132" y="649"/>
                    <a:pt x="133" y="647"/>
                    <a:pt x="138" y="647"/>
                  </a:cubicBezTo>
                  <a:lnTo>
                    <a:pt x="221" y="647"/>
                  </a:lnTo>
                  <a:lnTo>
                    <a:pt x="221" y="654"/>
                  </a:lnTo>
                  <a:cubicBezTo>
                    <a:pt x="221" y="661"/>
                    <a:pt x="186" y="680"/>
                    <a:pt x="180" y="684"/>
                  </a:cubicBezTo>
                  <a:cubicBezTo>
                    <a:pt x="174" y="679"/>
                    <a:pt x="161" y="667"/>
                    <a:pt x="151" y="667"/>
                  </a:cubicBezTo>
                  <a:lnTo>
                    <a:pt x="149" y="667"/>
                  </a:lnTo>
                  <a:cubicBezTo>
                    <a:pt x="144" y="667"/>
                    <a:pt x="136" y="675"/>
                    <a:pt x="136" y="680"/>
                  </a:cubicBezTo>
                  <a:lnTo>
                    <a:pt x="136" y="682"/>
                  </a:lnTo>
                  <a:cubicBezTo>
                    <a:pt x="136" y="688"/>
                    <a:pt x="167" y="721"/>
                    <a:pt x="173" y="721"/>
                  </a:cubicBezTo>
                  <a:lnTo>
                    <a:pt x="175" y="721"/>
                  </a:lnTo>
                  <a:cubicBezTo>
                    <a:pt x="180" y="721"/>
                    <a:pt x="214" y="693"/>
                    <a:pt x="221" y="688"/>
                  </a:cubicBezTo>
                  <a:cubicBezTo>
                    <a:pt x="221" y="700"/>
                    <a:pt x="225" y="738"/>
                    <a:pt x="214" y="738"/>
                  </a:cubicBezTo>
                  <a:lnTo>
                    <a:pt x="138" y="738"/>
                  </a:lnTo>
                  <a:cubicBezTo>
                    <a:pt x="133" y="738"/>
                    <a:pt x="132" y="737"/>
                    <a:pt x="132" y="732"/>
                  </a:cubicBezTo>
                  <a:lnTo>
                    <a:pt x="132" y="654"/>
                  </a:lnTo>
                  <a:close/>
                  <a:moveTo>
                    <a:pt x="214" y="760"/>
                  </a:moveTo>
                  <a:cubicBezTo>
                    <a:pt x="255" y="760"/>
                    <a:pt x="240" y="715"/>
                    <a:pt x="242" y="678"/>
                  </a:cubicBezTo>
                  <a:cubicBezTo>
                    <a:pt x="243" y="658"/>
                    <a:pt x="292" y="642"/>
                    <a:pt x="296" y="624"/>
                  </a:cubicBezTo>
                  <a:lnTo>
                    <a:pt x="290" y="624"/>
                  </a:lnTo>
                  <a:cubicBezTo>
                    <a:pt x="275" y="624"/>
                    <a:pt x="253" y="637"/>
                    <a:pt x="242" y="643"/>
                  </a:cubicBezTo>
                  <a:cubicBezTo>
                    <a:pt x="237" y="635"/>
                    <a:pt x="232" y="626"/>
                    <a:pt x="218" y="626"/>
                  </a:cubicBezTo>
                  <a:lnTo>
                    <a:pt x="134" y="626"/>
                  </a:lnTo>
                  <a:cubicBezTo>
                    <a:pt x="122" y="626"/>
                    <a:pt x="110" y="637"/>
                    <a:pt x="110" y="650"/>
                  </a:cubicBezTo>
                  <a:lnTo>
                    <a:pt x="110" y="736"/>
                  </a:lnTo>
                  <a:cubicBezTo>
                    <a:pt x="110" y="750"/>
                    <a:pt x="123" y="760"/>
                    <a:pt x="138" y="760"/>
                  </a:cubicBezTo>
                  <a:lnTo>
                    <a:pt x="214" y="760"/>
                  </a:lnTo>
                  <a:close/>
                  <a:moveTo>
                    <a:pt x="132" y="341"/>
                  </a:moveTo>
                  <a:cubicBezTo>
                    <a:pt x="132" y="336"/>
                    <a:pt x="133" y="335"/>
                    <a:pt x="138" y="335"/>
                  </a:cubicBezTo>
                  <a:lnTo>
                    <a:pt x="214" y="335"/>
                  </a:lnTo>
                  <a:cubicBezTo>
                    <a:pt x="219" y="335"/>
                    <a:pt x="221" y="336"/>
                    <a:pt x="221" y="341"/>
                  </a:cubicBezTo>
                  <a:cubicBezTo>
                    <a:pt x="221" y="346"/>
                    <a:pt x="184" y="371"/>
                    <a:pt x="180" y="371"/>
                  </a:cubicBezTo>
                  <a:cubicBezTo>
                    <a:pt x="175" y="371"/>
                    <a:pt x="164" y="354"/>
                    <a:pt x="151" y="354"/>
                  </a:cubicBezTo>
                  <a:cubicBezTo>
                    <a:pt x="145" y="354"/>
                    <a:pt x="136" y="361"/>
                    <a:pt x="136" y="367"/>
                  </a:cubicBezTo>
                  <a:lnTo>
                    <a:pt x="136" y="369"/>
                  </a:lnTo>
                  <a:cubicBezTo>
                    <a:pt x="136" y="378"/>
                    <a:pt x="166" y="406"/>
                    <a:pt x="173" y="410"/>
                  </a:cubicBezTo>
                  <a:lnTo>
                    <a:pt x="221" y="376"/>
                  </a:lnTo>
                  <a:lnTo>
                    <a:pt x="221" y="425"/>
                  </a:lnTo>
                  <a:lnTo>
                    <a:pt x="132" y="425"/>
                  </a:lnTo>
                  <a:lnTo>
                    <a:pt x="132" y="341"/>
                  </a:lnTo>
                  <a:close/>
                  <a:moveTo>
                    <a:pt x="240" y="330"/>
                  </a:moveTo>
                  <a:cubicBezTo>
                    <a:pt x="237" y="319"/>
                    <a:pt x="228" y="313"/>
                    <a:pt x="214" y="313"/>
                  </a:cubicBezTo>
                  <a:lnTo>
                    <a:pt x="138" y="313"/>
                  </a:lnTo>
                  <a:cubicBezTo>
                    <a:pt x="123" y="313"/>
                    <a:pt x="110" y="322"/>
                    <a:pt x="110" y="337"/>
                  </a:cubicBezTo>
                  <a:lnTo>
                    <a:pt x="110" y="423"/>
                  </a:lnTo>
                  <a:cubicBezTo>
                    <a:pt x="110" y="436"/>
                    <a:pt x="122" y="447"/>
                    <a:pt x="134" y="447"/>
                  </a:cubicBezTo>
                  <a:lnTo>
                    <a:pt x="218" y="447"/>
                  </a:lnTo>
                  <a:cubicBezTo>
                    <a:pt x="252" y="447"/>
                    <a:pt x="242" y="393"/>
                    <a:pt x="241" y="359"/>
                  </a:cubicBezTo>
                  <a:lnTo>
                    <a:pt x="296" y="313"/>
                  </a:lnTo>
                  <a:cubicBezTo>
                    <a:pt x="296" y="313"/>
                    <a:pt x="292" y="311"/>
                    <a:pt x="292" y="311"/>
                  </a:cubicBezTo>
                  <a:cubicBezTo>
                    <a:pt x="271" y="311"/>
                    <a:pt x="253" y="329"/>
                    <a:pt x="240" y="330"/>
                  </a:cubicBezTo>
                  <a:close/>
                  <a:moveTo>
                    <a:pt x="132" y="492"/>
                  </a:moveTo>
                  <a:lnTo>
                    <a:pt x="221" y="492"/>
                  </a:lnTo>
                  <a:lnTo>
                    <a:pt x="221" y="503"/>
                  </a:lnTo>
                  <a:lnTo>
                    <a:pt x="180" y="529"/>
                  </a:lnTo>
                  <a:lnTo>
                    <a:pt x="152" y="508"/>
                  </a:lnTo>
                  <a:cubicBezTo>
                    <a:pt x="145" y="513"/>
                    <a:pt x="136" y="515"/>
                    <a:pt x="136" y="524"/>
                  </a:cubicBezTo>
                  <a:cubicBezTo>
                    <a:pt x="136" y="531"/>
                    <a:pt x="167" y="565"/>
                    <a:pt x="173" y="565"/>
                  </a:cubicBezTo>
                  <a:cubicBezTo>
                    <a:pt x="183" y="565"/>
                    <a:pt x="209" y="536"/>
                    <a:pt x="221" y="533"/>
                  </a:cubicBezTo>
                  <a:lnTo>
                    <a:pt x="221" y="581"/>
                  </a:lnTo>
                  <a:lnTo>
                    <a:pt x="132" y="581"/>
                  </a:lnTo>
                  <a:lnTo>
                    <a:pt x="132" y="492"/>
                  </a:lnTo>
                  <a:close/>
                  <a:moveTo>
                    <a:pt x="242" y="487"/>
                  </a:moveTo>
                  <a:cubicBezTo>
                    <a:pt x="238" y="480"/>
                    <a:pt x="233" y="470"/>
                    <a:pt x="221" y="470"/>
                  </a:cubicBezTo>
                  <a:lnTo>
                    <a:pt x="132" y="470"/>
                  </a:lnTo>
                  <a:cubicBezTo>
                    <a:pt x="121" y="470"/>
                    <a:pt x="110" y="481"/>
                    <a:pt x="110" y="492"/>
                  </a:cubicBezTo>
                  <a:lnTo>
                    <a:pt x="110" y="581"/>
                  </a:lnTo>
                  <a:cubicBezTo>
                    <a:pt x="110" y="591"/>
                    <a:pt x="121" y="602"/>
                    <a:pt x="132" y="602"/>
                  </a:cubicBezTo>
                  <a:lnTo>
                    <a:pt x="221" y="602"/>
                  </a:lnTo>
                  <a:cubicBezTo>
                    <a:pt x="252" y="602"/>
                    <a:pt x="242" y="547"/>
                    <a:pt x="242" y="515"/>
                  </a:cubicBezTo>
                  <a:lnTo>
                    <a:pt x="296" y="469"/>
                  </a:lnTo>
                  <a:lnTo>
                    <a:pt x="289" y="465"/>
                  </a:lnTo>
                  <a:lnTo>
                    <a:pt x="242" y="487"/>
                  </a:lnTo>
                  <a:close/>
                  <a:moveTo>
                    <a:pt x="320" y="716"/>
                  </a:moveTo>
                  <a:cubicBezTo>
                    <a:pt x="320" y="721"/>
                    <a:pt x="322" y="723"/>
                    <a:pt x="327" y="723"/>
                  </a:cubicBezTo>
                  <a:lnTo>
                    <a:pt x="495" y="723"/>
                  </a:lnTo>
                  <a:cubicBezTo>
                    <a:pt x="500" y="723"/>
                    <a:pt x="502" y="721"/>
                    <a:pt x="502" y="716"/>
                  </a:cubicBezTo>
                  <a:lnTo>
                    <a:pt x="502" y="669"/>
                  </a:lnTo>
                  <a:cubicBezTo>
                    <a:pt x="502" y="664"/>
                    <a:pt x="500" y="663"/>
                    <a:pt x="495" y="663"/>
                  </a:cubicBezTo>
                  <a:lnTo>
                    <a:pt x="320" y="663"/>
                  </a:lnTo>
                  <a:lnTo>
                    <a:pt x="320" y="716"/>
                  </a:lnTo>
                  <a:close/>
                  <a:moveTo>
                    <a:pt x="320" y="565"/>
                  </a:moveTo>
                  <a:lnTo>
                    <a:pt x="502" y="565"/>
                  </a:lnTo>
                  <a:lnTo>
                    <a:pt x="502" y="507"/>
                  </a:lnTo>
                  <a:lnTo>
                    <a:pt x="320" y="507"/>
                  </a:lnTo>
                  <a:lnTo>
                    <a:pt x="320" y="565"/>
                  </a:lnTo>
                  <a:close/>
                  <a:moveTo>
                    <a:pt x="320" y="410"/>
                  </a:moveTo>
                  <a:lnTo>
                    <a:pt x="452" y="410"/>
                  </a:lnTo>
                  <a:lnTo>
                    <a:pt x="452" y="352"/>
                  </a:lnTo>
                  <a:lnTo>
                    <a:pt x="320" y="352"/>
                  </a:lnTo>
                  <a:lnTo>
                    <a:pt x="320" y="41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pPr defTabSz="1218565"/>
              <a:endParaRPr lang="zh-CN" altLang="en-US" sz="2400">
                <a:solidFill>
                  <a:prstClr val="black"/>
                </a:solidFill>
                <a:latin typeface="微软雅黑" panose="020B0503020204020204" pitchFamily="34" charset="-122"/>
                <a:ea typeface="微软雅黑" panose="020B0503020204020204" pitchFamily="34" charset="-122"/>
              </a:endParaRPr>
            </a:p>
          </p:txBody>
        </p:sp>
      </p:grpSp>
      <p:grpSp>
        <p:nvGrpSpPr>
          <p:cNvPr id="42" name="组合 40"/>
          <p:cNvGrpSpPr/>
          <p:nvPr/>
        </p:nvGrpSpPr>
        <p:grpSpPr bwMode="auto">
          <a:xfrm>
            <a:off x="9692639" y="2548593"/>
            <a:ext cx="1075765" cy="1047377"/>
            <a:chOff x="0" y="0"/>
            <a:chExt cx="1155700" cy="1155698"/>
          </a:xfrm>
          <a:solidFill>
            <a:schemeClr val="bg1">
              <a:lumMod val="65000"/>
            </a:schemeClr>
          </a:solidFill>
        </p:grpSpPr>
        <p:sp>
          <p:nvSpPr>
            <p:cNvPr id="43" name="Oval 33"/>
            <p:cNvSpPr>
              <a:spLocks noChangeArrowheads="1"/>
            </p:cNvSpPr>
            <p:nvPr/>
          </p:nvSpPr>
          <p:spPr bwMode="auto">
            <a:xfrm>
              <a:off x="0" y="0"/>
              <a:ext cx="1155700" cy="1155698"/>
            </a:xfrm>
            <a:prstGeom prst="ellipse">
              <a:avLst/>
            </a:prstGeom>
            <a:solidFill>
              <a:schemeClr val="accent3"/>
            </a:solidFill>
            <a:ln w="63500">
              <a:solidFill>
                <a:schemeClr val="bg1"/>
              </a:solidFill>
              <a:round/>
            </a:ln>
            <a:effectLst>
              <a:outerShdw blurRad="101600" dist="38100" dir="8100000" algn="tr" rotWithShape="0">
                <a:prstClr val="black">
                  <a:alpha val="40000"/>
                </a:prstClr>
              </a:outerShdw>
            </a:effectLst>
          </p:spPr>
          <p:txBody>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anose="02010609030101010101" pitchFamily="49"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defTabSz="1218565" eaLnBrk="1" hangingPunct="1">
                <a:spcBef>
                  <a:spcPct val="0"/>
                </a:spcBef>
                <a:buNone/>
              </a:pPr>
              <a:endParaRPr lang="zh-CN" altLang="en-US" sz="1600">
                <a:solidFill>
                  <a:prstClr val="black"/>
                </a:solidFill>
                <a:latin typeface="微软雅黑" panose="020B0503020204020204" pitchFamily="34" charset="-122"/>
              </a:endParaRPr>
            </a:p>
          </p:txBody>
        </p:sp>
        <p:sp>
          <p:nvSpPr>
            <p:cNvPr id="44" name="Freeform 36"/>
            <p:cNvSpPr>
              <a:spLocks noEditPoints="1"/>
            </p:cNvSpPr>
            <p:nvPr/>
          </p:nvSpPr>
          <p:spPr bwMode="auto">
            <a:xfrm>
              <a:off x="261937" y="217487"/>
              <a:ext cx="712788" cy="701675"/>
            </a:xfrm>
            <a:custGeom>
              <a:avLst/>
              <a:gdLst>
                <a:gd name="T0" fmla="*/ 188097 w 792"/>
                <a:gd name="T1" fmla="*/ 307152 h 779"/>
                <a:gd name="T2" fmla="*/ 249296 w 792"/>
                <a:gd name="T3" fmla="*/ 200865 h 779"/>
                <a:gd name="T4" fmla="*/ 350994 w 792"/>
                <a:gd name="T5" fmla="*/ 290938 h 779"/>
                <a:gd name="T6" fmla="*/ 264596 w 792"/>
                <a:gd name="T7" fmla="*/ 182850 h 779"/>
                <a:gd name="T8" fmla="*/ 350994 w 792"/>
                <a:gd name="T9" fmla="*/ 290938 h 779"/>
                <a:gd name="T10" fmla="*/ 350994 w 792"/>
                <a:gd name="T11" fmla="*/ 290938 h 779"/>
                <a:gd name="T12" fmla="*/ 420293 w 792"/>
                <a:gd name="T13" fmla="*/ 174743 h 779"/>
                <a:gd name="T14" fmla="*/ 442793 w 792"/>
                <a:gd name="T15" fmla="*/ 163034 h 779"/>
                <a:gd name="T16" fmla="*/ 445493 w 792"/>
                <a:gd name="T17" fmla="*/ 182850 h 779"/>
                <a:gd name="T18" fmla="*/ 439193 w 792"/>
                <a:gd name="T19" fmla="*/ 215276 h 779"/>
                <a:gd name="T20" fmla="*/ 418493 w 792"/>
                <a:gd name="T21" fmla="*/ 207170 h 779"/>
                <a:gd name="T22" fmla="*/ 393293 w 792"/>
                <a:gd name="T23" fmla="*/ 185552 h 779"/>
                <a:gd name="T24" fmla="*/ 410393 w 792"/>
                <a:gd name="T25" fmla="*/ 172942 h 779"/>
                <a:gd name="T26" fmla="*/ 442793 w 792"/>
                <a:gd name="T27" fmla="*/ 163034 h 779"/>
                <a:gd name="T28" fmla="*/ 337494 w 792"/>
                <a:gd name="T29" fmla="*/ 308953 h 779"/>
                <a:gd name="T30" fmla="*/ 325795 w 792"/>
                <a:gd name="T31" fmla="*/ 440461 h 779"/>
                <a:gd name="T32" fmla="*/ 371694 w 792"/>
                <a:gd name="T33" fmla="*/ 320663 h 779"/>
                <a:gd name="T34" fmla="*/ 280795 w 792"/>
                <a:gd name="T35" fmla="*/ 268420 h 779"/>
                <a:gd name="T36" fmla="*/ 246596 w 792"/>
                <a:gd name="T37" fmla="*/ 280130 h 779"/>
                <a:gd name="T38" fmla="*/ 292495 w 792"/>
                <a:gd name="T39" fmla="*/ 440461 h 779"/>
                <a:gd name="T40" fmla="*/ 280795 w 792"/>
                <a:gd name="T41" fmla="*/ 268420 h 779"/>
                <a:gd name="T42" fmla="*/ 416693 w 792"/>
                <a:gd name="T43" fmla="*/ 240497 h 779"/>
                <a:gd name="T44" fmla="*/ 404993 w 792"/>
                <a:gd name="T45" fmla="*/ 440461 h 779"/>
                <a:gd name="T46" fmla="*/ 450892 w 792"/>
                <a:gd name="T47" fmla="*/ 253107 h 779"/>
                <a:gd name="T48" fmla="*/ 201597 w 792"/>
                <a:gd name="T49" fmla="*/ 351288 h 779"/>
                <a:gd name="T50" fmla="*/ 167397 w 792"/>
                <a:gd name="T51" fmla="*/ 362997 h 779"/>
                <a:gd name="T52" fmla="*/ 213296 w 792"/>
                <a:gd name="T53" fmla="*/ 440461 h 779"/>
                <a:gd name="T54" fmla="*/ 201597 w 792"/>
                <a:gd name="T55" fmla="*/ 351288 h 779"/>
                <a:gd name="T56" fmla="*/ 122398 w 792"/>
                <a:gd name="T57" fmla="*/ 440461 h 779"/>
                <a:gd name="T58" fmla="*/ 110698 w 792"/>
                <a:gd name="T59" fmla="*/ 170240 h 779"/>
                <a:gd name="T60" fmla="*/ 134098 w 792"/>
                <a:gd name="T61" fmla="*/ 170240 h 779"/>
                <a:gd name="T62" fmla="*/ 477892 w 792"/>
                <a:gd name="T63" fmla="*/ 417042 h 779"/>
                <a:gd name="T64" fmla="*/ 477892 w 792"/>
                <a:gd name="T65" fmla="*/ 440461 h 779"/>
                <a:gd name="T66" fmla="*/ 110698 w 792"/>
                <a:gd name="T67" fmla="*/ 428751 h 779"/>
                <a:gd name="T68" fmla="*/ 477892 w 792"/>
                <a:gd name="T69" fmla="*/ 417042 h 779"/>
                <a:gd name="T70" fmla="*/ 611990 w 792"/>
                <a:gd name="T71" fmla="*/ 701675 h 779"/>
                <a:gd name="T72" fmla="*/ 436493 w 792"/>
                <a:gd name="T73" fmla="*/ 566564 h 779"/>
                <a:gd name="T74" fmla="*/ 0 w 792"/>
                <a:gd name="T75" fmla="*/ 299045 h 779"/>
                <a:gd name="T76" fmla="*/ 599390 w 792"/>
                <a:gd name="T77" fmla="*/ 299045 h 779"/>
                <a:gd name="T78" fmla="*/ 677689 w 792"/>
                <a:gd name="T79" fmla="*/ 544947 h 779"/>
                <a:gd name="T80" fmla="*/ 300595 w 792"/>
                <a:gd name="T81" fmla="*/ 561160 h 779"/>
                <a:gd name="T82" fmla="*/ 561591 w 792"/>
                <a:gd name="T83" fmla="*/ 299045 h 779"/>
                <a:gd name="T84" fmla="*/ 38699 w 792"/>
                <a:gd name="T85" fmla="*/ 299045 h 77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792" h="779">
                  <a:moveTo>
                    <a:pt x="297" y="240"/>
                  </a:moveTo>
                  <a:lnTo>
                    <a:pt x="209" y="341"/>
                  </a:lnTo>
                  <a:lnTo>
                    <a:pt x="188" y="323"/>
                  </a:lnTo>
                  <a:lnTo>
                    <a:pt x="277" y="223"/>
                  </a:lnTo>
                  <a:lnTo>
                    <a:pt x="297" y="240"/>
                  </a:lnTo>
                  <a:close/>
                  <a:moveTo>
                    <a:pt x="390" y="323"/>
                  </a:moveTo>
                  <a:lnTo>
                    <a:pt x="276" y="224"/>
                  </a:lnTo>
                  <a:lnTo>
                    <a:pt x="294" y="203"/>
                  </a:lnTo>
                  <a:lnTo>
                    <a:pt x="408" y="303"/>
                  </a:lnTo>
                  <a:lnTo>
                    <a:pt x="390" y="323"/>
                  </a:lnTo>
                  <a:close/>
                  <a:moveTo>
                    <a:pt x="487" y="212"/>
                  </a:moveTo>
                  <a:lnTo>
                    <a:pt x="390" y="323"/>
                  </a:lnTo>
                  <a:lnTo>
                    <a:pt x="369" y="305"/>
                  </a:lnTo>
                  <a:lnTo>
                    <a:pt x="467" y="194"/>
                  </a:lnTo>
                  <a:lnTo>
                    <a:pt x="487" y="212"/>
                  </a:lnTo>
                  <a:close/>
                  <a:moveTo>
                    <a:pt x="492" y="181"/>
                  </a:moveTo>
                  <a:cubicBezTo>
                    <a:pt x="497" y="179"/>
                    <a:pt x="500" y="182"/>
                    <a:pt x="499" y="187"/>
                  </a:cubicBezTo>
                  <a:lnTo>
                    <a:pt x="495" y="203"/>
                  </a:lnTo>
                  <a:cubicBezTo>
                    <a:pt x="494" y="209"/>
                    <a:pt x="492" y="217"/>
                    <a:pt x="491" y="222"/>
                  </a:cubicBezTo>
                  <a:lnTo>
                    <a:pt x="488" y="239"/>
                  </a:lnTo>
                  <a:cubicBezTo>
                    <a:pt x="487" y="244"/>
                    <a:pt x="483" y="245"/>
                    <a:pt x="479" y="242"/>
                  </a:cubicBezTo>
                  <a:lnTo>
                    <a:pt x="465" y="230"/>
                  </a:lnTo>
                  <a:cubicBezTo>
                    <a:pt x="461" y="227"/>
                    <a:pt x="455" y="221"/>
                    <a:pt x="451" y="217"/>
                  </a:cubicBezTo>
                  <a:lnTo>
                    <a:pt x="437" y="206"/>
                  </a:lnTo>
                  <a:cubicBezTo>
                    <a:pt x="433" y="202"/>
                    <a:pt x="434" y="198"/>
                    <a:pt x="439" y="197"/>
                  </a:cubicBezTo>
                  <a:lnTo>
                    <a:pt x="456" y="192"/>
                  </a:lnTo>
                  <a:cubicBezTo>
                    <a:pt x="461" y="190"/>
                    <a:pt x="470" y="187"/>
                    <a:pt x="475" y="186"/>
                  </a:cubicBezTo>
                  <a:lnTo>
                    <a:pt x="492" y="181"/>
                  </a:lnTo>
                  <a:close/>
                  <a:moveTo>
                    <a:pt x="400" y="343"/>
                  </a:moveTo>
                  <a:lnTo>
                    <a:pt x="375" y="343"/>
                  </a:lnTo>
                  <a:cubicBezTo>
                    <a:pt x="368" y="343"/>
                    <a:pt x="362" y="349"/>
                    <a:pt x="362" y="356"/>
                  </a:cubicBezTo>
                  <a:lnTo>
                    <a:pt x="362" y="489"/>
                  </a:lnTo>
                  <a:lnTo>
                    <a:pt x="413" y="489"/>
                  </a:lnTo>
                  <a:lnTo>
                    <a:pt x="413" y="356"/>
                  </a:lnTo>
                  <a:cubicBezTo>
                    <a:pt x="413" y="349"/>
                    <a:pt x="407" y="343"/>
                    <a:pt x="400" y="343"/>
                  </a:cubicBezTo>
                  <a:close/>
                  <a:moveTo>
                    <a:pt x="312" y="298"/>
                  </a:moveTo>
                  <a:lnTo>
                    <a:pt x="287" y="298"/>
                  </a:lnTo>
                  <a:cubicBezTo>
                    <a:pt x="280" y="298"/>
                    <a:pt x="274" y="304"/>
                    <a:pt x="274" y="311"/>
                  </a:cubicBezTo>
                  <a:lnTo>
                    <a:pt x="274" y="489"/>
                  </a:lnTo>
                  <a:lnTo>
                    <a:pt x="325" y="489"/>
                  </a:lnTo>
                  <a:lnTo>
                    <a:pt x="325" y="311"/>
                  </a:lnTo>
                  <a:cubicBezTo>
                    <a:pt x="325" y="304"/>
                    <a:pt x="319" y="298"/>
                    <a:pt x="312" y="298"/>
                  </a:cubicBezTo>
                  <a:close/>
                  <a:moveTo>
                    <a:pt x="488" y="267"/>
                  </a:moveTo>
                  <a:lnTo>
                    <a:pt x="463" y="267"/>
                  </a:lnTo>
                  <a:cubicBezTo>
                    <a:pt x="456" y="267"/>
                    <a:pt x="450" y="273"/>
                    <a:pt x="450" y="281"/>
                  </a:cubicBezTo>
                  <a:lnTo>
                    <a:pt x="450" y="489"/>
                  </a:lnTo>
                  <a:lnTo>
                    <a:pt x="501" y="489"/>
                  </a:lnTo>
                  <a:lnTo>
                    <a:pt x="501" y="281"/>
                  </a:lnTo>
                  <a:cubicBezTo>
                    <a:pt x="501" y="273"/>
                    <a:pt x="495" y="267"/>
                    <a:pt x="488" y="267"/>
                  </a:cubicBezTo>
                  <a:close/>
                  <a:moveTo>
                    <a:pt x="224" y="390"/>
                  </a:moveTo>
                  <a:lnTo>
                    <a:pt x="200" y="390"/>
                  </a:lnTo>
                  <a:cubicBezTo>
                    <a:pt x="192" y="390"/>
                    <a:pt x="186" y="396"/>
                    <a:pt x="186" y="403"/>
                  </a:cubicBezTo>
                  <a:lnTo>
                    <a:pt x="186" y="489"/>
                  </a:lnTo>
                  <a:lnTo>
                    <a:pt x="237" y="489"/>
                  </a:lnTo>
                  <a:lnTo>
                    <a:pt x="237" y="403"/>
                  </a:lnTo>
                  <a:cubicBezTo>
                    <a:pt x="237" y="396"/>
                    <a:pt x="231" y="390"/>
                    <a:pt x="224" y="390"/>
                  </a:cubicBezTo>
                  <a:close/>
                  <a:moveTo>
                    <a:pt x="149" y="476"/>
                  </a:moveTo>
                  <a:cubicBezTo>
                    <a:pt x="149" y="483"/>
                    <a:pt x="144" y="489"/>
                    <a:pt x="136" y="489"/>
                  </a:cubicBezTo>
                  <a:cubicBezTo>
                    <a:pt x="129" y="489"/>
                    <a:pt x="123" y="483"/>
                    <a:pt x="123" y="476"/>
                  </a:cubicBezTo>
                  <a:lnTo>
                    <a:pt x="123" y="189"/>
                  </a:lnTo>
                  <a:cubicBezTo>
                    <a:pt x="123" y="182"/>
                    <a:pt x="129" y="176"/>
                    <a:pt x="136" y="176"/>
                  </a:cubicBezTo>
                  <a:cubicBezTo>
                    <a:pt x="143" y="176"/>
                    <a:pt x="149" y="182"/>
                    <a:pt x="149" y="189"/>
                  </a:cubicBezTo>
                  <a:lnTo>
                    <a:pt x="149" y="476"/>
                  </a:lnTo>
                  <a:close/>
                  <a:moveTo>
                    <a:pt x="531" y="463"/>
                  </a:moveTo>
                  <a:cubicBezTo>
                    <a:pt x="538" y="463"/>
                    <a:pt x="544" y="469"/>
                    <a:pt x="544" y="476"/>
                  </a:cubicBezTo>
                  <a:cubicBezTo>
                    <a:pt x="544" y="483"/>
                    <a:pt x="538" y="489"/>
                    <a:pt x="531" y="489"/>
                  </a:cubicBezTo>
                  <a:lnTo>
                    <a:pt x="136" y="489"/>
                  </a:lnTo>
                  <a:cubicBezTo>
                    <a:pt x="129" y="489"/>
                    <a:pt x="123" y="483"/>
                    <a:pt x="123" y="476"/>
                  </a:cubicBezTo>
                  <a:cubicBezTo>
                    <a:pt x="123" y="469"/>
                    <a:pt x="129" y="463"/>
                    <a:pt x="136" y="463"/>
                  </a:cubicBezTo>
                  <a:lnTo>
                    <a:pt x="531" y="463"/>
                  </a:lnTo>
                  <a:close/>
                  <a:moveTo>
                    <a:pt x="753" y="750"/>
                  </a:moveTo>
                  <a:cubicBezTo>
                    <a:pt x="732" y="770"/>
                    <a:pt x="706" y="779"/>
                    <a:pt x="680" y="779"/>
                  </a:cubicBezTo>
                  <a:cubicBezTo>
                    <a:pt x="654" y="779"/>
                    <a:pt x="628" y="770"/>
                    <a:pt x="608" y="750"/>
                  </a:cubicBezTo>
                  <a:lnTo>
                    <a:pt x="485" y="629"/>
                  </a:lnTo>
                  <a:cubicBezTo>
                    <a:pt x="440" y="653"/>
                    <a:pt x="388" y="666"/>
                    <a:pt x="334" y="666"/>
                  </a:cubicBezTo>
                  <a:cubicBezTo>
                    <a:pt x="149" y="666"/>
                    <a:pt x="0" y="517"/>
                    <a:pt x="0" y="332"/>
                  </a:cubicBezTo>
                  <a:cubicBezTo>
                    <a:pt x="0" y="149"/>
                    <a:pt x="149" y="0"/>
                    <a:pt x="334" y="0"/>
                  </a:cubicBezTo>
                  <a:cubicBezTo>
                    <a:pt x="517" y="0"/>
                    <a:pt x="666" y="149"/>
                    <a:pt x="666" y="332"/>
                  </a:cubicBezTo>
                  <a:cubicBezTo>
                    <a:pt x="666" y="387"/>
                    <a:pt x="653" y="439"/>
                    <a:pt x="630" y="484"/>
                  </a:cubicBezTo>
                  <a:lnTo>
                    <a:pt x="753" y="605"/>
                  </a:lnTo>
                  <a:cubicBezTo>
                    <a:pt x="792" y="645"/>
                    <a:pt x="792" y="709"/>
                    <a:pt x="753" y="750"/>
                  </a:cubicBezTo>
                  <a:close/>
                  <a:moveTo>
                    <a:pt x="334" y="623"/>
                  </a:moveTo>
                  <a:lnTo>
                    <a:pt x="334" y="623"/>
                  </a:lnTo>
                  <a:cubicBezTo>
                    <a:pt x="494" y="623"/>
                    <a:pt x="624" y="493"/>
                    <a:pt x="624" y="332"/>
                  </a:cubicBezTo>
                  <a:cubicBezTo>
                    <a:pt x="624" y="172"/>
                    <a:pt x="494" y="42"/>
                    <a:pt x="334" y="42"/>
                  </a:cubicBezTo>
                  <a:cubicBezTo>
                    <a:pt x="173" y="42"/>
                    <a:pt x="43" y="172"/>
                    <a:pt x="43" y="332"/>
                  </a:cubicBezTo>
                  <a:cubicBezTo>
                    <a:pt x="43" y="493"/>
                    <a:pt x="173" y="623"/>
                    <a:pt x="334" y="623"/>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pPr defTabSz="1218565"/>
              <a:endParaRPr lang="zh-CN" altLang="en-US" sz="2400">
                <a:solidFill>
                  <a:prstClr val="black"/>
                </a:solidFill>
                <a:latin typeface="微软雅黑" panose="020B0503020204020204" pitchFamily="34" charset="-122"/>
                <a:ea typeface="微软雅黑" panose="020B0503020204020204" pitchFamily="34" charset="-122"/>
              </a:endParaRPr>
            </a:p>
          </p:txBody>
        </p:sp>
      </p:grpSp>
      <p:grpSp>
        <p:nvGrpSpPr>
          <p:cNvPr id="45" name="组合 43"/>
          <p:cNvGrpSpPr/>
          <p:nvPr/>
        </p:nvGrpSpPr>
        <p:grpSpPr bwMode="auto">
          <a:xfrm>
            <a:off x="9714155" y="3974352"/>
            <a:ext cx="1215614" cy="1047377"/>
            <a:chOff x="0" y="0"/>
            <a:chExt cx="1154113" cy="1155698"/>
          </a:xfrm>
          <a:solidFill>
            <a:schemeClr val="bg1">
              <a:lumMod val="65000"/>
            </a:schemeClr>
          </a:solidFill>
        </p:grpSpPr>
        <p:sp>
          <p:nvSpPr>
            <p:cNvPr id="46" name="Oval 32"/>
            <p:cNvSpPr>
              <a:spLocks noChangeArrowheads="1"/>
            </p:cNvSpPr>
            <p:nvPr/>
          </p:nvSpPr>
          <p:spPr bwMode="auto">
            <a:xfrm>
              <a:off x="0" y="0"/>
              <a:ext cx="1154113" cy="1155698"/>
            </a:xfrm>
            <a:prstGeom prst="ellipse">
              <a:avLst/>
            </a:prstGeom>
            <a:solidFill>
              <a:schemeClr val="accent4"/>
            </a:solidFill>
            <a:ln w="63500">
              <a:solidFill>
                <a:schemeClr val="bg1"/>
              </a:solidFill>
              <a:round/>
            </a:ln>
            <a:effectLst>
              <a:outerShdw blurRad="101600" dist="38100" dir="8100000" algn="tr" rotWithShape="0">
                <a:prstClr val="black">
                  <a:alpha val="40000"/>
                </a:prstClr>
              </a:outerShdw>
            </a:effectLst>
          </p:spPr>
          <p:txBody>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anose="02010609030101010101" pitchFamily="49"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defTabSz="1218565" eaLnBrk="1" hangingPunct="1">
                <a:spcBef>
                  <a:spcPct val="0"/>
                </a:spcBef>
                <a:buNone/>
              </a:pPr>
              <a:endParaRPr lang="zh-CN" altLang="en-US" sz="1600">
                <a:solidFill>
                  <a:prstClr val="black"/>
                </a:solidFill>
                <a:latin typeface="微软雅黑" panose="020B0503020204020204" pitchFamily="34" charset="-122"/>
              </a:endParaRPr>
            </a:p>
          </p:txBody>
        </p:sp>
        <p:sp>
          <p:nvSpPr>
            <p:cNvPr id="47" name="Freeform 37"/>
            <p:cNvSpPr>
              <a:spLocks noEditPoints="1"/>
            </p:cNvSpPr>
            <p:nvPr/>
          </p:nvSpPr>
          <p:spPr bwMode="auto">
            <a:xfrm>
              <a:off x="268287" y="254000"/>
              <a:ext cx="658813" cy="652462"/>
            </a:xfrm>
            <a:custGeom>
              <a:avLst/>
              <a:gdLst>
                <a:gd name="T0" fmla="*/ 594912 w 732"/>
                <a:gd name="T1" fmla="*/ 562343 h 724"/>
                <a:gd name="T2" fmla="*/ 526510 w 732"/>
                <a:gd name="T3" fmla="*/ 562343 h 724"/>
                <a:gd name="T4" fmla="*/ 431109 w 732"/>
                <a:gd name="T5" fmla="*/ 379401 h 724"/>
                <a:gd name="T6" fmla="*/ 421208 w 732"/>
                <a:gd name="T7" fmla="*/ 415449 h 724"/>
                <a:gd name="T8" fmla="*/ 369007 w 732"/>
                <a:gd name="T9" fmla="*/ 455101 h 724"/>
                <a:gd name="T10" fmla="*/ 540011 w 732"/>
                <a:gd name="T11" fmla="*/ 644351 h 724"/>
                <a:gd name="T12" fmla="*/ 649813 w 732"/>
                <a:gd name="T13" fmla="*/ 570454 h 724"/>
                <a:gd name="T14" fmla="*/ 568811 w 732"/>
                <a:gd name="T15" fmla="*/ 486643 h 724"/>
                <a:gd name="T16" fmla="*/ 449109 w 732"/>
                <a:gd name="T17" fmla="*/ 388413 h 724"/>
                <a:gd name="T18" fmla="*/ 237605 w 732"/>
                <a:gd name="T19" fmla="*/ 231606 h 724"/>
                <a:gd name="T20" fmla="*/ 273605 w 732"/>
                <a:gd name="T21" fmla="*/ 221693 h 724"/>
                <a:gd name="T22" fmla="*/ 283506 w 732"/>
                <a:gd name="T23" fmla="*/ 186546 h 724"/>
                <a:gd name="T24" fmla="*/ 292506 w 732"/>
                <a:gd name="T25" fmla="*/ 153202 h 724"/>
                <a:gd name="T26" fmla="*/ 126903 w 732"/>
                <a:gd name="T27" fmla="*/ 14419 h 724"/>
                <a:gd name="T28" fmla="*/ 104402 w 732"/>
                <a:gd name="T29" fmla="*/ 184744 h 724"/>
                <a:gd name="T30" fmla="*/ 900 w 732"/>
                <a:gd name="T31" fmla="*/ 141487 h 724"/>
                <a:gd name="T32" fmla="*/ 196204 w 732"/>
                <a:gd name="T33" fmla="*/ 281171 h 724"/>
                <a:gd name="T34" fmla="*/ 221404 w 732"/>
                <a:gd name="T35" fmla="*/ 248729 h 724"/>
                <a:gd name="T36" fmla="*/ 634513 w 732"/>
                <a:gd name="T37" fmla="*/ 63985 h 724"/>
                <a:gd name="T38" fmla="*/ 546311 w 732"/>
                <a:gd name="T39" fmla="*/ 0 h 724"/>
                <a:gd name="T40" fmla="*/ 309606 w 732"/>
                <a:gd name="T41" fmla="*/ 211780 h 724"/>
                <a:gd name="T42" fmla="*/ 275405 w 732"/>
                <a:gd name="T43" fmla="*/ 260444 h 724"/>
                <a:gd name="T44" fmla="*/ 246605 w 732"/>
                <a:gd name="T45" fmla="*/ 274863 h 724"/>
                <a:gd name="T46" fmla="*/ 250205 w 732"/>
                <a:gd name="T47" fmla="*/ 364982 h 724"/>
                <a:gd name="T48" fmla="*/ 58501 w 732"/>
                <a:gd name="T49" fmla="*/ 530801 h 724"/>
                <a:gd name="T50" fmla="*/ 37801 w 732"/>
                <a:gd name="T51" fmla="*/ 652462 h 724"/>
                <a:gd name="T52" fmla="*/ 136803 w 732"/>
                <a:gd name="T53" fmla="*/ 553331 h 724"/>
                <a:gd name="T54" fmla="*/ 291606 w 732"/>
                <a:gd name="T55" fmla="*/ 406437 h 724"/>
                <a:gd name="T56" fmla="*/ 378907 w 732"/>
                <a:gd name="T57" fmla="*/ 406437 h 724"/>
                <a:gd name="T58" fmla="*/ 404108 w 732"/>
                <a:gd name="T59" fmla="*/ 352366 h 724"/>
                <a:gd name="T60" fmla="*/ 441009 w 732"/>
                <a:gd name="T61" fmla="*/ 344255 h 724"/>
                <a:gd name="T62" fmla="*/ 634513 w 732"/>
                <a:gd name="T63" fmla="*/ 63985 h 72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732" h="724">
                  <a:moveTo>
                    <a:pt x="623" y="586"/>
                  </a:moveTo>
                  <a:cubicBezTo>
                    <a:pt x="644" y="586"/>
                    <a:pt x="661" y="603"/>
                    <a:pt x="661" y="624"/>
                  </a:cubicBezTo>
                  <a:cubicBezTo>
                    <a:pt x="661" y="645"/>
                    <a:pt x="644" y="662"/>
                    <a:pt x="623" y="662"/>
                  </a:cubicBezTo>
                  <a:cubicBezTo>
                    <a:pt x="602" y="662"/>
                    <a:pt x="585" y="645"/>
                    <a:pt x="585" y="624"/>
                  </a:cubicBezTo>
                  <a:cubicBezTo>
                    <a:pt x="585" y="603"/>
                    <a:pt x="602" y="586"/>
                    <a:pt x="623" y="586"/>
                  </a:cubicBezTo>
                  <a:close/>
                  <a:moveTo>
                    <a:pt x="479" y="421"/>
                  </a:moveTo>
                  <a:lnTo>
                    <a:pt x="489" y="441"/>
                  </a:lnTo>
                  <a:lnTo>
                    <a:pt x="468" y="461"/>
                  </a:lnTo>
                  <a:lnTo>
                    <a:pt x="449" y="480"/>
                  </a:lnTo>
                  <a:cubicBezTo>
                    <a:pt x="438" y="491"/>
                    <a:pt x="425" y="500"/>
                    <a:pt x="410" y="505"/>
                  </a:cubicBezTo>
                  <a:lnTo>
                    <a:pt x="539" y="633"/>
                  </a:lnTo>
                  <a:lnTo>
                    <a:pt x="600" y="715"/>
                  </a:lnTo>
                  <a:lnTo>
                    <a:pt x="632" y="724"/>
                  </a:lnTo>
                  <a:lnTo>
                    <a:pt x="722" y="633"/>
                  </a:lnTo>
                  <a:lnTo>
                    <a:pt x="713" y="600"/>
                  </a:lnTo>
                  <a:lnTo>
                    <a:pt x="632" y="540"/>
                  </a:lnTo>
                  <a:lnTo>
                    <a:pt x="511" y="419"/>
                  </a:lnTo>
                  <a:lnTo>
                    <a:pt x="499" y="431"/>
                  </a:lnTo>
                  <a:lnTo>
                    <a:pt x="479" y="421"/>
                  </a:lnTo>
                  <a:close/>
                  <a:moveTo>
                    <a:pt x="264" y="257"/>
                  </a:moveTo>
                  <a:lnTo>
                    <a:pt x="285" y="237"/>
                  </a:lnTo>
                  <a:lnTo>
                    <a:pt x="304" y="246"/>
                  </a:lnTo>
                  <a:lnTo>
                    <a:pt x="294" y="227"/>
                  </a:lnTo>
                  <a:lnTo>
                    <a:pt x="315" y="207"/>
                  </a:lnTo>
                  <a:lnTo>
                    <a:pt x="317" y="205"/>
                  </a:lnTo>
                  <a:cubicBezTo>
                    <a:pt x="322" y="193"/>
                    <a:pt x="325" y="181"/>
                    <a:pt x="325" y="170"/>
                  </a:cubicBezTo>
                  <a:cubicBezTo>
                    <a:pt x="325" y="84"/>
                    <a:pt x="242" y="0"/>
                    <a:pt x="156" y="1"/>
                  </a:cubicBezTo>
                  <a:cubicBezTo>
                    <a:pt x="156" y="1"/>
                    <a:pt x="146" y="11"/>
                    <a:pt x="141" y="16"/>
                  </a:cubicBezTo>
                  <a:cubicBezTo>
                    <a:pt x="210" y="85"/>
                    <a:pt x="204" y="74"/>
                    <a:pt x="204" y="116"/>
                  </a:cubicBezTo>
                  <a:cubicBezTo>
                    <a:pt x="204" y="151"/>
                    <a:pt x="149" y="205"/>
                    <a:pt x="116" y="205"/>
                  </a:cubicBezTo>
                  <a:cubicBezTo>
                    <a:pt x="72" y="205"/>
                    <a:pt x="86" y="212"/>
                    <a:pt x="16" y="142"/>
                  </a:cubicBezTo>
                  <a:cubicBezTo>
                    <a:pt x="10" y="147"/>
                    <a:pt x="1" y="157"/>
                    <a:pt x="1" y="157"/>
                  </a:cubicBezTo>
                  <a:cubicBezTo>
                    <a:pt x="2" y="243"/>
                    <a:pt x="83" y="325"/>
                    <a:pt x="169" y="325"/>
                  </a:cubicBezTo>
                  <a:cubicBezTo>
                    <a:pt x="185" y="325"/>
                    <a:pt x="201" y="320"/>
                    <a:pt x="218" y="312"/>
                  </a:cubicBezTo>
                  <a:lnTo>
                    <a:pt x="221" y="315"/>
                  </a:lnTo>
                  <a:cubicBezTo>
                    <a:pt x="226" y="301"/>
                    <a:pt x="234" y="288"/>
                    <a:pt x="246" y="276"/>
                  </a:cubicBezTo>
                  <a:lnTo>
                    <a:pt x="264" y="257"/>
                  </a:lnTo>
                  <a:close/>
                  <a:moveTo>
                    <a:pt x="705" y="71"/>
                  </a:moveTo>
                  <a:lnTo>
                    <a:pt x="655" y="20"/>
                  </a:lnTo>
                  <a:cubicBezTo>
                    <a:pt x="642" y="7"/>
                    <a:pt x="624" y="0"/>
                    <a:pt x="607" y="0"/>
                  </a:cubicBezTo>
                  <a:cubicBezTo>
                    <a:pt x="589" y="0"/>
                    <a:pt x="572" y="7"/>
                    <a:pt x="558" y="20"/>
                  </a:cubicBezTo>
                  <a:lnTo>
                    <a:pt x="344" y="235"/>
                  </a:lnTo>
                  <a:cubicBezTo>
                    <a:pt x="350" y="248"/>
                    <a:pt x="345" y="267"/>
                    <a:pt x="335" y="277"/>
                  </a:cubicBezTo>
                  <a:cubicBezTo>
                    <a:pt x="328" y="284"/>
                    <a:pt x="317" y="289"/>
                    <a:pt x="306" y="289"/>
                  </a:cubicBezTo>
                  <a:cubicBezTo>
                    <a:pt x="302" y="289"/>
                    <a:pt x="297" y="288"/>
                    <a:pt x="293" y="286"/>
                  </a:cubicBezTo>
                  <a:lnTo>
                    <a:pt x="274" y="305"/>
                  </a:lnTo>
                  <a:cubicBezTo>
                    <a:pt x="247" y="331"/>
                    <a:pt x="247" y="375"/>
                    <a:pt x="274" y="401"/>
                  </a:cubicBezTo>
                  <a:lnTo>
                    <a:pt x="278" y="405"/>
                  </a:lnTo>
                  <a:lnTo>
                    <a:pt x="110" y="572"/>
                  </a:lnTo>
                  <a:lnTo>
                    <a:pt x="65" y="589"/>
                  </a:lnTo>
                  <a:lnTo>
                    <a:pt x="0" y="682"/>
                  </a:lnTo>
                  <a:lnTo>
                    <a:pt x="42" y="724"/>
                  </a:lnTo>
                  <a:lnTo>
                    <a:pt x="135" y="659"/>
                  </a:lnTo>
                  <a:lnTo>
                    <a:pt x="152" y="614"/>
                  </a:lnTo>
                  <a:lnTo>
                    <a:pt x="319" y="447"/>
                  </a:lnTo>
                  <a:lnTo>
                    <a:pt x="324" y="451"/>
                  </a:lnTo>
                  <a:cubicBezTo>
                    <a:pt x="338" y="465"/>
                    <a:pt x="355" y="471"/>
                    <a:pt x="373" y="471"/>
                  </a:cubicBezTo>
                  <a:cubicBezTo>
                    <a:pt x="390" y="471"/>
                    <a:pt x="408" y="465"/>
                    <a:pt x="421" y="451"/>
                  </a:cubicBezTo>
                  <a:lnTo>
                    <a:pt x="440" y="433"/>
                  </a:lnTo>
                  <a:cubicBezTo>
                    <a:pt x="434" y="420"/>
                    <a:pt x="438" y="401"/>
                    <a:pt x="449" y="391"/>
                  </a:cubicBezTo>
                  <a:cubicBezTo>
                    <a:pt x="456" y="384"/>
                    <a:pt x="467" y="379"/>
                    <a:pt x="477" y="379"/>
                  </a:cubicBezTo>
                  <a:cubicBezTo>
                    <a:pt x="482" y="379"/>
                    <a:pt x="487" y="380"/>
                    <a:pt x="490" y="382"/>
                  </a:cubicBezTo>
                  <a:lnTo>
                    <a:pt x="705" y="167"/>
                  </a:lnTo>
                  <a:cubicBezTo>
                    <a:pt x="732" y="140"/>
                    <a:pt x="732" y="97"/>
                    <a:pt x="705" y="71"/>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pPr defTabSz="1218565"/>
              <a:endParaRPr lang="zh-CN" altLang="en-US" sz="2400">
                <a:solidFill>
                  <a:prstClr val="black"/>
                </a:solidFill>
                <a:latin typeface="微软雅黑" panose="020B0503020204020204" pitchFamily="34" charset="-122"/>
                <a:ea typeface="微软雅黑" panose="020B0503020204020204" pitchFamily="34" charset="-122"/>
              </a:endParaRPr>
            </a:p>
          </p:txBody>
        </p:sp>
      </p:grpSp>
      <p:sp>
        <p:nvSpPr>
          <p:cNvPr id="48" name="TextBox 46"/>
          <p:cNvSpPr txBox="1">
            <a:spLocks noChangeArrowheads="1"/>
          </p:cNvSpPr>
          <p:nvPr/>
        </p:nvSpPr>
        <p:spPr bwMode="auto">
          <a:xfrm>
            <a:off x="2571079" y="1504091"/>
            <a:ext cx="2603350" cy="360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779" tIns="41389" rIns="82779" bIns="41389">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anose="02010609030101010101" pitchFamily="49"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defTabSz="1218565" eaLnBrk="1" hangingPunct="1">
              <a:spcBef>
                <a:spcPct val="0"/>
              </a:spcBef>
              <a:buNone/>
            </a:pPr>
            <a:r>
              <a:rPr lang="zh-CN" altLang="zh-CN" sz="1800" b="1" dirty="0"/>
              <a:t>四个下放</a:t>
            </a:r>
            <a:endParaRPr lang="en-US" altLang="zh-CN" sz="1865" b="1" dirty="0">
              <a:solidFill>
                <a:srgbClr val="0070C0"/>
              </a:solidFill>
              <a:latin typeface="微软雅黑" panose="020B0503020204020204" pitchFamily="34" charset="-122"/>
            </a:endParaRPr>
          </a:p>
        </p:txBody>
      </p:sp>
      <p:sp>
        <p:nvSpPr>
          <p:cNvPr id="49" name="TextBox 47"/>
          <p:cNvSpPr txBox="1">
            <a:spLocks noChangeArrowheads="1"/>
          </p:cNvSpPr>
          <p:nvPr/>
        </p:nvSpPr>
        <p:spPr bwMode="auto">
          <a:xfrm>
            <a:off x="2807746" y="2026161"/>
            <a:ext cx="3775934" cy="11608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779" tIns="41389" rIns="82779" bIns="41389">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anose="02010609030101010101" pitchFamily="49"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defTabSz="1218565" eaLnBrk="1" hangingPunct="1">
              <a:spcBef>
                <a:spcPct val="0"/>
              </a:spcBef>
              <a:buNone/>
            </a:pPr>
            <a:r>
              <a:rPr lang="en-US" altLang="zh-CN" sz="1400" dirty="0" smtClean="0">
                <a:solidFill>
                  <a:prstClr val="black"/>
                </a:solidFill>
                <a:latin typeface="仿宋" panose="02010609060101010101" charset="-122"/>
                <a:ea typeface="仿宋" panose="02010609060101010101" charset="-122"/>
              </a:rPr>
              <a:t>1.</a:t>
            </a:r>
            <a:r>
              <a:rPr lang="zh-CN" altLang="en-US" sz="1400" dirty="0" smtClean="0">
                <a:solidFill>
                  <a:prstClr val="black"/>
                </a:solidFill>
                <a:latin typeface="仿宋" panose="02010609060101010101" charset="-122"/>
                <a:ea typeface="仿宋" panose="02010609060101010101" charset="-122"/>
              </a:rPr>
              <a:t>下</a:t>
            </a:r>
            <a:r>
              <a:rPr lang="zh-CN" altLang="en-US" sz="1400" dirty="0">
                <a:solidFill>
                  <a:prstClr val="black"/>
                </a:solidFill>
                <a:latin typeface="仿宋" panose="02010609060101010101" charset="-122"/>
                <a:ea typeface="仿宋" panose="02010609060101010101" charset="-122"/>
              </a:rPr>
              <a:t>放预算调整</a:t>
            </a:r>
            <a:r>
              <a:rPr lang="zh-CN" altLang="en-US" sz="1400" dirty="0" smtClean="0">
                <a:solidFill>
                  <a:prstClr val="black"/>
                </a:solidFill>
                <a:latin typeface="仿宋" panose="02010609060101010101" charset="-122"/>
                <a:ea typeface="仿宋" panose="02010609060101010101" charset="-122"/>
              </a:rPr>
              <a:t>权限；</a:t>
            </a:r>
            <a:endParaRPr lang="en-US" altLang="zh-CN" sz="1400" dirty="0" smtClean="0">
              <a:solidFill>
                <a:prstClr val="black"/>
              </a:solidFill>
              <a:latin typeface="仿宋" panose="02010609060101010101" charset="-122"/>
              <a:ea typeface="仿宋" panose="02010609060101010101" charset="-122"/>
            </a:endParaRPr>
          </a:p>
          <a:p>
            <a:pPr defTabSz="1218565" eaLnBrk="1" hangingPunct="1">
              <a:spcBef>
                <a:spcPct val="0"/>
              </a:spcBef>
              <a:buNone/>
            </a:pPr>
            <a:r>
              <a:rPr lang="en-US" altLang="zh-CN" sz="1400" dirty="0" smtClean="0">
                <a:solidFill>
                  <a:prstClr val="black"/>
                </a:solidFill>
                <a:latin typeface="仿宋" panose="02010609060101010101" charset="-122"/>
                <a:ea typeface="仿宋" panose="02010609060101010101" charset="-122"/>
              </a:rPr>
              <a:t>2.</a:t>
            </a:r>
            <a:r>
              <a:rPr lang="zh-CN" altLang="en-US" sz="1400" dirty="0" smtClean="0">
                <a:solidFill>
                  <a:prstClr val="black"/>
                </a:solidFill>
                <a:latin typeface="仿宋" panose="02010609060101010101" charset="-122"/>
                <a:ea typeface="仿宋" panose="02010609060101010101" charset="-122"/>
              </a:rPr>
              <a:t>下放</a:t>
            </a:r>
            <a:r>
              <a:rPr lang="zh-CN" altLang="en-US" sz="1400" dirty="0">
                <a:solidFill>
                  <a:prstClr val="black"/>
                </a:solidFill>
                <a:latin typeface="仿宋" panose="02010609060101010101" charset="-122"/>
                <a:ea typeface="仿宋" panose="02010609060101010101" charset="-122"/>
              </a:rPr>
              <a:t>科研仪器设备采购</a:t>
            </a:r>
            <a:r>
              <a:rPr lang="zh-CN" altLang="en-US" sz="1400" dirty="0" smtClean="0">
                <a:solidFill>
                  <a:prstClr val="black"/>
                </a:solidFill>
                <a:latin typeface="仿宋" panose="02010609060101010101" charset="-122"/>
                <a:ea typeface="仿宋" panose="02010609060101010101" charset="-122"/>
              </a:rPr>
              <a:t>权限；</a:t>
            </a:r>
            <a:endParaRPr lang="en-US" altLang="zh-CN" sz="1400" dirty="0" smtClean="0">
              <a:solidFill>
                <a:prstClr val="black"/>
              </a:solidFill>
              <a:latin typeface="仿宋" panose="02010609060101010101" charset="-122"/>
              <a:ea typeface="仿宋" panose="02010609060101010101" charset="-122"/>
            </a:endParaRPr>
          </a:p>
          <a:p>
            <a:pPr defTabSz="1218565" eaLnBrk="1" hangingPunct="1">
              <a:spcBef>
                <a:spcPct val="0"/>
              </a:spcBef>
              <a:buNone/>
            </a:pPr>
            <a:r>
              <a:rPr lang="en-US" altLang="zh-CN" sz="1400" dirty="0" smtClean="0">
                <a:solidFill>
                  <a:prstClr val="black"/>
                </a:solidFill>
                <a:latin typeface="仿宋" panose="02010609060101010101" charset="-122"/>
                <a:ea typeface="仿宋" panose="02010609060101010101" charset="-122"/>
              </a:rPr>
              <a:t>3.</a:t>
            </a:r>
            <a:r>
              <a:rPr lang="zh-CN" altLang="en-US" sz="1400" dirty="0" smtClean="0">
                <a:solidFill>
                  <a:prstClr val="black"/>
                </a:solidFill>
                <a:latin typeface="仿宋" panose="02010609060101010101" charset="-122"/>
                <a:ea typeface="仿宋" panose="02010609060101010101" charset="-122"/>
              </a:rPr>
              <a:t>下放</a:t>
            </a:r>
            <a:r>
              <a:rPr lang="zh-CN" altLang="en-US" sz="1400" dirty="0">
                <a:solidFill>
                  <a:prstClr val="black"/>
                </a:solidFill>
                <a:latin typeface="仿宋" panose="02010609060101010101" charset="-122"/>
                <a:ea typeface="仿宋" panose="02010609060101010101" charset="-122"/>
              </a:rPr>
              <a:t>差旅费</a:t>
            </a:r>
            <a:r>
              <a:rPr lang="en-US" altLang="zh-CN" sz="1400" dirty="0">
                <a:solidFill>
                  <a:prstClr val="black"/>
                </a:solidFill>
                <a:latin typeface="仿宋" panose="02010609060101010101" charset="-122"/>
                <a:ea typeface="仿宋" panose="02010609060101010101" charset="-122"/>
              </a:rPr>
              <a:t>/</a:t>
            </a:r>
            <a:r>
              <a:rPr lang="zh-CN" altLang="en-US" sz="1400" dirty="0">
                <a:solidFill>
                  <a:prstClr val="black"/>
                </a:solidFill>
                <a:latin typeface="仿宋" panose="02010609060101010101" charset="-122"/>
                <a:ea typeface="仿宋" panose="02010609060101010101" charset="-122"/>
              </a:rPr>
              <a:t>会议费</a:t>
            </a:r>
            <a:r>
              <a:rPr lang="en-US" altLang="zh-CN" sz="1400" dirty="0">
                <a:solidFill>
                  <a:prstClr val="black"/>
                </a:solidFill>
                <a:latin typeface="仿宋" panose="02010609060101010101" charset="-122"/>
                <a:ea typeface="仿宋" panose="02010609060101010101" charset="-122"/>
              </a:rPr>
              <a:t>/</a:t>
            </a:r>
            <a:r>
              <a:rPr lang="zh-CN" altLang="en-US" sz="1400" dirty="0">
                <a:solidFill>
                  <a:prstClr val="black"/>
                </a:solidFill>
                <a:latin typeface="仿宋" panose="02010609060101010101" charset="-122"/>
                <a:ea typeface="仿宋" panose="02010609060101010101" charset="-122"/>
              </a:rPr>
              <a:t>国际合作交流费使用</a:t>
            </a:r>
            <a:r>
              <a:rPr lang="zh-CN" altLang="en-US" sz="1400" dirty="0" smtClean="0">
                <a:solidFill>
                  <a:prstClr val="black"/>
                </a:solidFill>
                <a:latin typeface="仿宋" panose="02010609060101010101" charset="-122"/>
                <a:ea typeface="仿宋" panose="02010609060101010101" charset="-122"/>
              </a:rPr>
              <a:t>权限；</a:t>
            </a:r>
            <a:endParaRPr lang="en-US" altLang="zh-CN" sz="1400" dirty="0" smtClean="0">
              <a:solidFill>
                <a:prstClr val="black"/>
              </a:solidFill>
              <a:latin typeface="仿宋" panose="02010609060101010101" charset="-122"/>
              <a:ea typeface="仿宋" panose="02010609060101010101" charset="-122"/>
            </a:endParaRPr>
          </a:p>
          <a:p>
            <a:pPr defTabSz="1218565" eaLnBrk="1" hangingPunct="1">
              <a:spcBef>
                <a:spcPct val="0"/>
              </a:spcBef>
              <a:buNone/>
            </a:pPr>
            <a:r>
              <a:rPr lang="en-US" altLang="zh-CN" sz="1400" dirty="0" smtClean="0">
                <a:solidFill>
                  <a:prstClr val="black"/>
                </a:solidFill>
                <a:latin typeface="仿宋" panose="02010609060101010101" charset="-122"/>
                <a:ea typeface="仿宋" panose="02010609060101010101" charset="-122"/>
              </a:rPr>
              <a:t>4.</a:t>
            </a:r>
            <a:r>
              <a:rPr lang="zh-CN" altLang="en-US" sz="1400" dirty="0" smtClean="0">
                <a:solidFill>
                  <a:prstClr val="black"/>
                </a:solidFill>
                <a:latin typeface="仿宋" panose="02010609060101010101" charset="-122"/>
                <a:ea typeface="仿宋" panose="02010609060101010101" charset="-122"/>
              </a:rPr>
              <a:t>下放</a:t>
            </a:r>
            <a:r>
              <a:rPr lang="zh-CN" altLang="en-US" sz="1400" dirty="0">
                <a:solidFill>
                  <a:prstClr val="black"/>
                </a:solidFill>
                <a:latin typeface="仿宋" panose="02010609060101010101" charset="-122"/>
                <a:ea typeface="仿宋" panose="02010609060101010101" charset="-122"/>
              </a:rPr>
              <a:t>结余经费使用权限。</a:t>
            </a:r>
            <a:endParaRPr lang="zh-CN" altLang="en-US" sz="1400" dirty="0">
              <a:solidFill>
                <a:prstClr val="black"/>
              </a:solidFill>
              <a:latin typeface="仿宋" panose="02010609060101010101" charset="-122"/>
              <a:ea typeface="仿宋" panose="02010609060101010101" charset="-122"/>
            </a:endParaRPr>
          </a:p>
        </p:txBody>
      </p:sp>
      <p:sp>
        <p:nvSpPr>
          <p:cNvPr id="50" name="TextBox 48"/>
          <p:cNvSpPr txBox="1">
            <a:spLocks noChangeArrowheads="1"/>
          </p:cNvSpPr>
          <p:nvPr/>
        </p:nvSpPr>
        <p:spPr bwMode="auto">
          <a:xfrm>
            <a:off x="6768905" y="1504091"/>
            <a:ext cx="2890883" cy="370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779" tIns="41389" rIns="82779" bIns="41389">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anose="02010609030101010101" pitchFamily="49"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r" defTabSz="1218565" eaLnBrk="1" hangingPunct="1">
              <a:spcBef>
                <a:spcPct val="0"/>
              </a:spcBef>
              <a:buNone/>
            </a:pPr>
            <a:r>
              <a:rPr lang="zh-CN" altLang="en-US" sz="1865" b="1" dirty="0">
                <a:solidFill>
                  <a:srgbClr val="0070C0"/>
                </a:solidFill>
                <a:latin typeface="微软雅黑" panose="020B0503020204020204" pitchFamily="34" charset="-122"/>
              </a:rPr>
              <a:t>三个强化</a:t>
            </a:r>
            <a:endParaRPr lang="en-US" altLang="zh-CN" sz="1865" b="1" dirty="0">
              <a:solidFill>
                <a:srgbClr val="0070C0"/>
              </a:solidFill>
              <a:latin typeface="微软雅黑" panose="020B0503020204020204" pitchFamily="34" charset="-122"/>
            </a:endParaRPr>
          </a:p>
        </p:txBody>
      </p:sp>
      <p:sp>
        <p:nvSpPr>
          <p:cNvPr id="51" name="TextBox 49"/>
          <p:cNvSpPr txBox="1">
            <a:spLocks noChangeArrowheads="1"/>
          </p:cNvSpPr>
          <p:nvPr/>
        </p:nvSpPr>
        <p:spPr bwMode="auto">
          <a:xfrm>
            <a:off x="6734286" y="1943416"/>
            <a:ext cx="3259567" cy="7299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779" tIns="41389" rIns="82779" bIns="41389">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anose="02010609030101010101" pitchFamily="49"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defTabSz="1218565" eaLnBrk="1" hangingPunct="1">
              <a:spcBef>
                <a:spcPct val="0"/>
              </a:spcBef>
              <a:buNone/>
            </a:pPr>
            <a:r>
              <a:rPr lang="en-US" altLang="zh-CN" sz="1400" dirty="0" smtClean="0">
                <a:solidFill>
                  <a:prstClr val="black"/>
                </a:solidFill>
                <a:latin typeface="仿宋" panose="02010609060101010101" charset="-122"/>
                <a:ea typeface="仿宋" panose="02010609060101010101" charset="-122"/>
              </a:rPr>
              <a:t>1.</a:t>
            </a:r>
            <a:r>
              <a:rPr lang="zh-CN" altLang="en-US" sz="1400" dirty="0" smtClean="0">
                <a:solidFill>
                  <a:prstClr val="black"/>
                </a:solidFill>
                <a:latin typeface="仿宋" panose="02010609060101010101" charset="-122"/>
                <a:ea typeface="仿宋" panose="02010609060101010101" charset="-122"/>
              </a:rPr>
              <a:t>强</a:t>
            </a:r>
            <a:r>
              <a:rPr lang="zh-CN" altLang="en-US" sz="1400" dirty="0">
                <a:solidFill>
                  <a:prstClr val="black"/>
                </a:solidFill>
                <a:latin typeface="仿宋" panose="02010609060101010101" charset="-122"/>
                <a:ea typeface="仿宋" panose="02010609060101010101" charset="-122"/>
              </a:rPr>
              <a:t>化法人主体</a:t>
            </a:r>
            <a:r>
              <a:rPr lang="zh-CN" altLang="en-US" sz="1400" dirty="0" smtClean="0">
                <a:solidFill>
                  <a:prstClr val="black"/>
                </a:solidFill>
                <a:latin typeface="仿宋" panose="02010609060101010101" charset="-122"/>
                <a:ea typeface="仿宋" panose="02010609060101010101" charset="-122"/>
              </a:rPr>
              <a:t>责任</a:t>
            </a:r>
            <a:endParaRPr lang="en-US" altLang="zh-CN" sz="1400" dirty="0" smtClean="0">
              <a:solidFill>
                <a:prstClr val="black"/>
              </a:solidFill>
              <a:latin typeface="仿宋" panose="02010609060101010101" charset="-122"/>
              <a:ea typeface="仿宋" panose="02010609060101010101" charset="-122"/>
            </a:endParaRPr>
          </a:p>
          <a:p>
            <a:pPr defTabSz="1218565" eaLnBrk="1" hangingPunct="1">
              <a:spcBef>
                <a:spcPct val="0"/>
              </a:spcBef>
              <a:buNone/>
            </a:pPr>
            <a:r>
              <a:rPr lang="en-US" altLang="zh-CN" sz="1400" dirty="0" smtClean="0">
                <a:solidFill>
                  <a:prstClr val="black"/>
                </a:solidFill>
                <a:latin typeface="仿宋" panose="02010609060101010101" charset="-122"/>
                <a:ea typeface="仿宋" panose="02010609060101010101" charset="-122"/>
              </a:rPr>
              <a:t>2.</a:t>
            </a:r>
            <a:r>
              <a:rPr lang="zh-CN" altLang="en-US" sz="1400" dirty="0" smtClean="0">
                <a:solidFill>
                  <a:prstClr val="black"/>
                </a:solidFill>
                <a:latin typeface="仿宋" panose="02010609060101010101" charset="-122"/>
                <a:ea typeface="仿宋" panose="02010609060101010101" charset="-122"/>
              </a:rPr>
              <a:t>强化</a:t>
            </a:r>
            <a:r>
              <a:rPr lang="zh-CN" altLang="en-US" sz="1400" dirty="0">
                <a:solidFill>
                  <a:prstClr val="black"/>
                </a:solidFill>
                <a:latin typeface="仿宋" panose="02010609060101010101" charset="-122"/>
                <a:ea typeface="仿宋" panose="02010609060101010101" charset="-122"/>
              </a:rPr>
              <a:t>单位内部制度</a:t>
            </a:r>
            <a:r>
              <a:rPr lang="zh-CN" altLang="en-US" sz="1400" dirty="0" smtClean="0">
                <a:solidFill>
                  <a:prstClr val="black"/>
                </a:solidFill>
                <a:latin typeface="仿宋" panose="02010609060101010101" charset="-122"/>
                <a:ea typeface="仿宋" panose="02010609060101010101" charset="-122"/>
              </a:rPr>
              <a:t>建设和资金的核算</a:t>
            </a:r>
            <a:endParaRPr lang="en-US" altLang="zh-CN" sz="1400" dirty="0" smtClean="0">
              <a:solidFill>
                <a:prstClr val="black"/>
              </a:solidFill>
              <a:latin typeface="仿宋" panose="02010609060101010101" charset="-122"/>
              <a:ea typeface="仿宋" panose="02010609060101010101" charset="-122"/>
            </a:endParaRPr>
          </a:p>
          <a:p>
            <a:pPr defTabSz="1218565" eaLnBrk="1" hangingPunct="1">
              <a:spcBef>
                <a:spcPct val="0"/>
              </a:spcBef>
              <a:buNone/>
            </a:pPr>
            <a:r>
              <a:rPr lang="en-US" altLang="zh-CN" sz="1400" dirty="0" smtClean="0">
                <a:solidFill>
                  <a:prstClr val="black"/>
                </a:solidFill>
                <a:latin typeface="仿宋" panose="02010609060101010101" charset="-122"/>
                <a:ea typeface="仿宋" panose="02010609060101010101" charset="-122"/>
              </a:rPr>
              <a:t>3.</a:t>
            </a:r>
            <a:r>
              <a:rPr lang="zh-CN" altLang="en-US" sz="1400" dirty="0" smtClean="0">
                <a:solidFill>
                  <a:prstClr val="black"/>
                </a:solidFill>
                <a:latin typeface="仿宋" panose="02010609060101010101" charset="-122"/>
                <a:ea typeface="仿宋" panose="02010609060101010101" charset="-122"/>
              </a:rPr>
              <a:t>强化</a:t>
            </a:r>
            <a:r>
              <a:rPr lang="zh-CN" altLang="en-US" sz="1400" dirty="0">
                <a:solidFill>
                  <a:prstClr val="black"/>
                </a:solidFill>
                <a:latin typeface="仿宋" panose="02010609060101010101" charset="-122"/>
                <a:ea typeface="仿宋" panose="02010609060101010101" charset="-122"/>
              </a:rPr>
              <a:t>信用</a:t>
            </a:r>
            <a:r>
              <a:rPr lang="zh-CN" altLang="en-US" sz="1400" dirty="0" smtClean="0">
                <a:solidFill>
                  <a:prstClr val="black"/>
                </a:solidFill>
                <a:latin typeface="仿宋" panose="02010609060101010101" charset="-122"/>
                <a:ea typeface="仿宋" panose="02010609060101010101" charset="-122"/>
              </a:rPr>
              <a:t>管理</a:t>
            </a:r>
            <a:endParaRPr lang="zh-CN" altLang="en-US" sz="1400" dirty="0">
              <a:solidFill>
                <a:prstClr val="black"/>
              </a:solidFill>
              <a:latin typeface="仿宋" panose="02010609060101010101" charset="-122"/>
              <a:ea typeface="仿宋" panose="02010609060101010101" charset="-122"/>
            </a:endParaRPr>
          </a:p>
        </p:txBody>
      </p:sp>
      <p:sp>
        <p:nvSpPr>
          <p:cNvPr id="52" name="TextBox 50"/>
          <p:cNvSpPr txBox="1">
            <a:spLocks noChangeArrowheads="1"/>
          </p:cNvSpPr>
          <p:nvPr/>
        </p:nvSpPr>
        <p:spPr bwMode="auto">
          <a:xfrm>
            <a:off x="3054747" y="5650443"/>
            <a:ext cx="1591999" cy="360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779" tIns="41389" rIns="82779" bIns="41389">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anose="02010609030101010101" pitchFamily="49"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defTabSz="1218565" eaLnBrk="1" hangingPunct="1">
              <a:spcBef>
                <a:spcPct val="0"/>
              </a:spcBef>
              <a:buNone/>
            </a:pPr>
            <a:r>
              <a:rPr lang="zh-CN" altLang="zh-CN" sz="1800" b="1" dirty="0"/>
              <a:t>两个不限制</a:t>
            </a:r>
            <a:endParaRPr lang="en-US" altLang="zh-CN" sz="1865" b="1" dirty="0">
              <a:solidFill>
                <a:srgbClr val="0070C0"/>
              </a:solidFill>
              <a:latin typeface="微软雅黑" panose="020B0503020204020204" pitchFamily="34" charset="-122"/>
            </a:endParaRPr>
          </a:p>
        </p:txBody>
      </p:sp>
      <p:sp>
        <p:nvSpPr>
          <p:cNvPr id="53" name="TextBox 51"/>
          <p:cNvSpPr txBox="1">
            <a:spLocks noChangeArrowheads="1"/>
          </p:cNvSpPr>
          <p:nvPr/>
        </p:nvSpPr>
        <p:spPr bwMode="auto">
          <a:xfrm>
            <a:off x="2968539" y="4666407"/>
            <a:ext cx="2743772" cy="5760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779" tIns="41389" rIns="82779" bIns="41389">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anose="02010609030101010101" pitchFamily="49"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defTabSz="1218565" eaLnBrk="1" hangingPunct="1">
              <a:spcBef>
                <a:spcPct val="0"/>
              </a:spcBef>
              <a:buNone/>
            </a:pPr>
            <a:r>
              <a:rPr lang="en-US" altLang="zh-CN" sz="1600" dirty="0" smtClean="0">
                <a:solidFill>
                  <a:prstClr val="black"/>
                </a:solidFill>
                <a:latin typeface="仿宋" panose="02010609060101010101" charset="-122"/>
                <a:ea typeface="仿宋" panose="02010609060101010101" charset="-122"/>
              </a:rPr>
              <a:t>1.</a:t>
            </a:r>
            <a:r>
              <a:rPr lang="zh-CN" altLang="en-US" sz="1600" dirty="0" smtClean="0">
                <a:solidFill>
                  <a:prstClr val="black"/>
                </a:solidFill>
                <a:latin typeface="仿宋" panose="02010609060101010101" charset="-122"/>
                <a:ea typeface="仿宋" panose="02010609060101010101" charset="-122"/>
              </a:rPr>
              <a:t>劳</a:t>
            </a:r>
            <a:r>
              <a:rPr lang="zh-CN" altLang="en-US" sz="1600" dirty="0">
                <a:solidFill>
                  <a:prstClr val="black"/>
                </a:solidFill>
                <a:latin typeface="仿宋" panose="02010609060101010101" charset="-122"/>
                <a:ea typeface="仿宋" panose="02010609060101010101" charset="-122"/>
              </a:rPr>
              <a:t>务费预算不设比例限</a:t>
            </a:r>
            <a:r>
              <a:rPr lang="zh-CN" altLang="en-US" sz="1600" dirty="0" smtClean="0">
                <a:solidFill>
                  <a:prstClr val="black"/>
                </a:solidFill>
                <a:latin typeface="仿宋" panose="02010609060101010101" charset="-122"/>
                <a:ea typeface="仿宋" panose="02010609060101010101" charset="-122"/>
              </a:rPr>
              <a:t>制；</a:t>
            </a:r>
            <a:endParaRPr lang="en-US" altLang="zh-CN" sz="1600" dirty="0" smtClean="0">
              <a:solidFill>
                <a:prstClr val="black"/>
              </a:solidFill>
              <a:latin typeface="仿宋" panose="02010609060101010101" charset="-122"/>
              <a:ea typeface="仿宋" panose="02010609060101010101" charset="-122"/>
            </a:endParaRPr>
          </a:p>
          <a:p>
            <a:pPr defTabSz="1218565" eaLnBrk="1" hangingPunct="1">
              <a:spcBef>
                <a:spcPct val="0"/>
              </a:spcBef>
              <a:buNone/>
            </a:pPr>
            <a:r>
              <a:rPr lang="en-US" altLang="zh-CN" sz="1600" dirty="0" smtClean="0">
                <a:solidFill>
                  <a:prstClr val="black"/>
                </a:solidFill>
                <a:latin typeface="仿宋" panose="02010609060101010101" charset="-122"/>
                <a:ea typeface="仿宋" panose="02010609060101010101" charset="-122"/>
              </a:rPr>
              <a:t>2.</a:t>
            </a:r>
            <a:r>
              <a:rPr lang="zh-CN" altLang="en-US" sz="1600" dirty="0" smtClean="0">
                <a:solidFill>
                  <a:prstClr val="black"/>
                </a:solidFill>
                <a:latin typeface="仿宋" panose="02010609060101010101" charset="-122"/>
                <a:ea typeface="仿宋" panose="02010609060101010101" charset="-122"/>
              </a:rPr>
              <a:t>绩</a:t>
            </a:r>
            <a:r>
              <a:rPr lang="zh-CN" altLang="en-US" sz="1600" dirty="0">
                <a:solidFill>
                  <a:prstClr val="black"/>
                </a:solidFill>
                <a:latin typeface="仿宋" panose="02010609060101010101" charset="-122"/>
                <a:ea typeface="仿宋" panose="02010609060101010101" charset="-122"/>
              </a:rPr>
              <a:t>效支出不设比例限制。</a:t>
            </a:r>
            <a:endParaRPr lang="zh-CN" altLang="en-US" sz="1600" dirty="0">
              <a:solidFill>
                <a:prstClr val="black"/>
              </a:solidFill>
              <a:latin typeface="仿宋" panose="02010609060101010101" charset="-122"/>
              <a:ea typeface="仿宋" panose="02010609060101010101" charset="-122"/>
            </a:endParaRPr>
          </a:p>
        </p:txBody>
      </p:sp>
      <p:sp>
        <p:nvSpPr>
          <p:cNvPr id="54" name="TextBox 52"/>
          <p:cNvSpPr txBox="1">
            <a:spLocks noChangeArrowheads="1"/>
          </p:cNvSpPr>
          <p:nvPr/>
        </p:nvSpPr>
        <p:spPr bwMode="auto">
          <a:xfrm>
            <a:off x="6768905" y="5650443"/>
            <a:ext cx="2653807" cy="360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779" tIns="41389" rIns="82779" bIns="41389">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anose="02010609030101010101" pitchFamily="49"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r>
              <a:rPr lang="zh-CN" altLang="zh-CN" sz="1800" b="1" dirty="0"/>
              <a:t>一个抓好服务</a:t>
            </a:r>
            <a:endParaRPr lang="zh-CN" altLang="zh-CN" sz="1800" dirty="0"/>
          </a:p>
        </p:txBody>
      </p:sp>
      <p:sp>
        <p:nvSpPr>
          <p:cNvPr id="55" name="TextBox 53"/>
          <p:cNvSpPr txBox="1">
            <a:spLocks noChangeArrowheads="1"/>
          </p:cNvSpPr>
          <p:nvPr/>
        </p:nvSpPr>
        <p:spPr bwMode="auto">
          <a:xfrm>
            <a:off x="6206831" y="4381830"/>
            <a:ext cx="3550355" cy="9453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779" tIns="41389" rIns="82779" bIns="41389">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anose="02010609030101010101" pitchFamily="49"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defTabSz="1218565" eaLnBrk="1" hangingPunct="1">
              <a:spcBef>
                <a:spcPct val="0"/>
              </a:spcBef>
              <a:buNone/>
            </a:pPr>
            <a:r>
              <a:rPr lang="zh-CN" altLang="en-US" sz="1400" dirty="0">
                <a:solidFill>
                  <a:prstClr val="black"/>
                </a:solidFill>
                <a:latin typeface="仿宋" panose="02010609060101010101" charset="-122"/>
                <a:ea typeface="仿宋" panose="02010609060101010101" charset="-122"/>
              </a:rPr>
              <a:t>改进检查评审</a:t>
            </a:r>
            <a:r>
              <a:rPr lang="zh-CN" altLang="en-US" sz="1400" dirty="0" smtClean="0">
                <a:solidFill>
                  <a:prstClr val="black"/>
                </a:solidFill>
                <a:latin typeface="仿宋" panose="02010609060101010101" charset="-122"/>
                <a:ea typeface="仿宋" panose="02010609060101010101" charset="-122"/>
              </a:rPr>
              <a:t>考核；</a:t>
            </a:r>
            <a:r>
              <a:rPr lang="zh-CN" altLang="en-US" sz="1400" dirty="0">
                <a:solidFill>
                  <a:prstClr val="black"/>
                </a:solidFill>
                <a:latin typeface="仿宋" panose="02010609060101010101" charset="-122"/>
                <a:ea typeface="仿宋" panose="02010609060101010101" charset="-122"/>
              </a:rPr>
              <a:t>在年度预算执行考核中，对科研项目资金区别</a:t>
            </a:r>
            <a:r>
              <a:rPr lang="zh-CN" altLang="en-US" sz="1400" dirty="0" smtClean="0">
                <a:solidFill>
                  <a:prstClr val="black"/>
                </a:solidFill>
                <a:latin typeface="仿宋" panose="02010609060101010101" charset="-122"/>
                <a:ea typeface="仿宋" panose="02010609060101010101" charset="-122"/>
              </a:rPr>
              <a:t>对待</a:t>
            </a:r>
            <a:r>
              <a:rPr lang="zh-CN" altLang="en-US" sz="1400" dirty="0">
                <a:solidFill>
                  <a:prstClr val="black"/>
                </a:solidFill>
                <a:latin typeface="仿宋" panose="02010609060101010101" charset="-122"/>
                <a:ea typeface="仿宋" panose="02010609060101010101" charset="-122"/>
              </a:rPr>
              <a:t>；</a:t>
            </a:r>
            <a:r>
              <a:rPr lang="zh-CN" altLang="en-US" sz="1400" dirty="0" smtClean="0">
                <a:solidFill>
                  <a:prstClr val="black"/>
                </a:solidFill>
                <a:latin typeface="仿宋" panose="02010609060101010101" charset="-122"/>
                <a:ea typeface="仿宋" panose="02010609060101010101" charset="-122"/>
              </a:rPr>
              <a:t>建立</a:t>
            </a:r>
            <a:r>
              <a:rPr lang="zh-CN" altLang="en-US" sz="1400" dirty="0">
                <a:solidFill>
                  <a:prstClr val="black"/>
                </a:solidFill>
                <a:latin typeface="仿宋" panose="02010609060101010101" charset="-122"/>
                <a:ea typeface="仿宋" panose="02010609060101010101" charset="-122"/>
              </a:rPr>
              <a:t>科研财务助理</a:t>
            </a:r>
            <a:r>
              <a:rPr lang="zh-CN" altLang="en-US" sz="1400" dirty="0" smtClean="0">
                <a:solidFill>
                  <a:prstClr val="black"/>
                </a:solidFill>
                <a:latin typeface="仿宋" panose="02010609060101010101" charset="-122"/>
                <a:ea typeface="仿宋" panose="02010609060101010101" charset="-122"/>
              </a:rPr>
              <a:t>制度、</a:t>
            </a:r>
            <a:r>
              <a:rPr lang="zh-CN" altLang="en-US" sz="1400" dirty="0">
                <a:solidFill>
                  <a:prstClr val="black"/>
                </a:solidFill>
                <a:latin typeface="仿宋" panose="02010609060101010101" charset="-122"/>
                <a:ea typeface="仿宋" panose="02010609060101010101" charset="-122"/>
              </a:rPr>
              <a:t>资金支出、财务决算和验收等方面提供专业化</a:t>
            </a:r>
            <a:r>
              <a:rPr lang="zh-CN" altLang="en-US" sz="1400" dirty="0" smtClean="0">
                <a:solidFill>
                  <a:prstClr val="black"/>
                </a:solidFill>
                <a:latin typeface="仿宋" panose="02010609060101010101" charset="-122"/>
                <a:ea typeface="仿宋" panose="02010609060101010101" charset="-122"/>
              </a:rPr>
              <a:t>服务。</a:t>
            </a:r>
            <a:endParaRPr lang="zh-CN" altLang="en-US" sz="1400" dirty="0">
              <a:solidFill>
                <a:prstClr val="black"/>
              </a:solidFill>
              <a:latin typeface="仿宋" panose="02010609060101010101" charset="-122"/>
              <a:ea typeface="仿宋" panose="02010609060101010101" charset="-122"/>
            </a:endParaRPr>
          </a:p>
        </p:txBody>
      </p:sp>
      <p:sp>
        <p:nvSpPr>
          <p:cNvPr id="28" name="TextBox 27"/>
          <p:cNvSpPr txBox="1"/>
          <p:nvPr/>
        </p:nvSpPr>
        <p:spPr>
          <a:xfrm>
            <a:off x="1230086" y="326571"/>
            <a:ext cx="8763768" cy="523220"/>
          </a:xfrm>
          <a:prstGeom prst="rect">
            <a:avLst/>
          </a:prstGeom>
          <a:noFill/>
        </p:spPr>
        <p:txBody>
          <a:bodyPr wrap="square" rtlCol="0">
            <a:spAutoFit/>
          </a:bodyPr>
          <a:lstStyle/>
          <a:p>
            <a:r>
              <a:rPr lang="zh-CN" altLang="en-US" sz="2800" b="1" dirty="0" smtClean="0">
                <a:solidFill>
                  <a:prstClr val="black">
                    <a:lumMod val="75000"/>
                    <a:lumOff val="25000"/>
                  </a:prstClr>
                </a:solidFill>
                <a:latin typeface="微软雅黑" panose="020B0503020204020204" pitchFamily="34" charset="-122"/>
                <a:ea typeface="微软雅黑" panose="020B0503020204020204" pitchFamily="34" charset="-122"/>
              </a:rPr>
              <a:t>省财政厅科技厅落实党中央和云南省委意见</a:t>
            </a:r>
            <a:r>
              <a:rPr lang="zh-CN" altLang="en-US" sz="2800" b="1" dirty="0" smtClean="0">
                <a:solidFill>
                  <a:srgbClr val="FF0000"/>
                </a:solidFill>
                <a:latin typeface="微软雅黑" panose="020B0503020204020204" pitchFamily="34" charset="-122"/>
                <a:ea typeface="微软雅黑" panose="020B0503020204020204" pitchFamily="34" charset="-122"/>
              </a:rPr>
              <a:t>举措之一</a:t>
            </a:r>
            <a:endParaRPr lang="zh-CN" altLang="en-US" sz="2800" b="1" dirty="0">
              <a:solidFill>
                <a:srgbClr val="FF0000"/>
              </a:solidFill>
              <a:latin typeface="微软雅黑" panose="020B0503020204020204" pitchFamily="34" charset="-122"/>
              <a:ea typeface="微软雅黑" panose="020B0503020204020204" pitchFamily="34" charset="-122"/>
            </a:endParaRPr>
          </a:p>
        </p:txBody>
      </p:sp>
    </p:spTree>
  </p:cSld>
  <p:clrMapOvr>
    <a:masterClrMapping/>
  </p:clrMapOvr>
  <p:transition spd="slow">
    <p:cove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le 1"/>
          <p:cNvSpPr txBox="1"/>
          <p:nvPr/>
        </p:nvSpPr>
        <p:spPr>
          <a:xfrm>
            <a:off x="1881710" y="211688"/>
            <a:ext cx="2839925" cy="505969"/>
          </a:xfrm>
          <a:prstGeom prst="rect">
            <a:avLst/>
          </a:prstGeom>
        </p:spPr>
        <p:txBody>
          <a:bodyPr lIns="0" rIns="0"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defTabSz="1218565"/>
            <a:r>
              <a:rPr lang="zh-CN" altLang="en-US" sz="2400" b="1" dirty="0" smtClean="0">
                <a:solidFill>
                  <a:prstClr val="black">
                    <a:lumMod val="75000"/>
                    <a:lumOff val="25000"/>
                  </a:prstClr>
                </a:solidFill>
                <a:latin typeface="微软雅黑" panose="020B0503020204020204" pitchFamily="34" charset="-122"/>
                <a:ea typeface="微软雅黑" panose="020B0503020204020204" pitchFamily="34" charset="-122"/>
              </a:rPr>
              <a:t>结算方式</a:t>
            </a:r>
            <a:endParaRPr lang="en-GB" altLang="zh-CN" sz="2400" b="1" dirty="0">
              <a:solidFill>
                <a:prstClr val="black">
                  <a:lumMod val="75000"/>
                  <a:lumOff val="25000"/>
                </a:prstClr>
              </a:solidFill>
              <a:latin typeface="微软雅黑" panose="020B0503020204020204" pitchFamily="34" charset="-122"/>
              <a:ea typeface="微软雅黑" panose="020B0503020204020204" pitchFamily="34" charset="-122"/>
            </a:endParaRPr>
          </a:p>
        </p:txBody>
      </p:sp>
      <p:sp>
        <p:nvSpPr>
          <p:cNvPr id="27" name="圆角矩形 26"/>
          <p:cNvSpPr/>
          <p:nvPr/>
        </p:nvSpPr>
        <p:spPr>
          <a:xfrm>
            <a:off x="1198880" y="1664216"/>
            <a:ext cx="9794240" cy="1860795"/>
          </a:xfrm>
          <a:prstGeom prst="roundRect">
            <a:avLst>
              <a:gd name="adj" fmla="val 0"/>
            </a:avLst>
          </a:prstGeom>
          <a:noFill/>
          <a:ln w="31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endParaRPr lang="zh-CN" altLang="en-US" sz="2400">
              <a:solidFill>
                <a:prstClr val="white"/>
              </a:solidFill>
            </a:endParaRPr>
          </a:p>
        </p:txBody>
      </p:sp>
      <p:sp>
        <p:nvSpPr>
          <p:cNvPr id="39" name="TextBox 38"/>
          <p:cNvSpPr txBox="1"/>
          <p:nvPr/>
        </p:nvSpPr>
        <p:spPr>
          <a:xfrm>
            <a:off x="1595500" y="1988840"/>
            <a:ext cx="9001000" cy="1438086"/>
          </a:xfrm>
          <a:prstGeom prst="rect">
            <a:avLst/>
          </a:prstGeom>
          <a:noFill/>
        </p:spPr>
        <p:txBody>
          <a:bodyPr wrap="square" lIns="0" tIns="0" rIns="0" bIns="0" rtlCol="0">
            <a:spAutoFit/>
          </a:bodyPr>
          <a:lstStyle/>
          <a:p>
            <a:pPr algn="just" defTabSz="1218565">
              <a:lnSpc>
                <a:spcPct val="120000"/>
              </a:lnSpc>
            </a:pPr>
            <a:r>
              <a:rPr lang="zh-CN" altLang="en-US" sz="1600" b="1" dirty="0" smtClean="0">
                <a:solidFill>
                  <a:prstClr val="black"/>
                </a:solidFill>
              </a:rPr>
              <a:t>     </a:t>
            </a:r>
            <a:r>
              <a:rPr lang="zh-CN" altLang="en-US" sz="1600" b="1" dirty="0" smtClean="0">
                <a:solidFill>
                  <a:prstClr val="black"/>
                </a:solidFill>
                <a:latin typeface="仿宋" panose="02010609060101010101" charset="-122"/>
                <a:ea typeface="仿宋" panose="02010609060101010101" charset="-122"/>
              </a:rPr>
              <a:t>科</a:t>
            </a:r>
            <a:r>
              <a:rPr lang="zh-CN" altLang="zh-CN" sz="1600" b="1" dirty="0" smtClean="0">
                <a:solidFill>
                  <a:prstClr val="black"/>
                </a:solidFill>
                <a:latin typeface="仿宋" panose="02010609060101010101" charset="-122"/>
                <a:ea typeface="仿宋" panose="02010609060101010101" charset="-122"/>
              </a:rPr>
              <a:t>研院所</a:t>
            </a:r>
            <a:r>
              <a:rPr lang="zh-CN" altLang="zh-CN" sz="1600" b="1" dirty="0">
                <a:solidFill>
                  <a:prstClr val="black"/>
                </a:solidFill>
                <a:latin typeface="仿宋" panose="02010609060101010101" charset="-122"/>
                <a:ea typeface="仿宋" panose="02010609060101010101" charset="-122"/>
              </a:rPr>
              <a:t>、高等学校等事业单位承担科研项目所发生的会议费、差旅费、小额材料费和测试化验加工费等，要按照规定实行</a:t>
            </a:r>
            <a:r>
              <a:rPr lang="en-US" altLang="zh-CN" sz="1600" b="1" dirty="0">
                <a:solidFill>
                  <a:prstClr val="black"/>
                </a:solidFill>
                <a:latin typeface="仿宋" panose="02010609060101010101" charset="-122"/>
                <a:ea typeface="仿宋" panose="02010609060101010101" charset="-122"/>
              </a:rPr>
              <a:t>“</a:t>
            </a:r>
            <a:r>
              <a:rPr lang="zh-CN" altLang="zh-CN" sz="1600" b="1" dirty="0">
                <a:solidFill>
                  <a:prstClr val="black"/>
                </a:solidFill>
                <a:latin typeface="仿宋" panose="02010609060101010101" charset="-122"/>
                <a:ea typeface="仿宋" panose="02010609060101010101" charset="-122"/>
              </a:rPr>
              <a:t>公务卡</a:t>
            </a:r>
            <a:r>
              <a:rPr lang="en-US" altLang="zh-CN" sz="1600" b="1" dirty="0">
                <a:solidFill>
                  <a:prstClr val="black"/>
                </a:solidFill>
                <a:latin typeface="仿宋" panose="02010609060101010101" charset="-122"/>
                <a:ea typeface="仿宋" panose="02010609060101010101" charset="-122"/>
              </a:rPr>
              <a:t>”</a:t>
            </a:r>
            <a:r>
              <a:rPr lang="zh-CN" altLang="zh-CN" sz="1600" b="1" dirty="0">
                <a:solidFill>
                  <a:prstClr val="black"/>
                </a:solidFill>
                <a:latin typeface="仿宋" panose="02010609060101010101" charset="-122"/>
                <a:ea typeface="仿宋" panose="02010609060101010101" charset="-122"/>
              </a:rPr>
              <a:t>结算；企业承担的项目，上述支出也应当采用非现金方式结算</a:t>
            </a:r>
            <a:r>
              <a:rPr lang="zh-CN" altLang="zh-CN" sz="1600" b="1" dirty="0" smtClean="0">
                <a:solidFill>
                  <a:prstClr val="black"/>
                </a:solidFill>
                <a:latin typeface="仿宋" panose="02010609060101010101" charset="-122"/>
                <a:ea typeface="仿宋" panose="02010609060101010101" charset="-122"/>
              </a:rPr>
              <a:t>。</a:t>
            </a:r>
            <a:endParaRPr lang="en-US" altLang="zh-CN" sz="1600" b="1" dirty="0" smtClean="0">
              <a:solidFill>
                <a:prstClr val="black"/>
              </a:solidFill>
              <a:latin typeface="仿宋" panose="02010609060101010101" charset="-122"/>
              <a:ea typeface="仿宋" panose="02010609060101010101" charset="-122"/>
            </a:endParaRPr>
          </a:p>
          <a:p>
            <a:pPr algn="just" defTabSz="1218565">
              <a:lnSpc>
                <a:spcPct val="120000"/>
              </a:lnSpc>
            </a:pPr>
            <a:r>
              <a:rPr lang="en-US" altLang="zh-CN" sz="1600" b="1" dirty="0">
                <a:solidFill>
                  <a:prstClr val="black"/>
                </a:solidFill>
                <a:latin typeface="仿宋" panose="02010609060101010101" charset="-122"/>
                <a:ea typeface="仿宋" panose="02010609060101010101" charset="-122"/>
              </a:rPr>
              <a:t> </a:t>
            </a:r>
            <a:r>
              <a:rPr lang="en-US" altLang="zh-CN" sz="1600" b="1" dirty="0" smtClean="0">
                <a:solidFill>
                  <a:prstClr val="black"/>
                </a:solidFill>
                <a:latin typeface="仿宋" panose="02010609060101010101" charset="-122"/>
                <a:ea typeface="仿宋" panose="02010609060101010101" charset="-122"/>
              </a:rPr>
              <a:t>   </a:t>
            </a:r>
            <a:r>
              <a:rPr lang="zh-CN" altLang="zh-CN" sz="1600" b="1" dirty="0" smtClean="0">
                <a:solidFill>
                  <a:prstClr val="black"/>
                </a:solidFill>
                <a:latin typeface="仿宋" panose="02010609060101010101" charset="-122"/>
                <a:ea typeface="仿宋" panose="02010609060101010101" charset="-122"/>
              </a:rPr>
              <a:t>项目</a:t>
            </a:r>
            <a:r>
              <a:rPr lang="zh-CN" altLang="zh-CN" sz="1600" b="1" dirty="0">
                <a:solidFill>
                  <a:prstClr val="black"/>
                </a:solidFill>
                <a:latin typeface="仿宋" panose="02010609060101010101" charset="-122"/>
                <a:ea typeface="仿宋" panose="02010609060101010101" charset="-122"/>
              </a:rPr>
              <a:t>承担单位对设备费、大宗材料费和测试化验加工费、劳务费、专家咨询费等支出，原则上应当通过银行转账方式结算。</a:t>
            </a:r>
            <a:endParaRPr lang="en-US" altLang="zh-CN" sz="1600" b="1" dirty="0">
              <a:solidFill>
                <a:prstClr val="black">
                  <a:lumMod val="75000"/>
                  <a:lumOff val="25000"/>
                </a:prstClr>
              </a:solidFill>
              <a:latin typeface="仿宋" panose="02010609060101010101" charset="-122"/>
              <a:ea typeface="仿宋" panose="02010609060101010101" charset="-122"/>
            </a:endParaRPr>
          </a:p>
        </p:txBody>
      </p:sp>
      <p:sp>
        <p:nvSpPr>
          <p:cNvPr id="40" name="矩形 93"/>
          <p:cNvSpPr/>
          <p:nvPr/>
        </p:nvSpPr>
        <p:spPr>
          <a:xfrm>
            <a:off x="1148656" y="1604797"/>
            <a:ext cx="384043" cy="384043"/>
          </a:xfrm>
          <a:custGeom>
            <a:avLst/>
            <a:gdLst/>
            <a:ahLst/>
            <a:cxnLst/>
            <a:rect l="l" t="t" r="r" b="b"/>
            <a:pathLst>
              <a:path w="504056" h="504056">
                <a:moveTo>
                  <a:pt x="0" y="0"/>
                </a:moveTo>
                <a:lnTo>
                  <a:pt x="504056" y="0"/>
                </a:lnTo>
                <a:lnTo>
                  <a:pt x="504056" y="144016"/>
                </a:lnTo>
                <a:lnTo>
                  <a:pt x="144016" y="144016"/>
                </a:lnTo>
                <a:lnTo>
                  <a:pt x="144016" y="504056"/>
                </a:lnTo>
                <a:lnTo>
                  <a:pt x="0" y="50405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endParaRPr lang="zh-CN" altLang="en-US" sz="2400">
              <a:solidFill>
                <a:prstClr val="white"/>
              </a:solidFill>
            </a:endParaRPr>
          </a:p>
        </p:txBody>
      </p:sp>
      <p:sp>
        <p:nvSpPr>
          <p:cNvPr id="41" name="矩形 93"/>
          <p:cNvSpPr/>
          <p:nvPr/>
        </p:nvSpPr>
        <p:spPr>
          <a:xfrm rot="10800000">
            <a:off x="10661961" y="3200136"/>
            <a:ext cx="384043" cy="384043"/>
          </a:xfrm>
          <a:custGeom>
            <a:avLst/>
            <a:gdLst/>
            <a:ahLst/>
            <a:cxnLst/>
            <a:rect l="l" t="t" r="r" b="b"/>
            <a:pathLst>
              <a:path w="504056" h="504056">
                <a:moveTo>
                  <a:pt x="0" y="0"/>
                </a:moveTo>
                <a:lnTo>
                  <a:pt x="504056" y="0"/>
                </a:lnTo>
                <a:lnTo>
                  <a:pt x="504056" y="144016"/>
                </a:lnTo>
                <a:lnTo>
                  <a:pt x="144016" y="144016"/>
                </a:lnTo>
                <a:lnTo>
                  <a:pt x="144016" y="504056"/>
                </a:lnTo>
                <a:lnTo>
                  <a:pt x="0" y="50405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endParaRPr lang="zh-CN" altLang="en-US" sz="2400">
              <a:solidFill>
                <a:prstClr val="white"/>
              </a:solidFill>
            </a:endParaRPr>
          </a:p>
        </p:txBody>
      </p:sp>
      <p:sp>
        <p:nvSpPr>
          <p:cNvPr id="42" name="Freeform 5"/>
          <p:cNvSpPr/>
          <p:nvPr/>
        </p:nvSpPr>
        <p:spPr bwMode="auto">
          <a:xfrm>
            <a:off x="4006635" y="4005065"/>
            <a:ext cx="1957317" cy="1764740"/>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accent1"/>
          </a:solidFill>
          <a:ln w="9525" cap="flat">
            <a:noFill/>
            <a:prstDash val="solid"/>
            <a:miter lim="800000"/>
          </a:ln>
        </p:spPr>
        <p:txBody>
          <a:bodyPr vert="horz" wrap="square" lIns="121920" tIns="60960" rIns="121920" bIns="60960" numCol="1" anchor="t" anchorCtr="0" compatLnSpc="1"/>
          <a:lstStyle/>
          <a:p>
            <a:pPr defTabSz="1218565"/>
            <a:endParaRPr lang="zh-CN" altLang="en-US" sz="2400">
              <a:solidFill>
                <a:prstClr val="white"/>
              </a:solidFill>
            </a:endParaRPr>
          </a:p>
        </p:txBody>
      </p:sp>
      <p:sp>
        <p:nvSpPr>
          <p:cNvPr id="43" name="TextBox 42"/>
          <p:cNvSpPr txBox="1"/>
          <p:nvPr/>
        </p:nvSpPr>
        <p:spPr>
          <a:xfrm>
            <a:off x="4317248" y="4514539"/>
            <a:ext cx="1292048" cy="369332"/>
          </a:xfrm>
          <a:prstGeom prst="rect">
            <a:avLst/>
          </a:prstGeom>
          <a:noFill/>
        </p:spPr>
        <p:txBody>
          <a:bodyPr wrap="square" lIns="0" tIns="0" rIns="0" bIns="0" rtlCol="0">
            <a:spAutoFit/>
          </a:bodyPr>
          <a:lstStyle>
            <a:defPPr>
              <a:defRPr lang="zh-CN"/>
            </a:defPPr>
            <a:lvl1pPr>
              <a:defRPr sz="2200">
                <a:solidFill>
                  <a:schemeClr val="bg1"/>
                </a:solidFill>
                <a:latin typeface="微软雅黑" panose="020B0503020204020204" pitchFamily="34" charset="-122"/>
                <a:ea typeface="微软雅黑" panose="020B0503020204020204" pitchFamily="34" charset="-122"/>
              </a:defRPr>
            </a:lvl1pPr>
          </a:lstStyle>
          <a:p>
            <a:pPr algn="ctr" defTabSz="1218565"/>
            <a:r>
              <a:rPr lang="zh-CN" altLang="en-US" sz="2400" b="1" dirty="0">
                <a:solidFill>
                  <a:prstClr val="white"/>
                </a:solidFill>
              </a:rPr>
              <a:t>公务卡</a:t>
            </a:r>
            <a:endParaRPr lang="zh-CN" altLang="en-US" sz="2400" b="1" dirty="0">
              <a:solidFill>
                <a:prstClr val="white"/>
              </a:solidFill>
            </a:endParaRPr>
          </a:p>
        </p:txBody>
      </p:sp>
      <p:sp>
        <p:nvSpPr>
          <p:cNvPr id="44" name="Freeform 5"/>
          <p:cNvSpPr/>
          <p:nvPr/>
        </p:nvSpPr>
        <p:spPr bwMode="auto">
          <a:xfrm>
            <a:off x="1881232" y="4005065"/>
            <a:ext cx="1957317" cy="1764740"/>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accent1"/>
          </a:solidFill>
          <a:ln w="9525" cap="flat">
            <a:noFill/>
            <a:prstDash val="solid"/>
            <a:miter lim="800000"/>
          </a:ln>
        </p:spPr>
        <p:txBody>
          <a:bodyPr vert="horz" wrap="square" lIns="121920" tIns="60960" rIns="121920" bIns="60960" numCol="1" anchor="t" anchorCtr="0" compatLnSpc="1"/>
          <a:lstStyle/>
          <a:p>
            <a:pPr defTabSz="1218565"/>
            <a:endParaRPr lang="zh-CN" altLang="en-US" sz="2400">
              <a:solidFill>
                <a:prstClr val="white"/>
              </a:solidFill>
            </a:endParaRPr>
          </a:p>
        </p:txBody>
      </p:sp>
      <p:sp>
        <p:nvSpPr>
          <p:cNvPr id="45" name="Freeform 5"/>
          <p:cNvSpPr/>
          <p:nvPr/>
        </p:nvSpPr>
        <p:spPr bwMode="auto">
          <a:xfrm>
            <a:off x="6132038" y="4005065"/>
            <a:ext cx="1957317" cy="1764740"/>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accent1"/>
          </a:solidFill>
          <a:ln w="9525" cap="flat">
            <a:noFill/>
            <a:prstDash val="solid"/>
            <a:miter lim="800000"/>
          </a:ln>
        </p:spPr>
        <p:txBody>
          <a:bodyPr vert="horz" wrap="square" lIns="121920" tIns="60960" rIns="121920" bIns="60960" numCol="1" anchor="t" anchorCtr="0" compatLnSpc="1"/>
          <a:lstStyle/>
          <a:p>
            <a:pPr defTabSz="1218565"/>
            <a:endParaRPr lang="zh-CN" altLang="en-US" sz="2400">
              <a:solidFill>
                <a:prstClr val="white"/>
              </a:solidFill>
            </a:endParaRPr>
          </a:p>
        </p:txBody>
      </p:sp>
      <p:sp>
        <p:nvSpPr>
          <p:cNvPr id="46" name="Freeform 5"/>
          <p:cNvSpPr/>
          <p:nvPr/>
        </p:nvSpPr>
        <p:spPr bwMode="auto">
          <a:xfrm>
            <a:off x="8257440" y="4005065"/>
            <a:ext cx="1957317" cy="1764740"/>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accent1"/>
          </a:solidFill>
          <a:ln w="9525" cap="flat">
            <a:noFill/>
            <a:prstDash val="solid"/>
            <a:miter lim="800000"/>
          </a:ln>
        </p:spPr>
        <p:txBody>
          <a:bodyPr vert="horz" wrap="square" lIns="121920" tIns="60960" rIns="121920" bIns="60960" numCol="1" anchor="t" anchorCtr="0" compatLnSpc="1"/>
          <a:lstStyle/>
          <a:p>
            <a:pPr defTabSz="1218565"/>
            <a:endParaRPr lang="zh-CN" altLang="en-US" sz="2400">
              <a:solidFill>
                <a:prstClr val="white"/>
              </a:solidFill>
            </a:endParaRPr>
          </a:p>
        </p:txBody>
      </p:sp>
      <p:sp>
        <p:nvSpPr>
          <p:cNvPr id="47" name="TextBox 46"/>
          <p:cNvSpPr txBox="1"/>
          <p:nvPr/>
        </p:nvSpPr>
        <p:spPr>
          <a:xfrm>
            <a:off x="2213867" y="4514539"/>
            <a:ext cx="1292048" cy="369332"/>
          </a:xfrm>
          <a:prstGeom prst="rect">
            <a:avLst/>
          </a:prstGeom>
          <a:noFill/>
        </p:spPr>
        <p:txBody>
          <a:bodyPr wrap="square" lIns="0" tIns="0" rIns="0" bIns="0" rtlCol="0">
            <a:spAutoFit/>
          </a:bodyPr>
          <a:lstStyle>
            <a:defPPr>
              <a:defRPr lang="zh-CN"/>
            </a:defPPr>
            <a:lvl1pPr>
              <a:defRPr sz="2200">
                <a:solidFill>
                  <a:schemeClr val="bg1"/>
                </a:solidFill>
                <a:latin typeface="微软雅黑" panose="020B0503020204020204" pitchFamily="34" charset="-122"/>
                <a:ea typeface="微软雅黑" panose="020B0503020204020204" pitchFamily="34" charset="-122"/>
              </a:defRPr>
            </a:lvl1pPr>
          </a:lstStyle>
          <a:p>
            <a:pPr algn="ctr" defTabSz="1218565"/>
            <a:r>
              <a:rPr lang="zh-CN" altLang="en-US" sz="2400" b="1" dirty="0" smtClean="0">
                <a:solidFill>
                  <a:prstClr val="white"/>
                </a:solidFill>
              </a:rPr>
              <a:t>事业单位</a:t>
            </a:r>
            <a:endParaRPr lang="zh-CN" altLang="en-US" sz="2400" b="1" dirty="0">
              <a:solidFill>
                <a:prstClr val="white"/>
              </a:solidFill>
            </a:endParaRPr>
          </a:p>
        </p:txBody>
      </p:sp>
      <p:sp>
        <p:nvSpPr>
          <p:cNvPr id="48" name="TextBox 47"/>
          <p:cNvSpPr txBox="1"/>
          <p:nvPr/>
        </p:nvSpPr>
        <p:spPr>
          <a:xfrm>
            <a:off x="6464672" y="4514539"/>
            <a:ext cx="1292048" cy="738664"/>
          </a:xfrm>
          <a:prstGeom prst="rect">
            <a:avLst/>
          </a:prstGeom>
          <a:noFill/>
        </p:spPr>
        <p:txBody>
          <a:bodyPr wrap="square" lIns="0" tIns="0" rIns="0" bIns="0" rtlCol="0">
            <a:spAutoFit/>
          </a:bodyPr>
          <a:lstStyle>
            <a:defPPr>
              <a:defRPr lang="zh-CN"/>
            </a:defPPr>
            <a:lvl1pPr>
              <a:defRPr sz="2200">
                <a:solidFill>
                  <a:schemeClr val="bg1"/>
                </a:solidFill>
                <a:latin typeface="微软雅黑" panose="020B0503020204020204" pitchFamily="34" charset="-122"/>
                <a:ea typeface="微软雅黑" panose="020B0503020204020204" pitchFamily="34" charset="-122"/>
              </a:defRPr>
            </a:lvl1pPr>
          </a:lstStyle>
          <a:p>
            <a:pPr algn="ctr" defTabSz="1218565"/>
            <a:r>
              <a:rPr lang="zh-CN" altLang="en-US" sz="2400" b="1" dirty="0" smtClean="0">
                <a:solidFill>
                  <a:prstClr val="white"/>
                </a:solidFill>
              </a:rPr>
              <a:t>项目承担单位</a:t>
            </a:r>
            <a:endParaRPr lang="zh-CN" altLang="en-US" sz="2400" b="1" dirty="0">
              <a:solidFill>
                <a:prstClr val="white"/>
              </a:solidFill>
            </a:endParaRPr>
          </a:p>
        </p:txBody>
      </p:sp>
      <p:sp>
        <p:nvSpPr>
          <p:cNvPr id="49" name="TextBox 48"/>
          <p:cNvSpPr txBox="1"/>
          <p:nvPr/>
        </p:nvSpPr>
        <p:spPr>
          <a:xfrm>
            <a:off x="8590075" y="4514539"/>
            <a:ext cx="1292048" cy="369332"/>
          </a:xfrm>
          <a:prstGeom prst="rect">
            <a:avLst/>
          </a:prstGeom>
          <a:noFill/>
        </p:spPr>
        <p:txBody>
          <a:bodyPr wrap="square" lIns="0" tIns="0" rIns="0" bIns="0" rtlCol="0">
            <a:spAutoFit/>
          </a:bodyPr>
          <a:lstStyle>
            <a:defPPr>
              <a:defRPr lang="zh-CN"/>
            </a:defPPr>
            <a:lvl1pPr>
              <a:defRPr sz="2200">
                <a:solidFill>
                  <a:schemeClr val="bg1"/>
                </a:solidFill>
                <a:latin typeface="微软雅黑" panose="020B0503020204020204" pitchFamily="34" charset="-122"/>
                <a:ea typeface="微软雅黑" panose="020B0503020204020204" pitchFamily="34" charset="-122"/>
              </a:defRPr>
            </a:lvl1pPr>
          </a:lstStyle>
          <a:p>
            <a:pPr algn="ctr" defTabSz="1218565"/>
            <a:r>
              <a:rPr lang="zh-CN" altLang="en-US" sz="2400" b="1" dirty="0" smtClean="0">
                <a:solidFill>
                  <a:prstClr val="white"/>
                </a:solidFill>
              </a:rPr>
              <a:t>银行转账</a:t>
            </a:r>
            <a:endParaRPr lang="zh-CN" altLang="en-US" sz="2400" b="1" dirty="0">
              <a:solidFill>
                <a:prstClr val="white"/>
              </a:solidFill>
            </a:endParaRPr>
          </a:p>
        </p:txBody>
      </p:sp>
      <p:cxnSp>
        <p:nvCxnSpPr>
          <p:cNvPr id="3" name="直接连接符 2"/>
          <p:cNvCxnSpPr>
            <a:stCxn id="44" idx="16"/>
          </p:cNvCxnSpPr>
          <p:nvPr/>
        </p:nvCxnSpPr>
        <p:spPr>
          <a:xfrm>
            <a:off x="3838549" y="4887435"/>
            <a:ext cx="303145" cy="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6"/>
                                        </p:tgtEl>
                                        <p:attrNameLst>
                                          <p:attrName>style.visibility</p:attrName>
                                        </p:attrNameLst>
                                      </p:cBhvr>
                                      <p:to>
                                        <p:strVal val="visible"/>
                                      </p:to>
                                    </p:set>
                                    <p:anim calcmode="lin" valueType="num">
                                      <p:cBhvr>
                                        <p:cTn id="7" dur="500" fill="hold"/>
                                        <p:tgtEl>
                                          <p:spTgt spid="26"/>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6"/>
                                        </p:tgtEl>
                                        <p:attrNameLst>
                                          <p:attrName>ppt_y</p:attrName>
                                        </p:attrNameLst>
                                      </p:cBhvr>
                                      <p:tavLst>
                                        <p:tav tm="0">
                                          <p:val>
                                            <p:strVal val="#ppt_y"/>
                                          </p:val>
                                        </p:tav>
                                        <p:tav tm="100000">
                                          <p:val>
                                            <p:strVal val="#ppt_y"/>
                                          </p:val>
                                        </p:tav>
                                      </p:tavLst>
                                    </p:anim>
                                    <p:anim calcmode="lin" valueType="num">
                                      <p:cBhvr>
                                        <p:cTn id="9" dur="500" fill="hold"/>
                                        <p:tgtEl>
                                          <p:spTgt spid="26"/>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6"/>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6"/>
                                        </p:tgtEl>
                                      </p:cBhvr>
                                    </p:animEffect>
                                  </p:childTnLst>
                                </p:cTn>
                              </p:par>
                            </p:childTnLst>
                          </p:cTn>
                        </p:par>
                        <p:par>
                          <p:cTn id="12" fill="hold">
                            <p:stCondLst>
                              <p:cond delay="649"/>
                            </p:stCondLst>
                            <p:childTnLst>
                              <p:par>
                                <p:cTn id="13" presetID="53" presetClass="entr" presetSubtype="528" fill="hold" grpId="0" nodeType="afterEffect">
                                  <p:stCondLst>
                                    <p:cond delay="0"/>
                                  </p:stCondLst>
                                  <p:childTnLst>
                                    <p:set>
                                      <p:cBhvr>
                                        <p:cTn id="14" dur="1" fill="hold">
                                          <p:stCondLst>
                                            <p:cond delay="0"/>
                                          </p:stCondLst>
                                        </p:cTn>
                                        <p:tgtEl>
                                          <p:spTgt spid="40"/>
                                        </p:tgtEl>
                                        <p:attrNameLst>
                                          <p:attrName>style.visibility</p:attrName>
                                        </p:attrNameLst>
                                      </p:cBhvr>
                                      <p:to>
                                        <p:strVal val="visible"/>
                                      </p:to>
                                    </p:set>
                                    <p:anim calcmode="lin" valueType="num">
                                      <p:cBhvr>
                                        <p:cTn id="15" dur="500" fill="hold"/>
                                        <p:tgtEl>
                                          <p:spTgt spid="40"/>
                                        </p:tgtEl>
                                        <p:attrNameLst>
                                          <p:attrName>ppt_w</p:attrName>
                                        </p:attrNameLst>
                                      </p:cBhvr>
                                      <p:tavLst>
                                        <p:tav tm="0">
                                          <p:val>
                                            <p:fltVal val="0"/>
                                          </p:val>
                                        </p:tav>
                                        <p:tav tm="100000">
                                          <p:val>
                                            <p:strVal val="#ppt_w"/>
                                          </p:val>
                                        </p:tav>
                                      </p:tavLst>
                                    </p:anim>
                                    <p:anim calcmode="lin" valueType="num">
                                      <p:cBhvr>
                                        <p:cTn id="16" dur="500" fill="hold"/>
                                        <p:tgtEl>
                                          <p:spTgt spid="40"/>
                                        </p:tgtEl>
                                        <p:attrNameLst>
                                          <p:attrName>ppt_h</p:attrName>
                                        </p:attrNameLst>
                                      </p:cBhvr>
                                      <p:tavLst>
                                        <p:tav tm="0">
                                          <p:val>
                                            <p:fltVal val="0"/>
                                          </p:val>
                                        </p:tav>
                                        <p:tav tm="100000">
                                          <p:val>
                                            <p:strVal val="#ppt_h"/>
                                          </p:val>
                                        </p:tav>
                                      </p:tavLst>
                                    </p:anim>
                                    <p:animEffect transition="in" filter="fade">
                                      <p:cBhvr>
                                        <p:cTn id="17" dur="500"/>
                                        <p:tgtEl>
                                          <p:spTgt spid="40"/>
                                        </p:tgtEl>
                                      </p:cBhvr>
                                    </p:animEffect>
                                    <p:anim calcmode="lin" valueType="num">
                                      <p:cBhvr>
                                        <p:cTn id="18" dur="500" fill="hold"/>
                                        <p:tgtEl>
                                          <p:spTgt spid="40"/>
                                        </p:tgtEl>
                                        <p:attrNameLst>
                                          <p:attrName>ppt_x</p:attrName>
                                        </p:attrNameLst>
                                      </p:cBhvr>
                                      <p:tavLst>
                                        <p:tav tm="0">
                                          <p:val>
                                            <p:fltVal val="0.5"/>
                                          </p:val>
                                        </p:tav>
                                        <p:tav tm="100000">
                                          <p:val>
                                            <p:strVal val="#ppt_x"/>
                                          </p:val>
                                        </p:tav>
                                      </p:tavLst>
                                    </p:anim>
                                    <p:anim calcmode="lin" valueType="num">
                                      <p:cBhvr>
                                        <p:cTn id="19" dur="500" fill="hold"/>
                                        <p:tgtEl>
                                          <p:spTgt spid="40"/>
                                        </p:tgtEl>
                                        <p:attrNameLst>
                                          <p:attrName>ppt_y</p:attrName>
                                        </p:attrNameLst>
                                      </p:cBhvr>
                                      <p:tavLst>
                                        <p:tav tm="0">
                                          <p:val>
                                            <p:fltVal val="0.5"/>
                                          </p:val>
                                        </p:tav>
                                        <p:tav tm="100000">
                                          <p:val>
                                            <p:strVal val="#ppt_y"/>
                                          </p:val>
                                        </p:tav>
                                      </p:tavLst>
                                    </p:anim>
                                  </p:childTnLst>
                                </p:cTn>
                              </p:par>
                              <p:par>
                                <p:cTn id="20" presetID="53" presetClass="entr" presetSubtype="528" fill="hold" grpId="0" nodeType="withEffect">
                                  <p:stCondLst>
                                    <p:cond delay="0"/>
                                  </p:stCondLst>
                                  <p:childTnLst>
                                    <p:set>
                                      <p:cBhvr>
                                        <p:cTn id="21" dur="1" fill="hold">
                                          <p:stCondLst>
                                            <p:cond delay="0"/>
                                          </p:stCondLst>
                                        </p:cTn>
                                        <p:tgtEl>
                                          <p:spTgt spid="41"/>
                                        </p:tgtEl>
                                        <p:attrNameLst>
                                          <p:attrName>style.visibility</p:attrName>
                                        </p:attrNameLst>
                                      </p:cBhvr>
                                      <p:to>
                                        <p:strVal val="visible"/>
                                      </p:to>
                                    </p:set>
                                    <p:anim calcmode="lin" valueType="num">
                                      <p:cBhvr>
                                        <p:cTn id="22" dur="500" fill="hold"/>
                                        <p:tgtEl>
                                          <p:spTgt spid="41"/>
                                        </p:tgtEl>
                                        <p:attrNameLst>
                                          <p:attrName>ppt_w</p:attrName>
                                        </p:attrNameLst>
                                      </p:cBhvr>
                                      <p:tavLst>
                                        <p:tav tm="0">
                                          <p:val>
                                            <p:fltVal val="0"/>
                                          </p:val>
                                        </p:tav>
                                        <p:tav tm="100000">
                                          <p:val>
                                            <p:strVal val="#ppt_w"/>
                                          </p:val>
                                        </p:tav>
                                      </p:tavLst>
                                    </p:anim>
                                    <p:anim calcmode="lin" valueType="num">
                                      <p:cBhvr>
                                        <p:cTn id="23" dur="500" fill="hold"/>
                                        <p:tgtEl>
                                          <p:spTgt spid="41"/>
                                        </p:tgtEl>
                                        <p:attrNameLst>
                                          <p:attrName>ppt_h</p:attrName>
                                        </p:attrNameLst>
                                      </p:cBhvr>
                                      <p:tavLst>
                                        <p:tav tm="0">
                                          <p:val>
                                            <p:fltVal val="0"/>
                                          </p:val>
                                        </p:tav>
                                        <p:tav tm="100000">
                                          <p:val>
                                            <p:strVal val="#ppt_h"/>
                                          </p:val>
                                        </p:tav>
                                      </p:tavLst>
                                    </p:anim>
                                    <p:animEffect transition="in" filter="fade">
                                      <p:cBhvr>
                                        <p:cTn id="24" dur="500"/>
                                        <p:tgtEl>
                                          <p:spTgt spid="41"/>
                                        </p:tgtEl>
                                      </p:cBhvr>
                                    </p:animEffect>
                                    <p:anim calcmode="lin" valueType="num">
                                      <p:cBhvr>
                                        <p:cTn id="25" dur="500" fill="hold"/>
                                        <p:tgtEl>
                                          <p:spTgt spid="41"/>
                                        </p:tgtEl>
                                        <p:attrNameLst>
                                          <p:attrName>ppt_x</p:attrName>
                                        </p:attrNameLst>
                                      </p:cBhvr>
                                      <p:tavLst>
                                        <p:tav tm="0">
                                          <p:val>
                                            <p:fltVal val="0.5"/>
                                          </p:val>
                                        </p:tav>
                                        <p:tav tm="100000">
                                          <p:val>
                                            <p:strVal val="#ppt_x"/>
                                          </p:val>
                                        </p:tav>
                                      </p:tavLst>
                                    </p:anim>
                                    <p:anim calcmode="lin" valueType="num">
                                      <p:cBhvr>
                                        <p:cTn id="26" dur="500" fill="hold"/>
                                        <p:tgtEl>
                                          <p:spTgt spid="41"/>
                                        </p:tgtEl>
                                        <p:attrNameLst>
                                          <p:attrName>ppt_y</p:attrName>
                                        </p:attrNameLst>
                                      </p:cBhvr>
                                      <p:tavLst>
                                        <p:tav tm="0">
                                          <p:val>
                                            <p:fltVal val="0.5"/>
                                          </p:val>
                                        </p:tav>
                                        <p:tav tm="100000">
                                          <p:val>
                                            <p:strVal val="#ppt_y"/>
                                          </p:val>
                                        </p:tav>
                                      </p:tavLst>
                                    </p:anim>
                                  </p:childTnLst>
                                </p:cTn>
                              </p:par>
                            </p:childTnLst>
                          </p:cTn>
                        </p:par>
                        <p:par>
                          <p:cTn id="27" fill="hold">
                            <p:stCondLst>
                              <p:cond delay="1149"/>
                            </p:stCondLst>
                            <p:childTnLst>
                              <p:par>
                                <p:cTn id="28" presetID="22" presetClass="entr" presetSubtype="1" fill="hold" grpId="0" nodeType="afterEffect">
                                  <p:stCondLst>
                                    <p:cond delay="0"/>
                                  </p:stCondLst>
                                  <p:childTnLst>
                                    <p:set>
                                      <p:cBhvr>
                                        <p:cTn id="29" dur="1" fill="hold">
                                          <p:stCondLst>
                                            <p:cond delay="0"/>
                                          </p:stCondLst>
                                        </p:cTn>
                                        <p:tgtEl>
                                          <p:spTgt spid="27"/>
                                        </p:tgtEl>
                                        <p:attrNameLst>
                                          <p:attrName>style.visibility</p:attrName>
                                        </p:attrNameLst>
                                      </p:cBhvr>
                                      <p:to>
                                        <p:strVal val="visible"/>
                                      </p:to>
                                    </p:set>
                                    <p:animEffect transition="in" filter="wipe(up)">
                                      <p:cBhvr>
                                        <p:cTn id="30" dur="500"/>
                                        <p:tgtEl>
                                          <p:spTgt spid="27"/>
                                        </p:tgtEl>
                                      </p:cBhvr>
                                    </p:animEffect>
                                  </p:childTnLst>
                                </p:cTn>
                              </p:par>
                            </p:childTnLst>
                          </p:cTn>
                        </p:par>
                        <p:par>
                          <p:cTn id="31" fill="hold">
                            <p:stCondLst>
                              <p:cond delay="1649"/>
                            </p:stCondLst>
                            <p:childTnLst>
                              <p:par>
                                <p:cTn id="32" presetID="22" presetClass="entr" presetSubtype="1" fill="hold" grpId="0" nodeType="afterEffect">
                                  <p:stCondLst>
                                    <p:cond delay="0"/>
                                  </p:stCondLst>
                                  <p:childTnLst>
                                    <p:set>
                                      <p:cBhvr>
                                        <p:cTn id="33" dur="1" fill="hold">
                                          <p:stCondLst>
                                            <p:cond delay="0"/>
                                          </p:stCondLst>
                                        </p:cTn>
                                        <p:tgtEl>
                                          <p:spTgt spid="39"/>
                                        </p:tgtEl>
                                        <p:attrNameLst>
                                          <p:attrName>style.visibility</p:attrName>
                                        </p:attrNameLst>
                                      </p:cBhvr>
                                      <p:to>
                                        <p:strVal val="visible"/>
                                      </p:to>
                                    </p:set>
                                    <p:animEffect transition="in" filter="wipe(up)">
                                      <p:cBhvr>
                                        <p:cTn id="34" dur="500"/>
                                        <p:tgtEl>
                                          <p:spTgt spid="39"/>
                                        </p:tgtEl>
                                      </p:cBhvr>
                                    </p:animEffect>
                                  </p:childTnLst>
                                </p:cTn>
                              </p:par>
                            </p:childTnLst>
                          </p:cTn>
                        </p:par>
                        <p:par>
                          <p:cTn id="35" fill="hold">
                            <p:stCondLst>
                              <p:cond delay="2149"/>
                            </p:stCondLst>
                            <p:childTnLst>
                              <p:par>
                                <p:cTn id="36" presetID="10" presetClass="entr" presetSubtype="0" fill="hold" grpId="0" nodeType="afterEffect">
                                  <p:stCondLst>
                                    <p:cond delay="0"/>
                                  </p:stCondLst>
                                  <p:childTnLst>
                                    <p:set>
                                      <p:cBhvr>
                                        <p:cTn id="37" dur="1" fill="hold">
                                          <p:stCondLst>
                                            <p:cond delay="0"/>
                                          </p:stCondLst>
                                        </p:cTn>
                                        <p:tgtEl>
                                          <p:spTgt spid="44"/>
                                        </p:tgtEl>
                                        <p:attrNameLst>
                                          <p:attrName>style.visibility</p:attrName>
                                        </p:attrNameLst>
                                      </p:cBhvr>
                                      <p:to>
                                        <p:strVal val="visible"/>
                                      </p:to>
                                    </p:set>
                                    <p:animEffect transition="in" filter="fade">
                                      <p:cBhvr>
                                        <p:cTn id="38" dur="500"/>
                                        <p:tgtEl>
                                          <p:spTgt spid="44"/>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47"/>
                                        </p:tgtEl>
                                        <p:attrNameLst>
                                          <p:attrName>style.visibility</p:attrName>
                                        </p:attrNameLst>
                                      </p:cBhvr>
                                      <p:to>
                                        <p:strVal val="visible"/>
                                      </p:to>
                                    </p:set>
                                    <p:animEffect transition="in" filter="fade">
                                      <p:cBhvr>
                                        <p:cTn id="41" dur="500"/>
                                        <p:tgtEl>
                                          <p:spTgt spid="47"/>
                                        </p:tgtEl>
                                      </p:cBhvr>
                                    </p:animEffect>
                                  </p:childTnLst>
                                </p:cTn>
                              </p:par>
                              <p:par>
                                <p:cTn id="42" presetID="10" presetClass="entr" presetSubtype="0" fill="hold" grpId="0" nodeType="withEffect">
                                  <p:stCondLst>
                                    <p:cond delay="300"/>
                                  </p:stCondLst>
                                  <p:childTnLst>
                                    <p:set>
                                      <p:cBhvr>
                                        <p:cTn id="43" dur="1" fill="hold">
                                          <p:stCondLst>
                                            <p:cond delay="0"/>
                                          </p:stCondLst>
                                        </p:cTn>
                                        <p:tgtEl>
                                          <p:spTgt spid="42"/>
                                        </p:tgtEl>
                                        <p:attrNameLst>
                                          <p:attrName>style.visibility</p:attrName>
                                        </p:attrNameLst>
                                      </p:cBhvr>
                                      <p:to>
                                        <p:strVal val="visible"/>
                                      </p:to>
                                    </p:set>
                                    <p:animEffect transition="in" filter="fade">
                                      <p:cBhvr>
                                        <p:cTn id="44" dur="500"/>
                                        <p:tgtEl>
                                          <p:spTgt spid="42"/>
                                        </p:tgtEl>
                                      </p:cBhvr>
                                    </p:animEffect>
                                  </p:childTnLst>
                                </p:cTn>
                              </p:par>
                              <p:par>
                                <p:cTn id="45" presetID="10" presetClass="entr" presetSubtype="0" fill="hold" grpId="0" nodeType="withEffect">
                                  <p:stCondLst>
                                    <p:cond delay="300"/>
                                  </p:stCondLst>
                                  <p:childTnLst>
                                    <p:set>
                                      <p:cBhvr>
                                        <p:cTn id="46" dur="1" fill="hold">
                                          <p:stCondLst>
                                            <p:cond delay="0"/>
                                          </p:stCondLst>
                                        </p:cTn>
                                        <p:tgtEl>
                                          <p:spTgt spid="43"/>
                                        </p:tgtEl>
                                        <p:attrNameLst>
                                          <p:attrName>style.visibility</p:attrName>
                                        </p:attrNameLst>
                                      </p:cBhvr>
                                      <p:to>
                                        <p:strVal val="visible"/>
                                      </p:to>
                                    </p:set>
                                    <p:animEffect transition="in" filter="fade">
                                      <p:cBhvr>
                                        <p:cTn id="47" dur="500"/>
                                        <p:tgtEl>
                                          <p:spTgt spid="43"/>
                                        </p:tgtEl>
                                      </p:cBhvr>
                                    </p:animEffect>
                                  </p:childTnLst>
                                </p:cTn>
                              </p:par>
                              <p:par>
                                <p:cTn id="48" presetID="10" presetClass="entr" presetSubtype="0" fill="hold" grpId="0" nodeType="withEffect">
                                  <p:stCondLst>
                                    <p:cond delay="600"/>
                                  </p:stCondLst>
                                  <p:childTnLst>
                                    <p:set>
                                      <p:cBhvr>
                                        <p:cTn id="49" dur="1" fill="hold">
                                          <p:stCondLst>
                                            <p:cond delay="0"/>
                                          </p:stCondLst>
                                        </p:cTn>
                                        <p:tgtEl>
                                          <p:spTgt spid="45"/>
                                        </p:tgtEl>
                                        <p:attrNameLst>
                                          <p:attrName>style.visibility</p:attrName>
                                        </p:attrNameLst>
                                      </p:cBhvr>
                                      <p:to>
                                        <p:strVal val="visible"/>
                                      </p:to>
                                    </p:set>
                                    <p:animEffect transition="in" filter="fade">
                                      <p:cBhvr>
                                        <p:cTn id="50" dur="500"/>
                                        <p:tgtEl>
                                          <p:spTgt spid="45"/>
                                        </p:tgtEl>
                                      </p:cBhvr>
                                    </p:animEffect>
                                  </p:childTnLst>
                                </p:cTn>
                              </p:par>
                              <p:par>
                                <p:cTn id="51" presetID="10" presetClass="entr" presetSubtype="0" fill="hold" grpId="0" nodeType="withEffect">
                                  <p:stCondLst>
                                    <p:cond delay="600"/>
                                  </p:stCondLst>
                                  <p:childTnLst>
                                    <p:set>
                                      <p:cBhvr>
                                        <p:cTn id="52" dur="1" fill="hold">
                                          <p:stCondLst>
                                            <p:cond delay="0"/>
                                          </p:stCondLst>
                                        </p:cTn>
                                        <p:tgtEl>
                                          <p:spTgt spid="48"/>
                                        </p:tgtEl>
                                        <p:attrNameLst>
                                          <p:attrName>style.visibility</p:attrName>
                                        </p:attrNameLst>
                                      </p:cBhvr>
                                      <p:to>
                                        <p:strVal val="visible"/>
                                      </p:to>
                                    </p:set>
                                    <p:animEffect transition="in" filter="fade">
                                      <p:cBhvr>
                                        <p:cTn id="53" dur="500"/>
                                        <p:tgtEl>
                                          <p:spTgt spid="48"/>
                                        </p:tgtEl>
                                      </p:cBhvr>
                                    </p:animEffect>
                                  </p:childTnLst>
                                </p:cTn>
                              </p:par>
                              <p:par>
                                <p:cTn id="54" presetID="10" presetClass="entr" presetSubtype="0" fill="hold" grpId="0" nodeType="withEffect">
                                  <p:stCondLst>
                                    <p:cond delay="900"/>
                                  </p:stCondLst>
                                  <p:childTnLst>
                                    <p:set>
                                      <p:cBhvr>
                                        <p:cTn id="55" dur="1" fill="hold">
                                          <p:stCondLst>
                                            <p:cond delay="0"/>
                                          </p:stCondLst>
                                        </p:cTn>
                                        <p:tgtEl>
                                          <p:spTgt spid="46"/>
                                        </p:tgtEl>
                                        <p:attrNameLst>
                                          <p:attrName>style.visibility</p:attrName>
                                        </p:attrNameLst>
                                      </p:cBhvr>
                                      <p:to>
                                        <p:strVal val="visible"/>
                                      </p:to>
                                    </p:set>
                                    <p:animEffect transition="in" filter="fade">
                                      <p:cBhvr>
                                        <p:cTn id="56" dur="500"/>
                                        <p:tgtEl>
                                          <p:spTgt spid="46"/>
                                        </p:tgtEl>
                                      </p:cBhvr>
                                    </p:animEffect>
                                  </p:childTnLst>
                                </p:cTn>
                              </p:par>
                              <p:par>
                                <p:cTn id="57" presetID="10" presetClass="entr" presetSubtype="0" fill="hold" grpId="0" nodeType="withEffect">
                                  <p:stCondLst>
                                    <p:cond delay="900"/>
                                  </p:stCondLst>
                                  <p:childTnLst>
                                    <p:set>
                                      <p:cBhvr>
                                        <p:cTn id="58" dur="1" fill="hold">
                                          <p:stCondLst>
                                            <p:cond delay="0"/>
                                          </p:stCondLst>
                                        </p:cTn>
                                        <p:tgtEl>
                                          <p:spTgt spid="49"/>
                                        </p:tgtEl>
                                        <p:attrNameLst>
                                          <p:attrName>style.visibility</p:attrName>
                                        </p:attrNameLst>
                                      </p:cBhvr>
                                      <p:to>
                                        <p:strVal val="visible"/>
                                      </p:to>
                                    </p:set>
                                    <p:animEffect transition="in" filter="fade">
                                      <p:cBhvr>
                                        <p:cTn id="59"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bldLvl="0" animBg="1"/>
      <p:bldP spid="39" grpId="0"/>
      <p:bldP spid="40" grpId="0" bldLvl="0" animBg="1"/>
      <p:bldP spid="41" grpId="0" bldLvl="0" animBg="1"/>
      <p:bldP spid="42" grpId="0" bldLvl="0" animBg="1"/>
      <p:bldP spid="43" grpId="0"/>
      <p:bldP spid="44" grpId="0" bldLvl="0" animBg="1"/>
      <p:bldP spid="45" grpId="0" bldLvl="0" animBg="1"/>
      <p:bldP spid="46" grpId="0" bldLvl="0" animBg="1"/>
      <p:bldP spid="47" grpId="0"/>
      <p:bldP spid="48" grpId="0"/>
      <p:bldP spid="49"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2"/>
          <p:cNvSpPr txBox="1"/>
          <p:nvPr/>
        </p:nvSpPr>
        <p:spPr>
          <a:xfrm>
            <a:off x="1302385" y="171450"/>
            <a:ext cx="9629775" cy="521970"/>
          </a:xfrm>
          <a:prstGeom prst="rect">
            <a:avLst/>
          </a:prstGeom>
          <a:noFill/>
        </p:spPr>
        <p:txBody>
          <a:bodyPr wrap="square" rtlCol="0">
            <a:spAutoFit/>
          </a:bodyPr>
          <a:lstStyle/>
          <a:p>
            <a:pPr algn="ctr" defTabSz="1218565"/>
            <a:r>
              <a:rPr lang="zh-CN" altLang="en-US" sz="2800" b="1" smtClean="0">
                <a:solidFill>
                  <a:prstClr val="black">
                    <a:lumMod val="75000"/>
                    <a:lumOff val="25000"/>
                  </a:prstClr>
                </a:solidFill>
                <a:latin typeface="微软雅黑" panose="020B0503020204020204" pitchFamily="34" charset="-122"/>
                <a:ea typeface="微软雅黑" panose="020B0503020204020204" pitchFamily="34" charset="-122"/>
              </a:rPr>
              <a:t>（二）</a:t>
            </a:r>
            <a:r>
              <a:rPr lang="zh-CN" altLang="en-US" sz="2800" b="1" dirty="0" smtClean="0">
                <a:solidFill>
                  <a:prstClr val="black">
                    <a:lumMod val="75000"/>
                    <a:lumOff val="25000"/>
                  </a:prstClr>
                </a:solidFill>
                <a:latin typeface="微软雅黑" panose="020B0503020204020204" pitchFamily="34" charset="-122"/>
                <a:ea typeface="微软雅黑" panose="020B0503020204020204" pitchFamily="34" charset="-122"/>
              </a:rPr>
              <a:t>省财政厅科技厅落实党中央和云南省委意见</a:t>
            </a:r>
            <a:r>
              <a:rPr lang="zh-CN" altLang="en-US" sz="2800" b="1" dirty="0" smtClean="0">
                <a:solidFill>
                  <a:srgbClr val="FF0000"/>
                </a:solidFill>
                <a:latin typeface="微软雅黑" panose="020B0503020204020204" pitchFamily="34" charset="-122"/>
                <a:ea typeface="微软雅黑" panose="020B0503020204020204" pitchFamily="34" charset="-122"/>
              </a:rPr>
              <a:t>举措之二</a:t>
            </a:r>
            <a:endParaRPr lang="zh-CN" altLang="en-US" sz="2800" b="1" dirty="0">
              <a:solidFill>
                <a:srgbClr val="FF0000"/>
              </a:solidFill>
              <a:latin typeface="微软雅黑" panose="020B0503020204020204" pitchFamily="34" charset="-122"/>
              <a:ea typeface="微软雅黑" panose="020B0503020204020204" pitchFamily="34" charset="-122"/>
            </a:endParaRPr>
          </a:p>
        </p:txBody>
      </p:sp>
      <p:sp>
        <p:nvSpPr>
          <p:cNvPr id="4" name="TextBox 3"/>
          <p:cNvSpPr txBox="1"/>
          <p:nvPr/>
        </p:nvSpPr>
        <p:spPr>
          <a:xfrm>
            <a:off x="520064" y="1573968"/>
            <a:ext cx="6813811" cy="4007485"/>
          </a:xfrm>
          <a:prstGeom prst="rect">
            <a:avLst/>
          </a:prstGeom>
          <a:noFill/>
        </p:spPr>
        <p:txBody>
          <a:bodyPr wrap="square" rtlCol="0">
            <a:spAutoFit/>
          </a:bodyPr>
          <a:lstStyle/>
          <a:p>
            <a:pPr indent="356870" fontAlgn="auto">
              <a:lnSpc>
                <a:spcPts val="4300"/>
              </a:lnSpc>
              <a:spcAft>
                <a:spcPts val="0"/>
              </a:spcAft>
            </a:pPr>
            <a:r>
              <a:rPr lang="zh-CN" altLang="en-US" sz="2400" b="1" dirty="0" smtClean="0">
                <a:solidFill>
                  <a:srgbClr val="FF0000"/>
                </a:solidFill>
                <a:latin typeface="方正仿宋_GBK" panose="03000509000000000000" pitchFamily="65" charset="-122"/>
                <a:ea typeface="方正仿宋_GBK" panose="03000509000000000000" pitchFamily="65" charset="-122"/>
              </a:rPr>
              <a:t> 云南省财政厅、云南省科技厅印发了</a:t>
            </a:r>
            <a:r>
              <a:rPr lang="en-US" altLang="zh-CN" sz="2400" b="1" dirty="0" smtClean="0">
                <a:solidFill>
                  <a:srgbClr val="FF0000"/>
                </a:solidFill>
                <a:latin typeface="方正仿宋_GBK" panose="03000509000000000000" pitchFamily="65" charset="-122"/>
                <a:ea typeface="方正仿宋_GBK" panose="03000509000000000000" pitchFamily="65" charset="-122"/>
                <a:cs typeface="Open Sans Light" panose="020B0306030504020204" pitchFamily="34" charset="0"/>
              </a:rPr>
              <a:t>《</a:t>
            </a:r>
            <a:r>
              <a:rPr sz="2400" b="1" dirty="0" err="1" smtClean="0">
                <a:solidFill>
                  <a:srgbClr val="005DA2"/>
                </a:solidFill>
                <a:latin typeface="微软雅黑" panose="020B0503020204020204" pitchFamily="34" charset="-122"/>
                <a:ea typeface="微软雅黑" panose="020B0503020204020204" pitchFamily="34" charset="-122"/>
                <a:cs typeface="Open Sans Light" panose="020B0306030504020204" pitchFamily="34" charset="0"/>
              </a:rPr>
              <a:t>关于进一步抓好赋予科研机构和人员更大自主权有关文件贯彻落实工作的通知</a:t>
            </a:r>
            <a:r>
              <a:rPr lang="en-US" altLang="zh-CN" sz="2400" b="1" dirty="0" smtClean="0">
                <a:solidFill>
                  <a:srgbClr val="005DA2"/>
                </a:solidFill>
                <a:latin typeface="微软雅黑" panose="020B0503020204020204" pitchFamily="34" charset="-122"/>
                <a:ea typeface="微软雅黑" panose="020B0503020204020204" pitchFamily="34" charset="-122"/>
                <a:cs typeface="Open Sans Light" panose="020B0306030504020204" pitchFamily="34" charset="0"/>
              </a:rPr>
              <a:t>》</a:t>
            </a:r>
            <a:r>
              <a:rPr lang="zh-CN" sz="2400" b="1" dirty="0" smtClean="0">
                <a:solidFill>
                  <a:srgbClr val="FF0000"/>
                </a:solidFill>
                <a:latin typeface="Times New Roman" panose="02020603050405020304" pitchFamily="18" charset="0"/>
                <a:ea typeface="方正黑体_GBK" panose="03000509000000000000" pitchFamily="65" charset="-122"/>
                <a:cs typeface="Times New Roman" panose="02020603050405020304" pitchFamily="18" charset="0"/>
              </a:rPr>
              <a:t>（</a:t>
            </a:r>
            <a:r>
              <a:rPr lang="zh-CN" sz="2400" b="1" dirty="0">
                <a:solidFill>
                  <a:srgbClr val="FF0000"/>
                </a:solidFill>
                <a:latin typeface="Times New Roman" panose="02020603050405020304" pitchFamily="18" charset="0"/>
                <a:ea typeface="方正黑体_GBK" panose="03000509000000000000" pitchFamily="65" charset="-122"/>
                <a:cs typeface="Times New Roman" panose="02020603050405020304" pitchFamily="18" charset="0"/>
              </a:rPr>
              <a:t>云财教</a:t>
            </a:r>
            <a:r>
              <a:rPr lang="zh-CN" altLang="en-US" sz="2400" b="1" dirty="0" smtClean="0">
                <a:solidFill>
                  <a:srgbClr val="FF0000"/>
                </a:solidFill>
                <a:latin typeface="Times New Roman" panose="02020603050405020304" pitchFamily="18" charset="0"/>
                <a:ea typeface="方正黑体_GBK" panose="03000509000000000000" pitchFamily="65" charset="-122"/>
                <a:cs typeface="Times New Roman" panose="02020603050405020304" pitchFamily="18" charset="0"/>
                <a:sym typeface="+mn-ea"/>
              </a:rPr>
              <a:t>〔</a:t>
            </a:r>
            <a:r>
              <a:rPr lang="en-US" altLang="zh-CN" sz="2400" b="1" dirty="0" smtClean="0">
                <a:solidFill>
                  <a:srgbClr val="FF0000"/>
                </a:solidFill>
                <a:latin typeface="Times New Roman" panose="02020603050405020304" pitchFamily="18" charset="0"/>
                <a:ea typeface="方正黑体_GBK" panose="03000509000000000000" pitchFamily="65" charset="-122"/>
                <a:cs typeface="Times New Roman" panose="02020603050405020304" pitchFamily="18" charset="0"/>
                <a:sym typeface="+mn-ea"/>
              </a:rPr>
              <a:t>2019</a:t>
            </a:r>
            <a:r>
              <a:rPr lang="zh-CN" altLang="en-US" sz="2400" b="1" dirty="0" smtClean="0">
                <a:solidFill>
                  <a:srgbClr val="FF0000"/>
                </a:solidFill>
                <a:latin typeface="Times New Roman" panose="02020603050405020304" pitchFamily="18" charset="0"/>
                <a:ea typeface="方正黑体_GBK" panose="03000509000000000000" pitchFamily="65" charset="-122"/>
                <a:cs typeface="Times New Roman" panose="02020603050405020304" pitchFamily="18" charset="0"/>
                <a:sym typeface="+mn-ea"/>
              </a:rPr>
              <a:t>〕</a:t>
            </a:r>
            <a:r>
              <a:rPr lang="en-US" altLang="zh-CN" sz="2400" b="1" dirty="0" smtClean="0">
                <a:solidFill>
                  <a:srgbClr val="FF0000"/>
                </a:solidFill>
                <a:latin typeface="Times New Roman" panose="02020603050405020304" pitchFamily="18" charset="0"/>
                <a:ea typeface="方正黑体_GBK" panose="03000509000000000000" pitchFamily="65" charset="-122"/>
                <a:cs typeface="Times New Roman" panose="02020603050405020304" pitchFamily="18" charset="0"/>
                <a:sym typeface="+mn-ea"/>
              </a:rPr>
              <a:t>48</a:t>
            </a:r>
            <a:r>
              <a:rPr lang="zh-CN" altLang="en-US" sz="2400" b="1" dirty="0" smtClean="0">
                <a:solidFill>
                  <a:srgbClr val="FF0000"/>
                </a:solidFill>
                <a:latin typeface="Times New Roman" panose="02020603050405020304" pitchFamily="18" charset="0"/>
                <a:ea typeface="方正黑体_GBK" panose="03000509000000000000" pitchFamily="65" charset="-122"/>
                <a:cs typeface="Times New Roman" panose="02020603050405020304" pitchFamily="18" charset="0"/>
                <a:sym typeface="+mn-ea"/>
              </a:rPr>
              <a:t>号</a:t>
            </a:r>
            <a:r>
              <a:rPr lang="zh-CN" sz="2400" b="1" dirty="0" smtClean="0">
                <a:solidFill>
                  <a:srgbClr val="FF0000"/>
                </a:solidFill>
                <a:latin typeface="Times New Roman" panose="02020603050405020304" pitchFamily="18" charset="0"/>
                <a:ea typeface="方正黑体_GBK" panose="03000509000000000000" pitchFamily="65" charset="-122"/>
                <a:cs typeface="Times New Roman" panose="02020603050405020304" pitchFamily="18" charset="0"/>
              </a:rPr>
              <a:t>）</a:t>
            </a:r>
            <a:r>
              <a:rPr lang="zh-CN" altLang="en-US" sz="2400" b="1" dirty="0" smtClean="0">
                <a:solidFill>
                  <a:srgbClr val="FF0000"/>
                </a:solidFill>
                <a:latin typeface="Times New Roman" panose="02020603050405020304" pitchFamily="18" charset="0"/>
                <a:ea typeface="方正黑体_GBK" panose="03000509000000000000" pitchFamily="65" charset="-122"/>
                <a:cs typeface="Times New Roman" panose="02020603050405020304" pitchFamily="18" charset="0"/>
              </a:rPr>
              <a:t>以下简称“</a:t>
            </a:r>
            <a:r>
              <a:rPr lang="en-US" altLang="zh-CN" sz="2400" b="1" dirty="0" smtClean="0">
                <a:solidFill>
                  <a:srgbClr val="FF0000"/>
                </a:solidFill>
                <a:latin typeface="Times New Roman" panose="02020603050405020304" pitchFamily="18" charset="0"/>
                <a:ea typeface="方正黑体_GBK" panose="03000509000000000000" pitchFamily="65" charset="-122"/>
                <a:cs typeface="Times New Roman" panose="02020603050405020304" pitchFamily="18" charset="0"/>
              </a:rPr>
              <a:t>48</a:t>
            </a:r>
            <a:r>
              <a:rPr lang="zh-CN" altLang="en-US" sz="2400" b="1" dirty="0" smtClean="0">
                <a:solidFill>
                  <a:srgbClr val="FF0000"/>
                </a:solidFill>
                <a:latin typeface="Times New Roman" panose="02020603050405020304" pitchFamily="18" charset="0"/>
                <a:ea typeface="方正黑体_GBK" panose="03000509000000000000" pitchFamily="65" charset="-122"/>
                <a:cs typeface="Times New Roman" panose="02020603050405020304" pitchFamily="18" charset="0"/>
              </a:rPr>
              <a:t>号文”</a:t>
            </a:r>
            <a:r>
              <a:rPr lang="en-US" altLang="zh-CN" sz="2400" b="1" dirty="0" smtClean="0">
                <a:solidFill>
                  <a:srgbClr val="FF0000"/>
                </a:solidFill>
                <a:latin typeface="Times New Roman" panose="02020603050405020304" pitchFamily="18" charset="0"/>
                <a:ea typeface="方正黑体_GBK" panose="03000509000000000000" pitchFamily="65" charset="-122"/>
                <a:cs typeface="Times New Roman" panose="02020603050405020304" pitchFamily="18" charset="0"/>
              </a:rPr>
              <a:t> </a:t>
            </a:r>
            <a:r>
              <a:rPr lang="zh-CN" altLang="en-US" sz="2400" b="1" dirty="0" smtClean="0">
                <a:solidFill>
                  <a:srgbClr val="FF0000"/>
                </a:solidFill>
                <a:latin typeface="Times New Roman" panose="02020603050405020304" pitchFamily="18" charset="0"/>
                <a:ea typeface="方正黑体_GBK" panose="03000509000000000000" pitchFamily="65" charset="-122"/>
                <a:cs typeface="Times New Roman" panose="02020603050405020304" pitchFamily="18" charset="0"/>
              </a:rPr>
              <a:t>。</a:t>
            </a:r>
            <a:r>
              <a:rPr lang="zh-CN" altLang="en-US" sz="2400" b="1" dirty="0" smtClean="0">
                <a:solidFill>
                  <a:schemeClr val="tx1">
                    <a:lumMod val="75000"/>
                    <a:lumOff val="25000"/>
                  </a:schemeClr>
                </a:solidFill>
                <a:latin typeface="仿宋_GB2312" panose="02010609030101010101" pitchFamily="49" charset="-122"/>
                <a:ea typeface="仿宋_GB2312" panose="02010609030101010101" pitchFamily="49" charset="-122"/>
              </a:rPr>
              <a:t>具体采取十六条措施推动党中央、国务院，云南省委、政府对科技资金管理改革精神在我省落地见效。</a:t>
            </a:r>
            <a:endParaRPr sz="2400" b="1" dirty="0">
              <a:solidFill>
                <a:srgbClr val="005DA2"/>
              </a:solidFill>
              <a:latin typeface="微软雅黑" panose="020B0503020204020204" pitchFamily="34" charset="-122"/>
              <a:ea typeface="微软雅黑" panose="020B0503020204020204" pitchFamily="34" charset="-122"/>
              <a:cs typeface="Open Sans Light" panose="020B0306030504020204" pitchFamily="34" charset="0"/>
            </a:endParaRPr>
          </a:p>
          <a:p>
            <a:pPr indent="356870" algn="ctr">
              <a:lnSpc>
                <a:spcPts val="3300"/>
              </a:lnSpc>
              <a:spcAft>
                <a:spcPts val="0"/>
              </a:spcAft>
            </a:pPr>
            <a:endParaRPr sz="2400" b="1" dirty="0">
              <a:solidFill>
                <a:srgbClr val="005DA2"/>
              </a:solidFill>
              <a:latin typeface="微软雅黑" panose="020B0503020204020204" pitchFamily="34" charset="-122"/>
              <a:ea typeface="微软雅黑" panose="020B0503020204020204" pitchFamily="34" charset="-122"/>
              <a:cs typeface="Open Sans Light" panose="020B0306030504020204" pitchFamily="34" charset="0"/>
            </a:endParaRPr>
          </a:p>
          <a:p>
            <a:endPar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pic>
        <p:nvPicPr>
          <p:cNvPr id="6" name="图片 5" descr="IFHDT3M3$~Y)D5AB~21NAJQ"/>
          <p:cNvPicPr>
            <a:picLocks noChangeAspect="1"/>
          </p:cNvPicPr>
          <p:nvPr/>
        </p:nvPicPr>
        <p:blipFill>
          <a:blip r:embed="rId1" cstate="print"/>
          <a:stretch>
            <a:fillRect/>
          </a:stretch>
        </p:blipFill>
        <p:spPr>
          <a:xfrm rot="780000">
            <a:off x="7447280" y="1341120"/>
            <a:ext cx="4132580" cy="4999990"/>
          </a:xfrm>
          <a:prstGeom prst="rect">
            <a:avLst/>
          </a:prstGeom>
        </p:spPr>
      </p:pic>
    </p:spTree>
  </p:cSld>
  <p:clrMapOvr>
    <a:masterClrMapping/>
  </p:clrMapOvr>
  <p:transition spd="slow">
    <p:cove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le 1"/>
          <p:cNvSpPr txBox="1"/>
          <p:nvPr/>
        </p:nvSpPr>
        <p:spPr>
          <a:xfrm>
            <a:off x="1148080" y="266700"/>
            <a:ext cx="9857105" cy="506095"/>
          </a:xfrm>
          <a:prstGeom prst="rect">
            <a:avLst/>
          </a:prstGeom>
        </p:spPr>
        <p:txBody>
          <a:bodyPr lIns="0" rIns="0"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defTabSz="1218565"/>
            <a:r>
              <a:rPr lang="zh-CN" altLang="en-US" sz="2400" b="1" dirty="0" smtClean="0">
                <a:solidFill>
                  <a:prstClr val="black">
                    <a:lumMod val="75000"/>
                    <a:lumOff val="25000"/>
                  </a:prstClr>
                </a:solidFill>
                <a:latin typeface="微软雅黑" panose="020B0503020204020204" pitchFamily="34" charset="-122"/>
                <a:ea typeface="微软雅黑" panose="020B0503020204020204" pitchFamily="34" charset="-122"/>
              </a:rPr>
              <a:t>省财政厅科技厅落实党中央和云南省委意见</a:t>
            </a:r>
            <a:r>
              <a:rPr lang="zh-CN" altLang="en-US" sz="2400" b="1" dirty="0" smtClean="0">
                <a:solidFill>
                  <a:srgbClr val="FF0000"/>
                </a:solidFill>
                <a:latin typeface="微软雅黑" panose="020B0503020204020204" pitchFamily="34" charset="-122"/>
                <a:ea typeface="微软雅黑" panose="020B0503020204020204" pitchFamily="34" charset="-122"/>
              </a:rPr>
              <a:t>举措之二</a:t>
            </a:r>
            <a:r>
              <a:rPr lang="en-US" altLang="zh-CN" sz="2400" b="1" dirty="0" smtClean="0">
                <a:solidFill>
                  <a:srgbClr val="FF0000"/>
                </a:solidFill>
                <a:latin typeface="微软雅黑" panose="020B0503020204020204" pitchFamily="34" charset="-122"/>
                <a:ea typeface="微软雅黑" panose="020B0503020204020204" pitchFamily="34" charset="-122"/>
              </a:rPr>
              <a:t>———</a:t>
            </a:r>
            <a:r>
              <a:rPr lang="zh-CN" altLang="en-US" sz="2400" b="1" dirty="0" smtClean="0">
                <a:solidFill>
                  <a:prstClr val="black">
                    <a:lumMod val="75000"/>
                    <a:lumOff val="25000"/>
                  </a:prstClr>
                </a:solidFill>
                <a:latin typeface="微软雅黑" panose="020B0503020204020204" pitchFamily="34" charset="-122"/>
                <a:ea typeface="微软雅黑" panose="020B0503020204020204" pitchFamily="34" charset="-122"/>
              </a:rPr>
              <a:t>十</a:t>
            </a:r>
            <a:r>
              <a:rPr lang="zh-CN" altLang="en-US" sz="2400" b="1" dirty="0">
                <a:solidFill>
                  <a:prstClr val="black">
                    <a:lumMod val="75000"/>
                    <a:lumOff val="25000"/>
                  </a:prstClr>
                </a:solidFill>
                <a:latin typeface="微软雅黑" panose="020B0503020204020204" pitchFamily="34" charset="-122"/>
                <a:ea typeface="微软雅黑" panose="020B0503020204020204" pitchFamily="34" charset="-122"/>
              </a:rPr>
              <a:t>六条措施</a:t>
            </a:r>
            <a:endParaRPr lang="zh-CN" altLang="en-US" sz="2400" b="1" dirty="0">
              <a:solidFill>
                <a:prstClr val="black">
                  <a:lumMod val="75000"/>
                  <a:lumOff val="25000"/>
                </a:prstClr>
              </a:solidFill>
              <a:latin typeface="微软雅黑" panose="020B0503020204020204" pitchFamily="34" charset="-122"/>
              <a:ea typeface="微软雅黑" panose="020B0503020204020204" pitchFamily="34" charset="-122"/>
            </a:endParaRPr>
          </a:p>
        </p:txBody>
      </p:sp>
      <p:sp>
        <p:nvSpPr>
          <p:cNvPr id="27" name="圆角矩形 26"/>
          <p:cNvSpPr/>
          <p:nvPr/>
        </p:nvSpPr>
        <p:spPr>
          <a:xfrm>
            <a:off x="1198880" y="1664216"/>
            <a:ext cx="9794240" cy="3876613"/>
          </a:xfrm>
          <a:prstGeom prst="roundRect">
            <a:avLst>
              <a:gd name="adj" fmla="val 0"/>
            </a:avLst>
          </a:prstGeom>
          <a:noFill/>
          <a:ln w="31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endParaRPr lang="zh-CN" altLang="en-US" sz="2400">
              <a:solidFill>
                <a:prstClr val="white"/>
              </a:solidFill>
              <a:latin typeface="Calibri" panose="020F0502020204030204"/>
              <a:ea typeface="宋体" panose="02010600030101010101" pitchFamily="2" charset="-122"/>
            </a:endParaRPr>
          </a:p>
        </p:txBody>
      </p:sp>
      <p:sp>
        <p:nvSpPr>
          <p:cNvPr id="39" name="TextBox 38"/>
          <p:cNvSpPr txBox="1"/>
          <p:nvPr/>
        </p:nvSpPr>
        <p:spPr>
          <a:xfrm>
            <a:off x="1207009" y="1988820"/>
            <a:ext cx="9389872" cy="3619452"/>
          </a:xfrm>
          <a:prstGeom prst="rect">
            <a:avLst/>
          </a:prstGeom>
          <a:noFill/>
        </p:spPr>
        <p:txBody>
          <a:bodyPr wrap="square" lIns="0" tIns="0" rIns="0" bIns="0" rtlCol="0">
            <a:spAutoFit/>
          </a:bodyPr>
          <a:lstStyle/>
          <a:p>
            <a:pPr algn="just" defTabSz="1218565">
              <a:lnSpc>
                <a:spcPct val="120000"/>
              </a:lnSpc>
            </a:pPr>
            <a:r>
              <a:rPr lang="en-US" altLang="zh-CN" sz="1600" b="1" dirty="0">
                <a:solidFill>
                  <a:srgbClr val="0070C0"/>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rPr>
              <a:t>     </a:t>
            </a:r>
            <a:r>
              <a:rPr lang="en-US" altLang="zh-CN" sz="2400" b="1" dirty="0">
                <a:solidFill>
                  <a:srgbClr val="0070C0"/>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rPr>
              <a:t> </a:t>
            </a:r>
            <a:r>
              <a:rPr lang="zh-CN" altLang="en-US" sz="2400" b="1" dirty="0">
                <a:solidFill>
                  <a:prstClr val="black">
                    <a:lumMod val="75000"/>
                    <a:lumOff val="25000"/>
                  </a:prstClr>
                </a:solidFill>
                <a:latin typeface="微软雅黑" panose="020B0503020204020204" pitchFamily="34" charset="-122"/>
                <a:ea typeface="微软雅黑" panose="020B0503020204020204" pitchFamily="34" charset="-122"/>
                <a:sym typeface="+mn-ea"/>
              </a:rPr>
              <a:t>（一）简化预算编</a:t>
            </a:r>
            <a:r>
              <a:rPr lang="zh-CN" altLang="en-US" sz="2400" b="1" dirty="0" smtClean="0">
                <a:solidFill>
                  <a:prstClr val="black">
                    <a:lumMod val="75000"/>
                    <a:lumOff val="25000"/>
                  </a:prstClr>
                </a:solidFill>
                <a:latin typeface="微软雅黑" panose="020B0503020204020204" pitchFamily="34" charset="-122"/>
                <a:ea typeface="微软雅黑" panose="020B0503020204020204" pitchFamily="34" charset="-122"/>
                <a:sym typeface="+mn-ea"/>
              </a:rPr>
              <a:t>制</a:t>
            </a:r>
            <a:r>
              <a:rPr lang="en-US" altLang="zh-CN" sz="2400" b="1" dirty="0" smtClean="0">
                <a:solidFill>
                  <a:prstClr val="black">
                    <a:lumMod val="75000"/>
                    <a:lumOff val="25000"/>
                  </a:prstClr>
                </a:solidFill>
                <a:latin typeface="微软雅黑" panose="020B0503020204020204" pitchFamily="34" charset="-122"/>
                <a:ea typeface="微软雅黑" panose="020B0503020204020204" pitchFamily="34" charset="-122"/>
                <a:sym typeface="+mn-ea"/>
              </a:rPr>
              <a:t>——</a:t>
            </a:r>
            <a:r>
              <a:rPr lang="zh-CN" altLang="zh-CN" sz="2400" b="1" dirty="0" smtClean="0">
                <a:solidFill>
                  <a:srgbClr val="FF0000"/>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rPr>
              <a:t>开展减表行动</a:t>
            </a:r>
            <a:endParaRPr lang="zh-CN" altLang="en-US" sz="2400" b="1" dirty="0">
              <a:solidFill>
                <a:prstClr val="black">
                  <a:lumMod val="75000"/>
                  <a:lumOff val="25000"/>
                </a:prstClr>
              </a:solidFill>
              <a:latin typeface="微软雅黑" panose="020B0503020204020204" pitchFamily="34" charset="-122"/>
              <a:ea typeface="微软雅黑" panose="020B0503020204020204" pitchFamily="34" charset="-122"/>
              <a:sym typeface="+mn-ea"/>
            </a:endParaRPr>
          </a:p>
          <a:p>
            <a:pPr algn="just" defTabSz="1218565">
              <a:lnSpc>
                <a:spcPct val="120000"/>
              </a:lnSpc>
            </a:pPr>
            <a:r>
              <a:rPr lang="zh-CN" altLang="en-US" sz="2400" b="1" dirty="0">
                <a:solidFill>
                  <a:prstClr val="black">
                    <a:lumMod val="75000"/>
                    <a:lumOff val="25000"/>
                  </a:prstClr>
                </a:solidFill>
                <a:latin typeface="微软雅黑" panose="020B0503020204020204" pitchFamily="34" charset="-122"/>
                <a:ea typeface="微软雅黑" panose="020B0503020204020204" pitchFamily="34" charset="-122"/>
                <a:sym typeface="+mn-ea"/>
              </a:rPr>
              <a:t>   </a:t>
            </a:r>
            <a:r>
              <a:rPr lang="en-US" altLang="zh-CN" sz="2400" b="1" dirty="0" smtClean="0">
                <a:solidFill>
                  <a:srgbClr val="0070C0"/>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sym typeface="+mn-ea"/>
              </a:rPr>
              <a:t>   </a:t>
            </a:r>
            <a:r>
              <a:rPr lang="en-US" altLang="zh-CN" sz="2000" dirty="0" smtClean="0">
                <a:solidFill>
                  <a:schemeClr val="tx1"/>
                </a:solidFill>
                <a:latin typeface="仿宋_GB2312" panose="02010609030101010101" pitchFamily="49" charset="-122"/>
                <a:ea typeface="仿宋_GB2312" panose="02010609030101010101" pitchFamily="49" charset="-122"/>
                <a:cs typeface="仿宋_GB2312" panose="02010609030101010101" pitchFamily="49" charset="-122"/>
              </a:rPr>
              <a:t>1</a:t>
            </a:r>
            <a:r>
              <a:rPr lang="en-US" altLang="zh-CN" sz="2000" dirty="0">
                <a:solidFill>
                  <a:schemeClr val="tx1"/>
                </a:solidFill>
                <a:latin typeface="仿宋_GB2312" panose="02010609030101010101" pitchFamily="49" charset="-122"/>
                <a:ea typeface="仿宋_GB2312" panose="02010609030101010101" pitchFamily="49" charset="-122"/>
                <a:cs typeface="仿宋_GB2312" panose="02010609030101010101" pitchFamily="49" charset="-122"/>
              </a:rPr>
              <a:t>.</a:t>
            </a:r>
            <a:r>
              <a:rPr lang="zh-CN" altLang="zh-CN" sz="2000" dirty="0">
                <a:solidFill>
                  <a:schemeClr val="tx1"/>
                </a:solidFill>
                <a:latin typeface="仿宋_GB2312" panose="02010609030101010101" pitchFamily="49" charset="-122"/>
                <a:ea typeface="仿宋_GB2312" panose="02010609030101010101" pitchFamily="49" charset="-122"/>
                <a:cs typeface="仿宋_GB2312" panose="02010609030101010101" pitchFamily="49" charset="-122"/>
              </a:rPr>
              <a:t>对于定额资助项目，项目承担单位只需编制项目申报经费预算书中的第一张表（资金预算表）。</a:t>
            </a:r>
            <a:endParaRPr lang="zh-CN" altLang="zh-CN" sz="2000" dirty="0">
              <a:solidFill>
                <a:schemeClr val="tx1"/>
              </a:solidFill>
              <a:latin typeface="仿宋_GB2312" panose="02010609030101010101" pitchFamily="49" charset="-122"/>
              <a:ea typeface="仿宋_GB2312" panose="02010609030101010101" pitchFamily="49" charset="-122"/>
              <a:cs typeface="仿宋_GB2312" panose="02010609030101010101" pitchFamily="49" charset="-122"/>
            </a:endParaRPr>
          </a:p>
          <a:p>
            <a:pPr indent="0" algn="just" defTabSz="1218565">
              <a:lnSpc>
                <a:spcPct val="120000"/>
              </a:lnSpc>
              <a:buFont typeface="Wingdings" panose="05000000000000000000" charset="0"/>
              <a:buNone/>
            </a:pPr>
            <a:r>
              <a:rPr lang="zh-CN" altLang="en-US" sz="2000" dirty="0" smtClean="0">
                <a:latin typeface="仿宋_GB2312" panose="02010609030101010101" pitchFamily="49" charset="-122"/>
                <a:ea typeface="仿宋_GB2312" panose="02010609030101010101" pitchFamily="49" charset="-122"/>
                <a:cs typeface="仿宋_GB2312" panose="02010609030101010101" pitchFamily="49" charset="-122"/>
              </a:rPr>
              <a:t>    </a:t>
            </a:r>
            <a:endParaRPr lang="en-US" altLang="zh-CN" sz="2000" dirty="0" smtClean="0">
              <a:latin typeface="仿宋_GB2312" panose="02010609030101010101" pitchFamily="49" charset="-122"/>
              <a:ea typeface="仿宋_GB2312" panose="02010609030101010101" pitchFamily="49" charset="-122"/>
              <a:cs typeface="仿宋_GB2312" panose="02010609030101010101" pitchFamily="49" charset="-122"/>
            </a:endParaRPr>
          </a:p>
          <a:p>
            <a:pPr indent="0" algn="just" defTabSz="1218565">
              <a:lnSpc>
                <a:spcPct val="120000"/>
              </a:lnSpc>
              <a:buFont typeface="Wingdings" panose="05000000000000000000" charset="0"/>
              <a:buNone/>
            </a:pPr>
            <a:r>
              <a:rPr lang="en-US" altLang="zh-CN" sz="2000" dirty="0" smtClean="0">
                <a:solidFill>
                  <a:schemeClr val="tx1"/>
                </a:solidFill>
                <a:latin typeface="仿宋_GB2312" panose="02010609030101010101" pitchFamily="49" charset="-122"/>
                <a:ea typeface="仿宋_GB2312" panose="02010609030101010101" pitchFamily="49" charset="-122"/>
                <a:cs typeface="仿宋_GB2312" panose="02010609030101010101" pitchFamily="49" charset="-122"/>
              </a:rPr>
              <a:t> </a:t>
            </a:r>
            <a:r>
              <a:rPr lang="zh-CN" altLang="en-US" sz="2000" dirty="0" smtClean="0">
                <a:latin typeface="仿宋_GB2312" panose="02010609030101010101" pitchFamily="49" charset="-122"/>
                <a:ea typeface="仿宋_GB2312" panose="02010609030101010101" pitchFamily="49" charset="-122"/>
                <a:cs typeface="仿宋_GB2312" panose="02010609030101010101" pitchFamily="49" charset="-122"/>
              </a:rPr>
              <a:t>   </a:t>
            </a:r>
            <a:r>
              <a:rPr lang="en-US" altLang="zh-CN" sz="2000" dirty="0" smtClean="0">
                <a:solidFill>
                  <a:schemeClr val="tx1"/>
                </a:solidFill>
                <a:latin typeface="仿宋_GB2312" panose="02010609030101010101" pitchFamily="49" charset="-122"/>
                <a:ea typeface="仿宋_GB2312" panose="02010609030101010101" pitchFamily="49" charset="-122"/>
                <a:cs typeface="仿宋_GB2312" panose="02010609030101010101" pitchFamily="49" charset="-122"/>
              </a:rPr>
              <a:t>2</a:t>
            </a:r>
            <a:r>
              <a:rPr lang="en-US" altLang="zh-CN" sz="2000" dirty="0">
                <a:solidFill>
                  <a:schemeClr val="tx1"/>
                </a:solidFill>
                <a:latin typeface="仿宋_GB2312" panose="02010609030101010101" pitchFamily="49" charset="-122"/>
                <a:ea typeface="仿宋_GB2312" panose="02010609030101010101" pitchFamily="49" charset="-122"/>
                <a:cs typeface="仿宋_GB2312" panose="02010609030101010101" pitchFamily="49" charset="-122"/>
              </a:rPr>
              <a:t>.</a:t>
            </a:r>
            <a:r>
              <a:rPr lang="zh-CN" altLang="zh-CN" sz="2000" dirty="0">
                <a:solidFill>
                  <a:schemeClr val="tx1"/>
                </a:solidFill>
                <a:latin typeface="仿宋_GB2312" panose="02010609030101010101" pitchFamily="49" charset="-122"/>
                <a:ea typeface="仿宋_GB2312" panose="02010609030101010101" pitchFamily="49" charset="-122"/>
                <a:cs typeface="仿宋_GB2312" panose="02010609030101010101" pitchFamily="49" charset="-122"/>
              </a:rPr>
              <a:t>对于重大科技专项计划、重点研发计划等非定额资助项目，除“设备费”科目外，其他科目预算由项目承担单位编制经费预算书中的第一张表（资金预算表），并按照提纲形成预算编制说明，不作明细。</a:t>
            </a:r>
            <a:endParaRPr lang="zh-CN" altLang="zh-CN" sz="2000" dirty="0">
              <a:latin typeface="仿宋_GB2312" panose="02010609030101010101" pitchFamily="49" charset="-122"/>
              <a:ea typeface="仿宋_GB2312" panose="02010609030101010101" pitchFamily="49" charset="-122"/>
              <a:cs typeface="仿宋_GB2312" panose="02010609030101010101" pitchFamily="49" charset="-122"/>
            </a:endParaRPr>
          </a:p>
          <a:p>
            <a:pPr algn="just" defTabSz="1218565">
              <a:lnSpc>
                <a:spcPct val="120000"/>
              </a:lnSpc>
            </a:pPr>
            <a:endParaRPr lang="zh-CN" altLang="zh-CN" sz="2400" dirty="0">
              <a:latin typeface="仿宋_GB2312" panose="02010609030101010101" pitchFamily="49" charset="-122"/>
              <a:ea typeface="仿宋_GB2312" panose="02010609030101010101" pitchFamily="49" charset="-122"/>
              <a:cs typeface="仿宋_GB2312" panose="02010609030101010101" pitchFamily="49" charset="-122"/>
            </a:endParaRPr>
          </a:p>
          <a:p>
            <a:pPr algn="just" defTabSz="1218565">
              <a:lnSpc>
                <a:spcPct val="120000"/>
              </a:lnSpc>
            </a:pPr>
            <a:endParaRPr lang="zh-CN" altLang="zh-CN" sz="2400" dirty="0">
              <a:solidFill>
                <a:prstClr val="black">
                  <a:lumMod val="75000"/>
                  <a:lumOff val="25000"/>
                </a:prstClr>
              </a:solidFill>
              <a:latin typeface="仿宋_GB2312" panose="02010609030101010101" pitchFamily="49" charset="-122"/>
              <a:ea typeface="仿宋_GB2312" panose="02010609030101010101" pitchFamily="49" charset="-122"/>
              <a:cs typeface="仿宋_GB2312" panose="02010609030101010101" pitchFamily="49" charset="-122"/>
            </a:endParaRPr>
          </a:p>
        </p:txBody>
      </p:sp>
      <p:sp>
        <p:nvSpPr>
          <p:cNvPr id="40" name="矩形 93"/>
          <p:cNvSpPr/>
          <p:nvPr/>
        </p:nvSpPr>
        <p:spPr>
          <a:xfrm>
            <a:off x="1148656" y="1604797"/>
            <a:ext cx="384043" cy="384043"/>
          </a:xfrm>
          <a:custGeom>
            <a:avLst/>
            <a:gdLst/>
            <a:ahLst/>
            <a:cxnLst/>
            <a:rect l="l" t="t" r="r" b="b"/>
            <a:pathLst>
              <a:path w="504056" h="504056">
                <a:moveTo>
                  <a:pt x="0" y="0"/>
                </a:moveTo>
                <a:lnTo>
                  <a:pt x="504056" y="0"/>
                </a:lnTo>
                <a:lnTo>
                  <a:pt x="504056" y="144016"/>
                </a:lnTo>
                <a:lnTo>
                  <a:pt x="144016" y="144016"/>
                </a:lnTo>
                <a:lnTo>
                  <a:pt x="144016" y="504056"/>
                </a:lnTo>
                <a:lnTo>
                  <a:pt x="0" y="50405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endParaRPr lang="zh-CN" altLang="en-US" sz="2400">
              <a:solidFill>
                <a:prstClr val="white"/>
              </a:solidFill>
              <a:latin typeface="Calibri" panose="020F0502020204030204"/>
              <a:ea typeface="宋体" panose="02010600030101010101" pitchFamily="2" charset="-122"/>
            </a:endParaRPr>
          </a:p>
        </p:txBody>
      </p:sp>
      <p:sp>
        <p:nvSpPr>
          <p:cNvPr id="41" name="矩形 93"/>
          <p:cNvSpPr/>
          <p:nvPr/>
        </p:nvSpPr>
        <p:spPr>
          <a:xfrm rot="10800000">
            <a:off x="10695616" y="5250551"/>
            <a:ext cx="384043" cy="384043"/>
          </a:xfrm>
          <a:custGeom>
            <a:avLst/>
            <a:gdLst/>
            <a:ahLst/>
            <a:cxnLst/>
            <a:rect l="l" t="t" r="r" b="b"/>
            <a:pathLst>
              <a:path w="504056" h="504056">
                <a:moveTo>
                  <a:pt x="0" y="0"/>
                </a:moveTo>
                <a:lnTo>
                  <a:pt x="504056" y="0"/>
                </a:lnTo>
                <a:lnTo>
                  <a:pt x="504056" y="144016"/>
                </a:lnTo>
                <a:lnTo>
                  <a:pt x="144016" y="144016"/>
                </a:lnTo>
                <a:lnTo>
                  <a:pt x="144016" y="504056"/>
                </a:lnTo>
                <a:lnTo>
                  <a:pt x="0" y="50405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endParaRPr lang="zh-CN" altLang="en-US" sz="2400">
              <a:solidFill>
                <a:prstClr val="white"/>
              </a:solidFill>
              <a:latin typeface="Calibri" panose="020F0502020204030204"/>
              <a:ea typeface="宋体" panose="02010600030101010101" pitchFamily="2" charset="-122"/>
            </a:endParaRPr>
          </a:p>
        </p:txBody>
      </p:sp>
    </p:spTree>
  </p:cSld>
  <p:clrMapOvr>
    <a:masterClrMapping/>
  </p:clrMapOvr>
  <p:transition spd="slow">
    <p:cove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le 1"/>
          <p:cNvSpPr txBox="1"/>
          <p:nvPr/>
        </p:nvSpPr>
        <p:spPr>
          <a:xfrm>
            <a:off x="1148080" y="266700"/>
            <a:ext cx="9857105" cy="506095"/>
          </a:xfrm>
          <a:prstGeom prst="rect">
            <a:avLst/>
          </a:prstGeom>
        </p:spPr>
        <p:txBody>
          <a:bodyPr lIns="0" rIns="0"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defTabSz="1218565"/>
            <a:r>
              <a:rPr lang="zh-CN" altLang="en-US" sz="2400" b="1" dirty="0" smtClean="0">
                <a:solidFill>
                  <a:prstClr val="black">
                    <a:lumMod val="75000"/>
                    <a:lumOff val="25000"/>
                  </a:prstClr>
                </a:solidFill>
                <a:latin typeface="微软雅黑" panose="020B0503020204020204" pitchFamily="34" charset="-122"/>
                <a:ea typeface="微软雅黑" panose="020B0503020204020204" pitchFamily="34" charset="-122"/>
              </a:rPr>
              <a:t>省财政厅科技厅落实党中央和云南省委意见</a:t>
            </a:r>
            <a:r>
              <a:rPr lang="zh-CN" altLang="en-US" sz="2400" b="1" dirty="0" smtClean="0">
                <a:solidFill>
                  <a:srgbClr val="FF0000"/>
                </a:solidFill>
                <a:latin typeface="微软雅黑" panose="020B0503020204020204" pitchFamily="34" charset="-122"/>
                <a:ea typeface="微软雅黑" panose="020B0503020204020204" pitchFamily="34" charset="-122"/>
              </a:rPr>
              <a:t>举措之二</a:t>
            </a:r>
            <a:r>
              <a:rPr lang="en-US" altLang="zh-CN" sz="2400" b="1" dirty="0" smtClean="0">
                <a:solidFill>
                  <a:srgbClr val="FF0000"/>
                </a:solidFill>
                <a:latin typeface="微软雅黑" panose="020B0503020204020204" pitchFamily="34" charset="-122"/>
                <a:ea typeface="微软雅黑" panose="020B0503020204020204" pitchFamily="34" charset="-122"/>
              </a:rPr>
              <a:t>———</a:t>
            </a:r>
            <a:r>
              <a:rPr lang="zh-CN" altLang="en-US" sz="2400" b="1" dirty="0" smtClean="0">
                <a:solidFill>
                  <a:prstClr val="black">
                    <a:lumMod val="75000"/>
                    <a:lumOff val="25000"/>
                  </a:prstClr>
                </a:solidFill>
                <a:latin typeface="微软雅黑" panose="020B0503020204020204" pitchFamily="34" charset="-122"/>
                <a:ea typeface="微软雅黑" panose="020B0503020204020204" pitchFamily="34" charset="-122"/>
              </a:rPr>
              <a:t>十</a:t>
            </a:r>
            <a:r>
              <a:rPr lang="zh-CN" altLang="en-US" sz="2400" b="1" dirty="0">
                <a:solidFill>
                  <a:prstClr val="black">
                    <a:lumMod val="75000"/>
                    <a:lumOff val="25000"/>
                  </a:prstClr>
                </a:solidFill>
                <a:latin typeface="微软雅黑" panose="020B0503020204020204" pitchFamily="34" charset="-122"/>
                <a:ea typeface="微软雅黑" panose="020B0503020204020204" pitchFamily="34" charset="-122"/>
              </a:rPr>
              <a:t>六条措施</a:t>
            </a:r>
            <a:endParaRPr lang="zh-CN" altLang="en-US" sz="2400" b="1" dirty="0">
              <a:solidFill>
                <a:prstClr val="black">
                  <a:lumMod val="75000"/>
                  <a:lumOff val="25000"/>
                </a:prstClr>
              </a:solidFill>
              <a:latin typeface="微软雅黑" panose="020B0503020204020204" pitchFamily="34" charset="-122"/>
              <a:ea typeface="微软雅黑" panose="020B0503020204020204" pitchFamily="34" charset="-122"/>
            </a:endParaRPr>
          </a:p>
        </p:txBody>
      </p:sp>
      <p:graphicFrame>
        <p:nvGraphicFramePr>
          <p:cNvPr id="3" name="表格 2"/>
          <p:cNvGraphicFramePr/>
          <p:nvPr/>
        </p:nvGraphicFramePr>
        <p:xfrm>
          <a:off x="0" y="1621537"/>
          <a:ext cx="12192000" cy="5309616"/>
        </p:xfrm>
        <a:graphic>
          <a:graphicData uri="http://schemas.openxmlformats.org/drawingml/2006/table">
            <a:tbl>
              <a:tblPr firstRow="1" bandRow="1">
                <a:tableStyleId>{5C22544A-7EE6-4342-B048-85BDC9FD1C3A}</a:tableStyleId>
              </a:tblPr>
              <a:tblGrid>
                <a:gridCol w="6083808"/>
                <a:gridCol w="6108192"/>
              </a:tblGrid>
              <a:tr h="868846">
                <a:tc>
                  <a:txBody>
                    <a:bodyPr/>
                    <a:lstStyle/>
                    <a:p>
                      <a:pPr algn="ctr">
                        <a:buNone/>
                      </a:pPr>
                      <a:endParaRPr lang="zh-CN" altLang="en-US" dirty="0">
                        <a:latin typeface="微软雅黑" panose="020B0503020204020204" pitchFamily="34" charset="-122"/>
                        <a:ea typeface="微软雅黑" panose="020B0503020204020204" pitchFamily="34" charset="-122"/>
                      </a:endParaRPr>
                    </a:p>
                    <a:p>
                      <a:pPr algn="ctr">
                        <a:buNone/>
                      </a:pPr>
                      <a:r>
                        <a:rPr lang="en-US" altLang="zh-CN" dirty="0" smtClean="0">
                          <a:latin typeface="微软雅黑" panose="020B0503020204020204" pitchFamily="34" charset="-122"/>
                          <a:ea typeface="微软雅黑" panose="020B0503020204020204" pitchFamily="34" charset="-122"/>
                        </a:rPr>
                        <a:t>48</a:t>
                      </a:r>
                      <a:r>
                        <a:rPr lang="zh-CN" altLang="en-US" dirty="0" smtClean="0">
                          <a:latin typeface="微软雅黑" panose="020B0503020204020204" pitchFamily="34" charset="-122"/>
                          <a:ea typeface="微软雅黑" panose="020B0503020204020204" pitchFamily="34" charset="-122"/>
                        </a:rPr>
                        <a:t>号文出台（减表</a:t>
                      </a:r>
                      <a:r>
                        <a:rPr lang="zh-CN" altLang="en-US" dirty="0">
                          <a:latin typeface="微软雅黑" panose="020B0503020204020204" pitchFamily="34" charset="-122"/>
                          <a:ea typeface="微软雅黑" panose="020B0503020204020204" pitchFamily="34" charset="-122"/>
                        </a:rPr>
                        <a:t>行</a:t>
                      </a:r>
                      <a:r>
                        <a:rPr lang="zh-CN" altLang="en-US" dirty="0" smtClean="0">
                          <a:latin typeface="微软雅黑" panose="020B0503020204020204" pitchFamily="34" charset="-122"/>
                          <a:ea typeface="微软雅黑" panose="020B0503020204020204" pitchFamily="34" charset="-122"/>
                        </a:rPr>
                        <a:t>动）前</a:t>
                      </a:r>
                      <a:endParaRPr lang="zh-CN" altLang="en-US" dirty="0">
                        <a:latin typeface="微软雅黑" panose="020B0503020204020204" pitchFamily="34" charset="-122"/>
                        <a:ea typeface="微软雅黑" panose="020B0503020204020204" pitchFamily="34" charset="-122"/>
                      </a:endParaRPr>
                    </a:p>
                  </a:txBody>
                  <a:tcPr/>
                </a:tc>
                <a:tc>
                  <a:txBody>
                    <a:bodyPr/>
                    <a:lstStyle/>
                    <a:p>
                      <a:pPr marL="0" marR="0" indent="0" algn="ctr" defTabSz="1218565" rtl="0" eaLnBrk="1" fontAlgn="auto" latinLnBrk="0" hangingPunct="1">
                        <a:lnSpc>
                          <a:spcPct val="100000"/>
                        </a:lnSpc>
                        <a:spcBef>
                          <a:spcPts val="0"/>
                        </a:spcBef>
                        <a:spcAft>
                          <a:spcPts val="0"/>
                        </a:spcAft>
                        <a:buClrTx/>
                        <a:buSzTx/>
                        <a:buFontTx/>
                        <a:buNone/>
                        <a:defRPr/>
                      </a:pPr>
                      <a:endParaRPr lang="en-US" altLang="zh-CN" dirty="0" smtClean="0">
                        <a:latin typeface="微软雅黑" panose="020B0503020204020204" pitchFamily="34" charset="-122"/>
                        <a:ea typeface="微软雅黑" panose="020B0503020204020204" pitchFamily="34" charset="-122"/>
                      </a:endParaRPr>
                    </a:p>
                    <a:p>
                      <a:pPr marL="0" marR="0" indent="0" algn="ctr" defTabSz="1218565" rtl="0" eaLnBrk="1" fontAlgn="auto" latinLnBrk="0" hangingPunct="1">
                        <a:lnSpc>
                          <a:spcPct val="100000"/>
                        </a:lnSpc>
                        <a:spcBef>
                          <a:spcPts val="0"/>
                        </a:spcBef>
                        <a:spcAft>
                          <a:spcPts val="0"/>
                        </a:spcAft>
                        <a:buClrTx/>
                        <a:buSzTx/>
                        <a:buFontTx/>
                        <a:buNone/>
                        <a:defRPr/>
                      </a:pPr>
                      <a:r>
                        <a:rPr lang="en-US" altLang="zh-CN" dirty="0" smtClean="0">
                          <a:latin typeface="微软雅黑" panose="020B0503020204020204" pitchFamily="34" charset="-122"/>
                          <a:ea typeface="微软雅黑" panose="020B0503020204020204" pitchFamily="34" charset="-122"/>
                        </a:rPr>
                        <a:t>48</a:t>
                      </a:r>
                      <a:r>
                        <a:rPr lang="zh-CN" altLang="en-US" dirty="0" smtClean="0">
                          <a:latin typeface="微软雅黑" panose="020B0503020204020204" pitchFamily="34" charset="-122"/>
                          <a:ea typeface="微软雅黑" panose="020B0503020204020204" pitchFamily="34" charset="-122"/>
                        </a:rPr>
                        <a:t>号文出台（减表行动）后</a:t>
                      </a:r>
                      <a:endParaRPr lang="zh-CN" altLang="en-US" dirty="0">
                        <a:latin typeface="微软雅黑" panose="020B0503020204020204" pitchFamily="34" charset="-122"/>
                        <a:ea typeface="微软雅黑" panose="020B0503020204020204" pitchFamily="34" charset="-122"/>
                      </a:endParaRPr>
                    </a:p>
                  </a:txBody>
                  <a:tcPr/>
                </a:tc>
              </a:tr>
              <a:tr h="1641154">
                <a:tc rowSpan="2">
                  <a:txBody>
                    <a:bodyPr/>
                    <a:lstStyle/>
                    <a:p>
                      <a:pPr>
                        <a:buNone/>
                      </a:pPr>
                      <a:endParaRPr lang="zh-CN" altLang="zh-CN" sz="2400" dirty="0">
                        <a:solidFill>
                          <a:schemeClr val="tx1"/>
                        </a:solidFill>
                        <a:latin typeface="仿宋_GB2312" panose="02010609030101010101" pitchFamily="49" charset="-122"/>
                        <a:ea typeface="仿宋_GB2312" panose="02010609030101010101" pitchFamily="49" charset="-122"/>
                        <a:cs typeface="仿宋_GB2312" panose="02010609030101010101" pitchFamily="49" charset="-122"/>
                        <a:sym typeface="+mn-ea"/>
                      </a:endParaRPr>
                    </a:p>
                    <a:p>
                      <a:pPr>
                        <a:buNone/>
                      </a:pPr>
                      <a:r>
                        <a:rPr lang="en-US" altLang="zh-CN" sz="2400" dirty="0" smtClean="0">
                          <a:solidFill>
                            <a:schemeClr val="tx1"/>
                          </a:solidFill>
                          <a:latin typeface="仿宋_GB2312" panose="02010609030101010101" pitchFamily="49" charset="-122"/>
                          <a:ea typeface="仿宋_GB2312" panose="02010609030101010101" pitchFamily="49" charset="-122"/>
                          <a:cs typeface="仿宋_GB2312" panose="02010609030101010101" pitchFamily="49" charset="-122"/>
                          <a:sym typeface="+mn-ea"/>
                        </a:rPr>
                        <a:t>   </a:t>
                      </a:r>
                      <a:endParaRPr lang="en-US" altLang="zh-CN" sz="2400" dirty="0" smtClean="0">
                        <a:solidFill>
                          <a:schemeClr val="tx1"/>
                        </a:solidFill>
                        <a:latin typeface="仿宋_GB2312" panose="02010609030101010101" pitchFamily="49" charset="-122"/>
                        <a:ea typeface="仿宋_GB2312" panose="02010609030101010101" pitchFamily="49" charset="-122"/>
                        <a:cs typeface="仿宋_GB2312" panose="02010609030101010101" pitchFamily="49" charset="-122"/>
                        <a:sym typeface="+mn-ea"/>
                      </a:endParaRPr>
                    </a:p>
                    <a:p>
                      <a:pPr>
                        <a:buNone/>
                      </a:pPr>
                      <a:r>
                        <a:rPr lang="zh-CN" altLang="en-US" sz="2400" dirty="0" smtClean="0">
                          <a:solidFill>
                            <a:srgbClr val="FF0000"/>
                          </a:solidFill>
                          <a:latin typeface="仿宋_GB2312" panose="02010609030101010101" pitchFamily="49" charset="-122"/>
                          <a:ea typeface="仿宋_GB2312" panose="02010609030101010101" pitchFamily="49" charset="-122"/>
                          <a:cs typeface="仿宋_GB2312" panose="02010609030101010101" pitchFamily="49" charset="-122"/>
                          <a:sym typeface="+mn-ea"/>
                        </a:rPr>
                        <a:t>　　</a:t>
                      </a:r>
                      <a:endParaRPr lang="en-US" altLang="zh-CN" sz="2400" dirty="0" smtClean="0">
                        <a:solidFill>
                          <a:srgbClr val="FF0000"/>
                        </a:solidFill>
                        <a:latin typeface="仿宋_GB2312" panose="02010609030101010101" pitchFamily="49" charset="-122"/>
                        <a:ea typeface="仿宋_GB2312" panose="02010609030101010101" pitchFamily="49" charset="-122"/>
                        <a:cs typeface="仿宋_GB2312" panose="02010609030101010101" pitchFamily="49" charset="-122"/>
                        <a:sym typeface="+mn-ea"/>
                      </a:endParaRPr>
                    </a:p>
                    <a:p>
                      <a:pPr>
                        <a:buNone/>
                      </a:pPr>
                      <a:endParaRPr lang="en-US" altLang="zh-CN" sz="2400" dirty="0" smtClean="0">
                        <a:solidFill>
                          <a:srgbClr val="FF0000"/>
                        </a:solidFill>
                        <a:latin typeface="仿宋_GB2312" panose="02010609030101010101" pitchFamily="49" charset="-122"/>
                        <a:ea typeface="仿宋_GB2312" panose="02010609030101010101" pitchFamily="49" charset="-122"/>
                        <a:cs typeface="仿宋_GB2312" panose="02010609030101010101" pitchFamily="49" charset="-122"/>
                        <a:sym typeface="+mn-ea"/>
                      </a:endParaRPr>
                    </a:p>
                    <a:p>
                      <a:pPr>
                        <a:buNone/>
                      </a:pPr>
                      <a:r>
                        <a:rPr lang="zh-CN" altLang="en-US" sz="2400" dirty="0" smtClean="0">
                          <a:solidFill>
                            <a:srgbClr val="FF0000"/>
                          </a:solidFill>
                          <a:latin typeface="仿宋_GB2312" panose="02010609030101010101" pitchFamily="49" charset="-122"/>
                          <a:ea typeface="仿宋_GB2312" panose="02010609030101010101" pitchFamily="49" charset="-122"/>
                          <a:cs typeface="仿宋_GB2312" panose="02010609030101010101" pitchFamily="49" charset="-122"/>
                          <a:sym typeface="+mn-ea"/>
                        </a:rPr>
                        <a:t>　　所有的科技计划</a:t>
                      </a:r>
                      <a:r>
                        <a:rPr lang="zh-CN" altLang="zh-CN" sz="2400" dirty="0" smtClean="0">
                          <a:solidFill>
                            <a:srgbClr val="FF0000"/>
                          </a:solidFill>
                          <a:latin typeface="仿宋_GB2312" panose="02010609030101010101" pitchFamily="49" charset="-122"/>
                          <a:ea typeface="仿宋_GB2312" panose="02010609030101010101" pitchFamily="49" charset="-122"/>
                          <a:cs typeface="仿宋_GB2312" panose="02010609030101010101" pitchFamily="49" charset="-122"/>
                          <a:sym typeface="+mn-ea"/>
                        </a:rPr>
                        <a:t>项目</a:t>
                      </a:r>
                      <a:r>
                        <a:rPr lang="en-US" altLang="zh-CN" sz="2400" kern="1200" dirty="0" smtClean="0">
                          <a:solidFill>
                            <a:schemeClr val="tx1"/>
                          </a:solidFill>
                          <a:latin typeface="仿宋_GB2312" panose="02010609030101010101" pitchFamily="49" charset="-122"/>
                          <a:ea typeface="仿宋_GB2312" panose="02010609030101010101" pitchFamily="49" charset="-122"/>
                          <a:cs typeface="仿宋_GB2312" panose="02010609030101010101" pitchFamily="49" charset="-122"/>
                          <a:sym typeface="+mn-ea"/>
                        </a:rPr>
                        <a:t>《</a:t>
                      </a:r>
                      <a:r>
                        <a:rPr lang="zh-CN" altLang="zh-CN" sz="2400" kern="1200" dirty="0" smtClean="0">
                          <a:solidFill>
                            <a:schemeClr val="tx1"/>
                          </a:solidFill>
                          <a:latin typeface="仿宋_GB2312" panose="02010609030101010101" pitchFamily="49" charset="-122"/>
                          <a:ea typeface="仿宋_GB2312" panose="02010609030101010101" pitchFamily="49" charset="-122"/>
                          <a:cs typeface="仿宋_GB2312" panose="02010609030101010101" pitchFamily="49" charset="-122"/>
                          <a:sym typeface="+mn-ea"/>
                        </a:rPr>
                        <a:t>经费预算书</a:t>
                      </a:r>
                      <a:r>
                        <a:rPr lang="en-US" altLang="zh-CN" sz="2400" kern="1200" dirty="0" smtClean="0">
                          <a:solidFill>
                            <a:schemeClr val="tx1"/>
                          </a:solidFill>
                          <a:latin typeface="仿宋_GB2312" panose="02010609030101010101" pitchFamily="49" charset="-122"/>
                          <a:ea typeface="仿宋_GB2312" panose="02010609030101010101" pitchFamily="49" charset="-122"/>
                          <a:cs typeface="仿宋_GB2312" panose="02010609030101010101" pitchFamily="49" charset="-122"/>
                          <a:sym typeface="+mn-ea"/>
                        </a:rPr>
                        <a:t>》</a:t>
                      </a:r>
                      <a:r>
                        <a:rPr lang="zh-CN" altLang="en-US" sz="2400" kern="1200" dirty="0" smtClean="0">
                          <a:solidFill>
                            <a:schemeClr val="tx1"/>
                          </a:solidFill>
                          <a:latin typeface="仿宋_GB2312" panose="02010609030101010101" pitchFamily="49" charset="-122"/>
                          <a:ea typeface="仿宋_GB2312" panose="02010609030101010101" pitchFamily="49" charset="-122"/>
                          <a:cs typeface="仿宋_GB2312" panose="02010609030101010101" pitchFamily="49" charset="-122"/>
                          <a:sym typeface="+mn-ea"/>
                        </a:rPr>
                        <a:t>均</a:t>
                      </a:r>
                      <a:r>
                        <a:rPr lang="zh-CN" altLang="en-US" sz="2400" dirty="0" smtClean="0">
                          <a:solidFill>
                            <a:schemeClr val="tx1"/>
                          </a:solidFill>
                          <a:latin typeface="仿宋_GB2312" panose="02010609030101010101" pitchFamily="49" charset="-122"/>
                          <a:ea typeface="仿宋_GB2312" panose="02010609030101010101" pitchFamily="49" charset="-122"/>
                          <a:cs typeface="仿宋_GB2312" panose="02010609030101010101" pitchFamily="49" charset="-122"/>
                          <a:sym typeface="+mn-ea"/>
                        </a:rPr>
                        <a:t>由</a:t>
                      </a:r>
                      <a:r>
                        <a:rPr lang="zh-CN" altLang="zh-CN" sz="2400" dirty="0" smtClean="0">
                          <a:solidFill>
                            <a:schemeClr val="tx1"/>
                          </a:solidFill>
                          <a:latin typeface="仿宋_GB2312" panose="02010609030101010101" pitchFamily="49" charset="-122"/>
                          <a:ea typeface="仿宋_GB2312" panose="02010609030101010101" pitchFamily="49" charset="-122"/>
                          <a:cs typeface="仿宋_GB2312" panose="02010609030101010101" pitchFamily="49" charset="-122"/>
                          <a:sym typeface="+mn-ea"/>
                        </a:rPr>
                        <a:t>编制说明</a:t>
                      </a:r>
                      <a:r>
                        <a:rPr lang="zh-CN" altLang="en-US" sz="2400" dirty="0" smtClean="0">
                          <a:solidFill>
                            <a:schemeClr val="tx1"/>
                          </a:solidFill>
                          <a:latin typeface="仿宋_GB2312" panose="02010609030101010101" pitchFamily="49" charset="-122"/>
                          <a:ea typeface="仿宋_GB2312" panose="02010609030101010101" pitchFamily="49" charset="-122"/>
                          <a:cs typeface="仿宋_GB2312" panose="02010609030101010101" pitchFamily="49" charset="-122"/>
                          <a:sym typeface="+mn-ea"/>
                        </a:rPr>
                        <a:t>加</a:t>
                      </a:r>
                      <a:r>
                        <a:rPr lang="en-US" altLang="zh-CN" sz="2400" dirty="0" smtClean="0">
                          <a:solidFill>
                            <a:schemeClr val="tx1"/>
                          </a:solidFill>
                          <a:latin typeface="仿宋_GB2312" panose="02010609030101010101" pitchFamily="49" charset="-122"/>
                          <a:ea typeface="仿宋_GB2312" panose="02010609030101010101" pitchFamily="49" charset="-122"/>
                          <a:cs typeface="仿宋_GB2312" panose="02010609030101010101" pitchFamily="49" charset="-122"/>
                          <a:sym typeface="+mn-ea"/>
                        </a:rPr>
                        <a:t>9</a:t>
                      </a:r>
                      <a:r>
                        <a:rPr lang="zh-CN" altLang="en-US" sz="2400" dirty="0" smtClean="0">
                          <a:solidFill>
                            <a:schemeClr val="tx1"/>
                          </a:solidFill>
                          <a:latin typeface="仿宋_GB2312" panose="02010609030101010101" pitchFamily="49" charset="-122"/>
                          <a:ea typeface="仿宋_GB2312" panose="02010609030101010101" pitchFamily="49" charset="-122"/>
                          <a:cs typeface="仿宋_GB2312" panose="02010609030101010101" pitchFamily="49" charset="-122"/>
                          <a:sym typeface="+mn-ea"/>
                        </a:rPr>
                        <a:t>张表组成</a:t>
                      </a:r>
                      <a:r>
                        <a:rPr lang="zh-CN" altLang="zh-CN" sz="2400" dirty="0" smtClean="0">
                          <a:solidFill>
                            <a:schemeClr val="tx1"/>
                          </a:solidFill>
                          <a:latin typeface="仿宋_GB2312" panose="02010609030101010101" pitchFamily="49" charset="-122"/>
                          <a:ea typeface="仿宋_GB2312" panose="02010609030101010101" pitchFamily="49" charset="-122"/>
                          <a:cs typeface="仿宋_GB2312" panose="02010609030101010101" pitchFamily="49" charset="-122"/>
                          <a:sym typeface="+mn-ea"/>
                        </a:rPr>
                        <a:t>（</a:t>
                      </a:r>
                      <a:r>
                        <a:rPr lang="en-US" altLang="zh-CN" sz="2400" dirty="0" smtClean="0">
                          <a:solidFill>
                            <a:srgbClr val="FF0000"/>
                          </a:solidFill>
                          <a:latin typeface="仿宋_GB2312" panose="02010609030101010101" pitchFamily="49" charset="-122"/>
                          <a:ea typeface="仿宋_GB2312" panose="02010609030101010101" pitchFamily="49" charset="-122"/>
                          <a:cs typeface="仿宋_GB2312" panose="02010609030101010101" pitchFamily="49" charset="-122"/>
                          <a:sym typeface="+mn-ea"/>
                        </a:rPr>
                        <a:t>1+8</a:t>
                      </a:r>
                      <a:r>
                        <a:rPr lang="zh-CN" altLang="en-US" sz="2400" dirty="0" smtClean="0">
                          <a:solidFill>
                            <a:srgbClr val="FF0000"/>
                          </a:solidFill>
                          <a:latin typeface="仿宋_GB2312" panose="02010609030101010101" pitchFamily="49" charset="-122"/>
                          <a:ea typeface="仿宋_GB2312" panose="02010609030101010101" pitchFamily="49" charset="-122"/>
                          <a:cs typeface="仿宋_GB2312" panose="02010609030101010101" pitchFamily="49" charset="-122"/>
                          <a:sym typeface="+mn-ea"/>
                        </a:rPr>
                        <a:t>：</a:t>
                      </a:r>
                      <a:r>
                        <a:rPr lang="zh-CN" altLang="zh-CN" sz="2400" dirty="0" smtClean="0">
                          <a:solidFill>
                            <a:schemeClr val="tx1"/>
                          </a:solidFill>
                          <a:latin typeface="仿宋_GB2312" panose="02010609030101010101" pitchFamily="49" charset="-122"/>
                          <a:ea typeface="仿宋_GB2312" panose="02010609030101010101" pitchFamily="49" charset="-122"/>
                          <a:cs typeface="仿宋_GB2312" panose="02010609030101010101" pitchFamily="49" charset="-122"/>
                          <a:sym typeface="+mn-ea"/>
                        </a:rPr>
                        <a:t>资</a:t>
                      </a:r>
                      <a:r>
                        <a:rPr lang="zh-CN" altLang="zh-CN" sz="2400" dirty="0">
                          <a:solidFill>
                            <a:schemeClr val="tx1"/>
                          </a:solidFill>
                          <a:latin typeface="仿宋_GB2312" panose="02010609030101010101" pitchFamily="49" charset="-122"/>
                          <a:ea typeface="仿宋_GB2312" panose="02010609030101010101" pitchFamily="49" charset="-122"/>
                          <a:cs typeface="仿宋_GB2312" panose="02010609030101010101" pitchFamily="49" charset="-122"/>
                          <a:sym typeface="+mn-ea"/>
                        </a:rPr>
                        <a:t>金预算</a:t>
                      </a:r>
                      <a:r>
                        <a:rPr lang="zh-CN" altLang="zh-CN" sz="2400" dirty="0" smtClean="0">
                          <a:solidFill>
                            <a:schemeClr val="tx1"/>
                          </a:solidFill>
                          <a:latin typeface="仿宋_GB2312" panose="02010609030101010101" pitchFamily="49" charset="-122"/>
                          <a:ea typeface="仿宋_GB2312" panose="02010609030101010101" pitchFamily="49" charset="-122"/>
                          <a:cs typeface="仿宋_GB2312" panose="02010609030101010101" pitchFamily="49" charset="-122"/>
                          <a:sym typeface="+mn-ea"/>
                        </a:rPr>
                        <a:t>表</a:t>
                      </a:r>
                      <a:r>
                        <a:rPr lang="zh-CN" altLang="en-US" sz="2400" dirty="0" smtClean="0">
                          <a:solidFill>
                            <a:schemeClr val="tx1"/>
                          </a:solidFill>
                          <a:latin typeface="仿宋_GB2312" panose="02010609030101010101" pitchFamily="49" charset="-122"/>
                          <a:ea typeface="仿宋_GB2312" panose="02010609030101010101" pitchFamily="49" charset="-122"/>
                          <a:cs typeface="仿宋_GB2312" panose="02010609030101010101" pitchFamily="49" charset="-122"/>
                          <a:sym typeface="+mn-ea"/>
                        </a:rPr>
                        <a:t>和</a:t>
                      </a:r>
                      <a:r>
                        <a:rPr lang="en-US" altLang="zh-CN" sz="2400" dirty="0" smtClean="0">
                          <a:solidFill>
                            <a:schemeClr val="tx1"/>
                          </a:solidFill>
                          <a:latin typeface="仿宋_GB2312" panose="02010609030101010101" pitchFamily="49" charset="-122"/>
                          <a:ea typeface="仿宋_GB2312" panose="02010609030101010101" pitchFamily="49" charset="-122"/>
                          <a:cs typeface="仿宋_GB2312" panose="02010609030101010101" pitchFamily="49" charset="-122"/>
                          <a:sym typeface="+mn-ea"/>
                        </a:rPr>
                        <a:t>8</a:t>
                      </a:r>
                      <a:r>
                        <a:rPr lang="zh-CN" altLang="en-US" sz="2400" dirty="0" smtClean="0">
                          <a:solidFill>
                            <a:schemeClr val="tx1"/>
                          </a:solidFill>
                          <a:latin typeface="仿宋_GB2312" panose="02010609030101010101" pitchFamily="49" charset="-122"/>
                          <a:ea typeface="仿宋_GB2312" panose="02010609030101010101" pitchFamily="49" charset="-122"/>
                          <a:cs typeface="仿宋_GB2312" panose="02010609030101010101" pitchFamily="49" charset="-122"/>
                          <a:sym typeface="+mn-ea"/>
                        </a:rPr>
                        <a:t>张明细附表</a:t>
                      </a:r>
                      <a:r>
                        <a:rPr lang="zh-CN" altLang="zh-CN" sz="2400" dirty="0" smtClean="0">
                          <a:solidFill>
                            <a:schemeClr val="tx1"/>
                          </a:solidFill>
                          <a:latin typeface="仿宋_GB2312" panose="02010609030101010101" pitchFamily="49" charset="-122"/>
                          <a:ea typeface="仿宋_GB2312" panose="02010609030101010101" pitchFamily="49" charset="-122"/>
                          <a:cs typeface="仿宋_GB2312" panose="02010609030101010101" pitchFamily="49" charset="-122"/>
                          <a:sym typeface="+mn-ea"/>
                        </a:rPr>
                        <a:t>）</a:t>
                      </a:r>
                      <a:r>
                        <a:rPr lang="zh-CN" altLang="en-US" sz="2400" dirty="0" smtClean="0">
                          <a:solidFill>
                            <a:schemeClr val="tx1"/>
                          </a:solidFill>
                          <a:latin typeface="仿宋_GB2312" panose="02010609030101010101" pitchFamily="49" charset="-122"/>
                          <a:ea typeface="仿宋_GB2312" panose="02010609030101010101" pitchFamily="49" charset="-122"/>
                          <a:cs typeface="仿宋_GB2312" panose="02010609030101010101" pitchFamily="49" charset="-122"/>
                          <a:sym typeface="+mn-ea"/>
                        </a:rPr>
                        <a:t>。</a:t>
                      </a:r>
                      <a:endParaRPr lang="zh-CN" altLang="en-US" sz="2400" dirty="0">
                        <a:solidFill>
                          <a:schemeClr val="tx1"/>
                        </a:solidFill>
                        <a:latin typeface="仿宋_GB2312" panose="02010609030101010101" pitchFamily="49" charset="-122"/>
                        <a:ea typeface="仿宋_GB2312" panose="02010609030101010101" pitchFamily="49" charset="-122"/>
                        <a:cs typeface="仿宋_GB2312" panose="02010609030101010101" pitchFamily="49" charset="-122"/>
                        <a:sym typeface="+mn-ea"/>
                      </a:endParaRPr>
                    </a:p>
                    <a:p>
                      <a:pPr>
                        <a:buNone/>
                      </a:pPr>
                      <a:endParaRPr lang="zh-CN" altLang="zh-CN" sz="2400" dirty="0">
                        <a:solidFill>
                          <a:schemeClr val="tx1"/>
                        </a:solidFill>
                        <a:latin typeface="仿宋_GB2312" panose="02010609030101010101" pitchFamily="49" charset="-122"/>
                        <a:ea typeface="仿宋_GB2312" panose="02010609030101010101" pitchFamily="49" charset="-122"/>
                        <a:cs typeface="仿宋_GB2312" panose="02010609030101010101" pitchFamily="49" charset="-122"/>
                        <a:sym typeface="+mn-ea"/>
                      </a:endParaRPr>
                    </a:p>
                    <a:p>
                      <a:pPr>
                        <a:buNone/>
                      </a:pPr>
                      <a:endParaRPr lang="zh-CN" altLang="en-US" dirty="0"/>
                    </a:p>
                  </a:txBody>
                  <a:tcPr/>
                </a:tc>
                <a:tc>
                  <a:txBody>
                    <a:bodyPr/>
                    <a:lstStyle/>
                    <a:p>
                      <a:pPr>
                        <a:buNone/>
                      </a:pPr>
                      <a:endParaRPr lang="zh-CN" altLang="zh-CN" sz="2400" dirty="0">
                        <a:solidFill>
                          <a:schemeClr val="tx1"/>
                        </a:solidFill>
                        <a:latin typeface="仿宋_GB2312" panose="02010609030101010101" pitchFamily="49" charset="-122"/>
                        <a:ea typeface="仿宋_GB2312" panose="02010609030101010101" pitchFamily="49" charset="-122"/>
                        <a:cs typeface="仿宋_GB2312" panose="02010609030101010101" pitchFamily="49" charset="-122"/>
                        <a:sym typeface="+mn-ea"/>
                      </a:endParaRPr>
                    </a:p>
                    <a:p>
                      <a:pPr>
                        <a:buNone/>
                      </a:pPr>
                      <a:r>
                        <a:rPr lang="zh-CN" altLang="en-US" sz="2400" dirty="0" smtClean="0">
                          <a:solidFill>
                            <a:schemeClr val="tx1"/>
                          </a:solidFill>
                          <a:latin typeface="仿宋_GB2312" panose="02010609030101010101" pitchFamily="49" charset="-122"/>
                          <a:ea typeface="仿宋_GB2312" panose="02010609030101010101" pitchFamily="49" charset="-122"/>
                          <a:cs typeface="仿宋_GB2312" panose="02010609030101010101" pitchFamily="49" charset="-122"/>
                          <a:sym typeface="+mn-ea"/>
                        </a:rPr>
                        <a:t>　　</a:t>
                      </a:r>
                      <a:r>
                        <a:rPr lang="en-US" altLang="zh-CN" sz="2400" dirty="0" smtClean="0">
                          <a:solidFill>
                            <a:schemeClr val="tx1"/>
                          </a:solidFill>
                          <a:latin typeface="仿宋_GB2312" panose="02010609030101010101" pitchFamily="49" charset="-122"/>
                          <a:ea typeface="仿宋_GB2312" panose="02010609030101010101" pitchFamily="49" charset="-122"/>
                          <a:cs typeface="仿宋_GB2312" panose="02010609030101010101" pitchFamily="49" charset="-122"/>
                          <a:sym typeface="+mn-ea"/>
                        </a:rPr>
                        <a:t>1.</a:t>
                      </a:r>
                      <a:r>
                        <a:rPr lang="zh-CN" altLang="zh-CN" sz="2400" dirty="0" smtClean="0">
                          <a:solidFill>
                            <a:schemeClr val="tx1"/>
                          </a:solidFill>
                          <a:latin typeface="仿宋_GB2312" panose="02010609030101010101" pitchFamily="49" charset="-122"/>
                          <a:ea typeface="仿宋_GB2312" panose="02010609030101010101" pitchFamily="49" charset="-122"/>
                          <a:cs typeface="仿宋_GB2312" panose="02010609030101010101" pitchFamily="49" charset="-122"/>
                          <a:sym typeface="+mn-ea"/>
                        </a:rPr>
                        <a:t>定</a:t>
                      </a:r>
                      <a:r>
                        <a:rPr lang="zh-CN" altLang="zh-CN" sz="2400" dirty="0">
                          <a:solidFill>
                            <a:schemeClr val="tx1"/>
                          </a:solidFill>
                          <a:latin typeface="仿宋_GB2312" panose="02010609030101010101" pitchFamily="49" charset="-122"/>
                          <a:ea typeface="仿宋_GB2312" panose="02010609030101010101" pitchFamily="49" charset="-122"/>
                          <a:cs typeface="仿宋_GB2312" panose="02010609030101010101" pitchFamily="49" charset="-122"/>
                          <a:sym typeface="+mn-ea"/>
                        </a:rPr>
                        <a:t>额资助项</a:t>
                      </a:r>
                      <a:r>
                        <a:rPr lang="zh-CN" altLang="zh-CN" sz="2400" dirty="0" smtClean="0">
                          <a:solidFill>
                            <a:schemeClr val="tx1"/>
                          </a:solidFill>
                          <a:latin typeface="仿宋_GB2312" panose="02010609030101010101" pitchFamily="49" charset="-122"/>
                          <a:ea typeface="仿宋_GB2312" panose="02010609030101010101" pitchFamily="49" charset="-122"/>
                          <a:cs typeface="仿宋_GB2312" panose="02010609030101010101" pitchFamily="49" charset="-122"/>
                          <a:sym typeface="+mn-ea"/>
                        </a:rPr>
                        <a:t>目</a:t>
                      </a:r>
                      <a:r>
                        <a:rPr lang="en-US" altLang="zh-CN" sz="2400" kern="1200" dirty="0" smtClean="0">
                          <a:solidFill>
                            <a:schemeClr val="tx1"/>
                          </a:solidFill>
                          <a:latin typeface="仿宋_GB2312" panose="02010609030101010101" pitchFamily="49" charset="-122"/>
                          <a:ea typeface="仿宋_GB2312" panose="02010609030101010101" pitchFamily="49" charset="-122"/>
                          <a:cs typeface="仿宋_GB2312" panose="02010609030101010101" pitchFamily="49" charset="-122"/>
                          <a:sym typeface="+mn-ea"/>
                        </a:rPr>
                        <a:t>《</a:t>
                      </a:r>
                      <a:r>
                        <a:rPr lang="zh-CN" altLang="zh-CN" sz="2400" kern="1200" dirty="0" smtClean="0">
                          <a:solidFill>
                            <a:schemeClr val="tx1"/>
                          </a:solidFill>
                          <a:latin typeface="仿宋_GB2312" panose="02010609030101010101" pitchFamily="49" charset="-122"/>
                          <a:ea typeface="仿宋_GB2312" panose="02010609030101010101" pitchFamily="49" charset="-122"/>
                          <a:cs typeface="仿宋_GB2312" panose="02010609030101010101" pitchFamily="49" charset="-122"/>
                          <a:sym typeface="+mn-ea"/>
                        </a:rPr>
                        <a:t>经费预算书</a:t>
                      </a:r>
                      <a:r>
                        <a:rPr lang="en-US" altLang="zh-CN" sz="2400" kern="1200" dirty="0" smtClean="0">
                          <a:solidFill>
                            <a:schemeClr val="tx1"/>
                          </a:solidFill>
                          <a:latin typeface="仿宋_GB2312" panose="02010609030101010101" pitchFamily="49" charset="-122"/>
                          <a:ea typeface="仿宋_GB2312" panose="02010609030101010101" pitchFamily="49" charset="-122"/>
                          <a:cs typeface="仿宋_GB2312" panose="02010609030101010101" pitchFamily="49" charset="-122"/>
                          <a:sym typeface="+mn-ea"/>
                        </a:rPr>
                        <a:t>》</a:t>
                      </a:r>
                      <a:r>
                        <a:rPr lang="zh-CN" altLang="en-US" sz="2400" kern="1200" dirty="0" smtClean="0">
                          <a:solidFill>
                            <a:schemeClr val="tx1"/>
                          </a:solidFill>
                          <a:latin typeface="仿宋_GB2312" panose="02010609030101010101" pitchFamily="49" charset="-122"/>
                          <a:ea typeface="仿宋_GB2312" panose="02010609030101010101" pitchFamily="49" charset="-122"/>
                          <a:cs typeface="仿宋_GB2312" panose="02010609030101010101" pitchFamily="49" charset="-122"/>
                          <a:sym typeface="+mn-ea"/>
                        </a:rPr>
                        <a:t>只需</a:t>
                      </a:r>
                      <a:r>
                        <a:rPr lang="zh-CN" altLang="zh-CN" sz="2400" dirty="0" smtClean="0">
                          <a:solidFill>
                            <a:srgbClr val="FF0000"/>
                          </a:solidFill>
                          <a:latin typeface="仿宋_GB2312" panose="02010609030101010101" pitchFamily="49" charset="-122"/>
                          <a:ea typeface="仿宋_GB2312" panose="02010609030101010101" pitchFamily="49" charset="-122"/>
                          <a:cs typeface="仿宋_GB2312" panose="02010609030101010101" pitchFamily="49" charset="-122"/>
                          <a:sym typeface="+mn-ea"/>
                        </a:rPr>
                        <a:t>编制说明</a:t>
                      </a:r>
                      <a:r>
                        <a:rPr lang="zh-CN" altLang="en-US" sz="2400" dirty="0" smtClean="0">
                          <a:solidFill>
                            <a:srgbClr val="FF0000"/>
                          </a:solidFill>
                          <a:latin typeface="仿宋_GB2312" panose="02010609030101010101" pitchFamily="49" charset="-122"/>
                          <a:ea typeface="仿宋_GB2312" panose="02010609030101010101" pitchFamily="49" charset="-122"/>
                          <a:cs typeface="仿宋_GB2312" panose="02010609030101010101" pitchFamily="49" charset="-122"/>
                          <a:sym typeface="+mn-ea"/>
                        </a:rPr>
                        <a:t>加</a:t>
                      </a:r>
                      <a:r>
                        <a:rPr lang="en-US" altLang="zh-CN" sz="2400" dirty="0" smtClean="0">
                          <a:solidFill>
                            <a:srgbClr val="FF0000"/>
                          </a:solidFill>
                          <a:latin typeface="仿宋_GB2312" panose="02010609030101010101" pitchFamily="49" charset="-122"/>
                          <a:ea typeface="仿宋_GB2312" panose="02010609030101010101" pitchFamily="49" charset="-122"/>
                          <a:cs typeface="仿宋_GB2312" panose="02010609030101010101" pitchFamily="49" charset="-122"/>
                          <a:sym typeface="+mn-ea"/>
                        </a:rPr>
                        <a:t>1</a:t>
                      </a:r>
                      <a:r>
                        <a:rPr lang="zh-CN" altLang="en-US" sz="2400" dirty="0" smtClean="0">
                          <a:solidFill>
                            <a:srgbClr val="FF0000"/>
                          </a:solidFill>
                          <a:latin typeface="仿宋_GB2312" panose="02010609030101010101" pitchFamily="49" charset="-122"/>
                          <a:ea typeface="仿宋_GB2312" panose="02010609030101010101" pitchFamily="49" charset="-122"/>
                          <a:cs typeface="仿宋_GB2312" panose="02010609030101010101" pitchFamily="49" charset="-122"/>
                          <a:sym typeface="+mn-ea"/>
                        </a:rPr>
                        <a:t>张表（</a:t>
                      </a:r>
                      <a:r>
                        <a:rPr lang="zh-CN" altLang="zh-CN" sz="2400" dirty="0" smtClean="0">
                          <a:solidFill>
                            <a:srgbClr val="FF0000"/>
                          </a:solidFill>
                          <a:latin typeface="仿宋_GB2312" panose="02010609030101010101" pitchFamily="49" charset="-122"/>
                          <a:ea typeface="仿宋_GB2312" panose="02010609030101010101" pitchFamily="49" charset="-122"/>
                          <a:cs typeface="仿宋_GB2312" panose="02010609030101010101" pitchFamily="49" charset="-122"/>
                          <a:sym typeface="+mn-ea"/>
                        </a:rPr>
                        <a:t>资金预算表</a:t>
                      </a:r>
                      <a:r>
                        <a:rPr lang="zh-CN" altLang="en-US" sz="2400" dirty="0" smtClean="0">
                          <a:solidFill>
                            <a:srgbClr val="FF0000"/>
                          </a:solidFill>
                          <a:latin typeface="仿宋_GB2312" panose="02010609030101010101" pitchFamily="49" charset="-122"/>
                          <a:ea typeface="仿宋_GB2312" panose="02010609030101010101" pitchFamily="49" charset="-122"/>
                          <a:cs typeface="仿宋_GB2312" panose="02010609030101010101" pitchFamily="49" charset="-122"/>
                          <a:sym typeface="+mn-ea"/>
                        </a:rPr>
                        <a:t>）组成。</a:t>
                      </a:r>
                      <a:endParaRPr lang="zh-CN" altLang="en-US" dirty="0">
                        <a:solidFill>
                          <a:srgbClr val="FF0000"/>
                        </a:solidFill>
                      </a:endParaRPr>
                    </a:p>
                  </a:txBody>
                  <a:tcPr/>
                </a:tc>
              </a:tr>
              <a:tr h="2799616">
                <a:tc vMerge="1">
                  <a:tcPr/>
                </a:tc>
                <a:tc>
                  <a:txBody>
                    <a:bodyPr/>
                    <a:lstStyle/>
                    <a:p>
                      <a:pPr>
                        <a:buNone/>
                      </a:pPr>
                      <a:endParaRPr lang="zh-CN" altLang="zh-CN" sz="2400" dirty="0">
                        <a:solidFill>
                          <a:schemeClr val="tx1"/>
                        </a:solidFill>
                        <a:latin typeface="仿宋_GB2312" panose="02010609030101010101" pitchFamily="49" charset="-122"/>
                        <a:ea typeface="仿宋_GB2312" panose="02010609030101010101" pitchFamily="49" charset="-122"/>
                        <a:cs typeface="仿宋_GB2312" panose="02010609030101010101" pitchFamily="49" charset="-122"/>
                        <a:sym typeface="+mn-ea"/>
                      </a:endParaRPr>
                    </a:p>
                    <a:p>
                      <a:pPr>
                        <a:buNone/>
                      </a:pPr>
                      <a:r>
                        <a:rPr lang="zh-CN" altLang="en-US" sz="2400" dirty="0" smtClean="0">
                          <a:solidFill>
                            <a:schemeClr val="tx1"/>
                          </a:solidFill>
                          <a:latin typeface="仿宋_GB2312" panose="02010609030101010101" pitchFamily="49" charset="-122"/>
                          <a:ea typeface="仿宋_GB2312" panose="02010609030101010101" pitchFamily="49" charset="-122"/>
                          <a:cs typeface="仿宋_GB2312" panose="02010609030101010101" pitchFamily="49" charset="-122"/>
                          <a:sym typeface="+mn-ea"/>
                        </a:rPr>
                        <a:t>　　</a:t>
                      </a:r>
                      <a:r>
                        <a:rPr lang="en-US" altLang="zh-CN" sz="2400" dirty="0" smtClean="0">
                          <a:solidFill>
                            <a:schemeClr val="tx1"/>
                          </a:solidFill>
                          <a:latin typeface="仿宋_GB2312" panose="02010609030101010101" pitchFamily="49" charset="-122"/>
                          <a:ea typeface="仿宋_GB2312" panose="02010609030101010101" pitchFamily="49" charset="-122"/>
                          <a:cs typeface="仿宋_GB2312" panose="02010609030101010101" pitchFamily="49" charset="-122"/>
                          <a:sym typeface="+mn-ea"/>
                        </a:rPr>
                        <a:t>2.</a:t>
                      </a:r>
                      <a:r>
                        <a:rPr lang="zh-CN" altLang="zh-CN" sz="2400" dirty="0" smtClean="0">
                          <a:solidFill>
                            <a:schemeClr val="tx1"/>
                          </a:solidFill>
                          <a:latin typeface="仿宋_GB2312" panose="02010609030101010101" pitchFamily="49" charset="-122"/>
                          <a:ea typeface="仿宋_GB2312" panose="02010609030101010101" pitchFamily="49" charset="-122"/>
                          <a:cs typeface="仿宋_GB2312" panose="02010609030101010101" pitchFamily="49" charset="-122"/>
                        </a:rPr>
                        <a:t>非定额资助项目</a:t>
                      </a:r>
                      <a:r>
                        <a:rPr lang="en-US" altLang="zh-CN" sz="2400" dirty="0" smtClean="0">
                          <a:solidFill>
                            <a:schemeClr val="tx1"/>
                          </a:solidFill>
                          <a:latin typeface="仿宋_GB2312" panose="02010609030101010101" pitchFamily="49" charset="-122"/>
                          <a:ea typeface="仿宋_GB2312" panose="02010609030101010101" pitchFamily="49" charset="-122"/>
                          <a:cs typeface="仿宋_GB2312" panose="02010609030101010101" pitchFamily="49" charset="-122"/>
                          <a:sym typeface="+mn-ea"/>
                        </a:rPr>
                        <a:t>《</a:t>
                      </a:r>
                      <a:r>
                        <a:rPr lang="zh-CN" altLang="zh-CN" sz="2400" dirty="0" smtClean="0">
                          <a:solidFill>
                            <a:schemeClr val="tx1"/>
                          </a:solidFill>
                          <a:latin typeface="仿宋_GB2312" panose="02010609030101010101" pitchFamily="49" charset="-122"/>
                          <a:ea typeface="仿宋_GB2312" panose="02010609030101010101" pitchFamily="49" charset="-122"/>
                          <a:cs typeface="仿宋_GB2312" panose="02010609030101010101" pitchFamily="49" charset="-122"/>
                          <a:sym typeface="+mn-ea"/>
                        </a:rPr>
                        <a:t>经费预算书</a:t>
                      </a:r>
                      <a:r>
                        <a:rPr lang="en-US" altLang="zh-CN" sz="2400" dirty="0" smtClean="0">
                          <a:solidFill>
                            <a:schemeClr val="tx1"/>
                          </a:solidFill>
                          <a:latin typeface="仿宋_GB2312" panose="02010609030101010101" pitchFamily="49" charset="-122"/>
                          <a:ea typeface="仿宋_GB2312" panose="02010609030101010101" pitchFamily="49" charset="-122"/>
                          <a:cs typeface="仿宋_GB2312" panose="02010609030101010101" pitchFamily="49" charset="-122"/>
                          <a:sym typeface="+mn-ea"/>
                        </a:rPr>
                        <a:t>》</a:t>
                      </a:r>
                      <a:r>
                        <a:rPr lang="zh-CN" altLang="en-US" sz="2400" dirty="0" smtClean="0">
                          <a:solidFill>
                            <a:schemeClr val="tx1"/>
                          </a:solidFill>
                          <a:latin typeface="仿宋_GB2312" panose="02010609030101010101" pitchFamily="49" charset="-122"/>
                          <a:ea typeface="仿宋_GB2312" panose="02010609030101010101" pitchFamily="49" charset="-122"/>
                          <a:cs typeface="仿宋_GB2312" panose="02010609030101010101" pitchFamily="49" charset="-122"/>
                          <a:sym typeface="+mn-ea"/>
                        </a:rPr>
                        <a:t>只需</a:t>
                      </a:r>
                      <a:r>
                        <a:rPr lang="zh-CN" altLang="zh-CN" sz="2400" dirty="0" smtClean="0">
                          <a:solidFill>
                            <a:srgbClr val="FF0000"/>
                          </a:solidFill>
                          <a:latin typeface="仿宋_GB2312" panose="02010609030101010101" pitchFamily="49" charset="-122"/>
                          <a:ea typeface="仿宋_GB2312" panose="02010609030101010101" pitchFamily="49" charset="-122"/>
                          <a:cs typeface="仿宋_GB2312" panose="02010609030101010101" pitchFamily="49" charset="-122"/>
                          <a:sym typeface="+mn-ea"/>
                        </a:rPr>
                        <a:t>编制说明</a:t>
                      </a:r>
                      <a:r>
                        <a:rPr lang="zh-CN" altLang="en-US" sz="2400" dirty="0" smtClean="0">
                          <a:solidFill>
                            <a:schemeClr val="tx1"/>
                          </a:solidFill>
                          <a:latin typeface="仿宋_GB2312" panose="02010609030101010101" pitchFamily="49" charset="-122"/>
                          <a:ea typeface="仿宋_GB2312" panose="02010609030101010101" pitchFamily="49" charset="-122"/>
                          <a:cs typeface="仿宋_GB2312" panose="02010609030101010101" pitchFamily="49" charset="-122"/>
                          <a:sym typeface="+mn-ea"/>
                        </a:rPr>
                        <a:t>加。</a:t>
                      </a:r>
                      <a:r>
                        <a:rPr lang="en-US" altLang="zh-CN" sz="2400" dirty="0" smtClean="0">
                          <a:solidFill>
                            <a:srgbClr val="FF0000"/>
                          </a:solidFill>
                          <a:latin typeface="仿宋_GB2312" panose="02010609030101010101" pitchFamily="49" charset="-122"/>
                          <a:ea typeface="仿宋_GB2312" panose="02010609030101010101" pitchFamily="49" charset="-122"/>
                          <a:cs typeface="仿宋_GB2312" panose="02010609030101010101" pitchFamily="49" charset="-122"/>
                          <a:sym typeface="+mn-ea"/>
                        </a:rPr>
                        <a:t>2</a:t>
                      </a:r>
                      <a:r>
                        <a:rPr lang="zh-CN" altLang="en-US" sz="2400" dirty="0" smtClean="0">
                          <a:solidFill>
                            <a:srgbClr val="FF0000"/>
                          </a:solidFill>
                          <a:latin typeface="仿宋_GB2312" panose="02010609030101010101" pitchFamily="49" charset="-122"/>
                          <a:ea typeface="仿宋_GB2312" panose="02010609030101010101" pitchFamily="49" charset="-122"/>
                          <a:cs typeface="仿宋_GB2312" panose="02010609030101010101" pitchFamily="49" charset="-122"/>
                          <a:sym typeface="+mn-ea"/>
                        </a:rPr>
                        <a:t>张表（</a:t>
                      </a:r>
                      <a:r>
                        <a:rPr lang="en-US" altLang="zh-CN" sz="2400" dirty="0" smtClean="0">
                          <a:solidFill>
                            <a:srgbClr val="FF0000"/>
                          </a:solidFill>
                          <a:latin typeface="仿宋_GB2312" panose="02010609030101010101" pitchFamily="49" charset="-122"/>
                          <a:ea typeface="仿宋_GB2312" panose="02010609030101010101" pitchFamily="49" charset="-122"/>
                          <a:cs typeface="仿宋_GB2312" panose="02010609030101010101" pitchFamily="49" charset="-122"/>
                          <a:sym typeface="+mn-ea"/>
                        </a:rPr>
                        <a:t>1+1</a:t>
                      </a:r>
                      <a:r>
                        <a:rPr lang="zh-CN" altLang="en-US" sz="2400" dirty="0" smtClean="0">
                          <a:solidFill>
                            <a:srgbClr val="FF0000"/>
                          </a:solidFill>
                          <a:latin typeface="仿宋_GB2312" panose="02010609030101010101" pitchFamily="49" charset="-122"/>
                          <a:ea typeface="仿宋_GB2312" panose="02010609030101010101" pitchFamily="49" charset="-122"/>
                          <a:cs typeface="仿宋_GB2312" panose="02010609030101010101" pitchFamily="49" charset="-122"/>
                          <a:sym typeface="+mn-ea"/>
                        </a:rPr>
                        <a:t>：</a:t>
                      </a:r>
                      <a:r>
                        <a:rPr lang="en-US" altLang="zh-CN" sz="2400" dirty="0" smtClean="0">
                          <a:solidFill>
                            <a:srgbClr val="FF0000"/>
                          </a:solidFill>
                          <a:latin typeface="仿宋_GB2312" panose="02010609030101010101" pitchFamily="49" charset="-122"/>
                          <a:ea typeface="仿宋_GB2312" panose="02010609030101010101" pitchFamily="49" charset="-122"/>
                          <a:cs typeface="仿宋_GB2312" panose="02010609030101010101" pitchFamily="49" charset="-122"/>
                          <a:sym typeface="+mn-ea"/>
                        </a:rPr>
                        <a:t>1</a:t>
                      </a:r>
                      <a:r>
                        <a:rPr lang="zh-CN" altLang="en-US" sz="2400" dirty="0" smtClean="0">
                          <a:solidFill>
                            <a:srgbClr val="FF0000"/>
                          </a:solidFill>
                          <a:latin typeface="仿宋_GB2312" panose="02010609030101010101" pitchFamily="49" charset="-122"/>
                          <a:ea typeface="仿宋_GB2312" panose="02010609030101010101" pitchFamily="49" charset="-122"/>
                          <a:cs typeface="仿宋_GB2312" panose="02010609030101010101" pitchFamily="49" charset="-122"/>
                          <a:sym typeface="+mn-ea"/>
                        </a:rPr>
                        <a:t>张</a:t>
                      </a:r>
                      <a:r>
                        <a:rPr lang="zh-CN" altLang="zh-CN" sz="2400" dirty="0" smtClean="0">
                          <a:solidFill>
                            <a:srgbClr val="FF0000"/>
                          </a:solidFill>
                          <a:latin typeface="仿宋_GB2312" panose="02010609030101010101" pitchFamily="49" charset="-122"/>
                          <a:ea typeface="仿宋_GB2312" panose="02010609030101010101" pitchFamily="49" charset="-122"/>
                          <a:cs typeface="仿宋_GB2312" panose="02010609030101010101" pitchFamily="49" charset="-122"/>
                          <a:sym typeface="+mn-ea"/>
                        </a:rPr>
                        <a:t>资金预算表</a:t>
                      </a:r>
                      <a:r>
                        <a:rPr lang="zh-CN" altLang="en-US" sz="2400" dirty="0" smtClean="0">
                          <a:solidFill>
                            <a:srgbClr val="FF0000"/>
                          </a:solidFill>
                          <a:latin typeface="仿宋_GB2312" panose="02010609030101010101" pitchFamily="49" charset="-122"/>
                          <a:ea typeface="仿宋_GB2312" panose="02010609030101010101" pitchFamily="49" charset="-122"/>
                          <a:cs typeface="仿宋_GB2312" panose="02010609030101010101" pitchFamily="49" charset="-122"/>
                          <a:sym typeface="+mn-ea"/>
                        </a:rPr>
                        <a:t>和购置设备费预算明细表）组成</a:t>
                      </a:r>
                      <a:endParaRPr lang="zh-CN" altLang="en-US" dirty="0"/>
                    </a:p>
                  </a:txBody>
                  <a:tcPr/>
                </a:tc>
              </a:tr>
            </a:tbl>
          </a:graphicData>
        </a:graphic>
      </p:graphicFrame>
      <p:sp>
        <p:nvSpPr>
          <p:cNvPr id="4" name="Title 1"/>
          <p:cNvSpPr txBox="1"/>
          <p:nvPr/>
        </p:nvSpPr>
        <p:spPr>
          <a:xfrm>
            <a:off x="1255776" y="1255776"/>
            <a:ext cx="9901809" cy="499872"/>
          </a:xfrm>
          <a:prstGeom prst="rect">
            <a:avLst/>
          </a:prstGeom>
        </p:spPr>
        <p:txBody>
          <a:bodyPr lIns="0" rIns="0"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defTabSz="1218565"/>
            <a:endParaRPr lang="zh-CN" altLang="en-US" sz="2400" b="1" dirty="0">
              <a:solidFill>
                <a:prstClr val="black">
                  <a:lumMod val="75000"/>
                  <a:lumOff val="25000"/>
                </a:prstClr>
              </a:solidFill>
              <a:latin typeface="微软雅黑" panose="020B0503020204020204" pitchFamily="34" charset="-122"/>
              <a:ea typeface="微软雅黑" panose="020B0503020204020204" pitchFamily="34" charset="-122"/>
            </a:endParaRPr>
          </a:p>
        </p:txBody>
      </p:sp>
    </p:spTree>
  </p:cSld>
  <p:clrMapOvr>
    <a:masterClrMapping/>
  </p:clrMapOvr>
  <p:transition spd="slow">
    <p:cove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le 1"/>
          <p:cNvSpPr txBox="1"/>
          <p:nvPr/>
        </p:nvSpPr>
        <p:spPr>
          <a:xfrm>
            <a:off x="1148080" y="266700"/>
            <a:ext cx="9857105" cy="506095"/>
          </a:xfrm>
          <a:prstGeom prst="rect">
            <a:avLst/>
          </a:prstGeom>
        </p:spPr>
        <p:txBody>
          <a:bodyPr lIns="0" rIns="0"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ctr">
              <a:buNone/>
            </a:pPr>
            <a:r>
              <a:rPr lang="en-US" altLang="zh-CN" sz="2400" b="1" dirty="0" smtClean="0">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sym typeface="+mn-ea"/>
              </a:rPr>
              <a:t>48</a:t>
            </a:r>
            <a:r>
              <a:rPr lang="zh-CN" altLang="en-US" sz="2400" b="1" dirty="0" smtClean="0">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sym typeface="+mn-ea"/>
              </a:rPr>
              <a:t>号文出台（减表</a:t>
            </a:r>
            <a:r>
              <a:rPr lang="zh-CN" altLang="en-US" sz="2400" b="1" dirty="0">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sym typeface="+mn-ea"/>
              </a:rPr>
              <a:t>行</a:t>
            </a:r>
            <a:r>
              <a:rPr lang="zh-CN" altLang="en-US" sz="2400" b="1" dirty="0" smtClean="0">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sym typeface="+mn-ea"/>
              </a:rPr>
              <a:t>动）前</a:t>
            </a:r>
            <a:endParaRPr lang="zh-CN" altLang="en-US" sz="2400" b="1" dirty="0" smtClean="0">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sym typeface="+mn-ea"/>
            </a:endParaRPr>
          </a:p>
        </p:txBody>
      </p:sp>
      <p:pic>
        <p:nvPicPr>
          <p:cNvPr id="3" name="图片 2" descr="`Y3}KYY@F}TRPJL`[K2_W{1"/>
          <p:cNvPicPr>
            <a:picLocks noChangeAspect="1"/>
          </p:cNvPicPr>
          <p:nvPr/>
        </p:nvPicPr>
        <p:blipFill>
          <a:blip r:embed="rId1" cstate="print"/>
          <a:stretch>
            <a:fillRect/>
          </a:stretch>
        </p:blipFill>
        <p:spPr>
          <a:xfrm rot="20340000">
            <a:off x="760730" y="1071880"/>
            <a:ext cx="3536315" cy="5106035"/>
          </a:xfrm>
          <a:prstGeom prst="rect">
            <a:avLst/>
          </a:prstGeom>
        </p:spPr>
      </p:pic>
      <p:pic>
        <p:nvPicPr>
          <p:cNvPr id="4" name="图片 3" descr="N$CIQUT6$5%]P98C@@KMM63"/>
          <p:cNvPicPr>
            <a:picLocks noChangeAspect="1"/>
          </p:cNvPicPr>
          <p:nvPr/>
        </p:nvPicPr>
        <p:blipFill>
          <a:blip r:embed="rId2" cstate="print"/>
          <a:stretch>
            <a:fillRect/>
          </a:stretch>
        </p:blipFill>
        <p:spPr>
          <a:xfrm>
            <a:off x="1632585" y="1297940"/>
            <a:ext cx="5189855" cy="3004820"/>
          </a:xfrm>
          <a:prstGeom prst="rect">
            <a:avLst/>
          </a:prstGeom>
        </p:spPr>
      </p:pic>
      <p:pic>
        <p:nvPicPr>
          <p:cNvPr id="5" name="图片 4" descr="@4J8@E7UVHE}FV6J$)AD%O3"/>
          <p:cNvPicPr>
            <a:picLocks noChangeAspect="1"/>
          </p:cNvPicPr>
          <p:nvPr/>
        </p:nvPicPr>
        <p:blipFill>
          <a:blip r:embed="rId3" cstate="print"/>
          <a:stretch>
            <a:fillRect/>
          </a:stretch>
        </p:blipFill>
        <p:spPr>
          <a:xfrm>
            <a:off x="2264410" y="1581785"/>
            <a:ext cx="5666740" cy="3279140"/>
          </a:xfrm>
          <a:prstGeom prst="rect">
            <a:avLst/>
          </a:prstGeom>
        </p:spPr>
      </p:pic>
      <p:pic>
        <p:nvPicPr>
          <p:cNvPr id="6" name="图片 5" descr="O5`O[M_FV@`W`F$FJ(SPIZS"/>
          <p:cNvPicPr>
            <a:picLocks noChangeAspect="1"/>
          </p:cNvPicPr>
          <p:nvPr/>
        </p:nvPicPr>
        <p:blipFill>
          <a:blip r:embed="rId4" cstate="print"/>
          <a:stretch>
            <a:fillRect/>
          </a:stretch>
        </p:blipFill>
        <p:spPr>
          <a:xfrm>
            <a:off x="3007360" y="1581785"/>
            <a:ext cx="8239125" cy="4733925"/>
          </a:xfrm>
          <a:prstGeom prst="rect">
            <a:avLst/>
          </a:prstGeom>
        </p:spPr>
      </p:pic>
      <p:pic>
        <p:nvPicPr>
          <p:cNvPr id="7" name="图片 6" descr="(WMVH20H{HUTSGB26P70FZO"/>
          <p:cNvPicPr>
            <a:picLocks noChangeAspect="1"/>
          </p:cNvPicPr>
          <p:nvPr/>
        </p:nvPicPr>
        <p:blipFill>
          <a:blip r:embed="rId5" cstate="print"/>
          <a:stretch>
            <a:fillRect/>
          </a:stretch>
        </p:blipFill>
        <p:spPr>
          <a:xfrm>
            <a:off x="3490595" y="1581785"/>
            <a:ext cx="7848600" cy="4495800"/>
          </a:xfrm>
          <a:prstGeom prst="rect">
            <a:avLst/>
          </a:prstGeom>
        </p:spPr>
      </p:pic>
      <p:pic>
        <p:nvPicPr>
          <p:cNvPr id="8" name="图片 7" descr="KC74LEQ1_SNTTCCN8S$E3R2"/>
          <p:cNvPicPr>
            <a:picLocks noChangeAspect="1"/>
          </p:cNvPicPr>
          <p:nvPr/>
        </p:nvPicPr>
        <p:blipFill>
          <a:blip r:embed="rId6" cstate="print"/>
          <a:stretch>
            <a:fillRect/>
          </a:stretch>
        </p:blipFill>
        <p:spPr>
          <a:xfrm>
            <a:off x="4175125" y="1581785"/>
            <a:ext cx="7885430" cy="3827780"/>
          </a:xfrm>
          <a:prstGeom prst="rect">
            <a:avLst/>
          </a:prstGeom>
        </p:spPr>
      </p:pic>
      <p:pic>
        <p:nvPicPr>
          <p:cNvPr id="9" name="图片 8" descr="[L6VC~CG3`73$LT0SZ%`_5J"/>
          <p:cNvPicPr>
            <a:picLocks noChangeAspect="1"/>
          </p:cNvPicPr>
          <p:nvPr/>
        </p:nvPicPr>
        <p:blipFill>
          <a:blip r:embed="rId7" cstate="print"/>
          <a:stretch>
            <a:fillRect/>
          </a:stretch>
        </p:blipFill>
        <p:spPr>
          <a:xfrm>
            <a:off x="4608195" y="1948180"/>
            <a:ext cx="7886700" cy="4000500"/>
          </a:xfrm>
          <a:prstGeom prst="rect">
            <a:avLst/>
          </a:prstGeom>
        </p:spPr>
      </p:pic>
      <p:pic>
        <p:nvPicPr>
          <p:cNvPr id="10" name="图片 9" descr="}RIQ_O4(`MJF%(_QSRYAI$J"/>
          <p:cNvPicPr>
            <a:picLocks noChangeAspect="1"/>
          </p:cNvPicPr>
          <p:nvPr/>
        </p:nvPicPr>
        <p:blipFill>
          <a:blip r:embed="rId8" cstate="print"/>
          <a:stretch>
            <a:fillRect/>
          </a:stretch>
        </p:blipFill>
        <p:spPr>
          <a:xfrm>
            <a:off x="4751070" y="1297940"/>
            <a:ext cx="8096250" cy="4038600"/>
          </a:xfrm>
          <a:prstGeom prst="rect">
            <a:avLst/>
          </a:prstGeom>
        </p:spPr>
      </p:pic>
      <p:pic>
        <p:nvPicPr>
          <p:cNvPr id="11" name="图片 10" descr="4~2V`5BWB2AOQLVD4@P$KN7"/>
          <p:cNvPicPr>
            <a:picLocks noChangeAspect="1"/>
          </p:cNvPicPr>
          <p:nvPr/>
        </p:nvPicPr>
        <p:blipFill>
          <a:blip r:embed="rId9" cstate="print"/>
          <a:stretch>
            <a:fillRect/>
          </a:stretch>
        </p:blipFill>
        <p:spPr>
          <a:xfrm>
            <a:off x="5379085" y="2339340"/>
            <a:ext cx="7972425" cy="3876675"/>
          </a:xfrm>
          <a:prstGeom prst="rect">
            <a:avLst/>
          </a:prstGeom>
        </p:spPr>
      </p:pic>
      <p:pic>
        <p:nvPicPr>
          <p:cNvPr id="12" name="图片 11" descr="5_HJ~EVS9%M332KY7ML3H3L"/>
          <p:cNvPicPr>
            <a:picLocks noChangeAspect="1"/>
          </p:cNvPicPr>
          <p:nvPr/>
        </p:nvPicPr>
        <p:blipFill>
          <a:blip r:embed="rId10" cstate="print"/>
          <a:stretch>
            <a:fillRect/>
          </a:stretch>
        </p:blipFill>
        <p:spPr>
          <a:xfrm>
            <a:off x="6601460" y="1162050"/>
            <a:ext cx="8020050" cy="4533900"/>
          </a:xfrm>
          <a:prstGeom prst="rect">
            <a:avLst/>
          </a:prstGeom>
        </p:spPr>
      </p:pic>
    </p:spTree>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ppt_x"/>
                                          </p:val>
                                        </p:tav>
                                        <p:tav tm="100000">
                                          <p:val>
                                            <p:strVal val="#ppt_x"/>
                                          </p:val>
                                        </p:tav>
                                      </p:tavLst>
                                    </p:anim>
                                    <p:anim calcmode="lin" valueType="num">
                                      <p:cBhvr additive="base">
                                        <p:cTn id="13"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5"/>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wipe(down)">
                                      <p:cBhvr>
                                        <p:cTn id="22" dur="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additive="base">
                                        <p:cTn id="27" dur="500" fill="hold"/>
                                        <p:tgtEl>
                                          <p:spTgt spid="7"/>
                                        </p:tgtEl>
                                        <p:attrNameLst>
                                          <p:attrName>ppt_x</p:attrName>
                                        </p:attrNameLst>
                                      </p:cBhvr>
                                      <p:tavLst>
                                        <p:tav tm="0">
                                          <p:val>
                                            <p:strVal val="#ppt_x"/>
                                          </p:val>
                                        </p:tav>
                                        <p:tav tm="100000">
                                          <p:val>
                                            <p:strVal val="#ppt_x"/>
                                          </p:val>
                                        </p:tav>
                                      </p:tavLst>
                                    </p:anim>
                                    <p:anim calcmode="lin" valueType="num">
                                      <p:cBhvr additive="base">
                                        <p:cTn id="2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 presetClass="entr" presetSubtype="16" fill="hold" nodeType="clickEffect">
                                  <p:stCondLst>
                                    <p:cond delay="0"/>
                                  </p:stCondLst>
                                  <p:childTnLst>
                                    <p:set>
                                      <p:cBhvr>
                                        <p:cTn id="32" dur="1" fill="hold">
                                          <p:stCondLst>
                                            <p:cond delay="0"/>
                                          </p:stCondLst>
                                        </p:cTn>
                                        <p:tgtEl>
                                          <p:spTgt spid="8"/>
                                        </p:tgtEl>
                                        <p:attrNameLst>
                                          <p:attrName>style.visibility</p:attrName>
                                        </p:attrNameLst>
                                      </p:cBhvr>
                                      <p:to>
                                        <p:strVal val="visible"/>
                                      </p:to>
                                    </p:set>
                                    <p:animEffect transition="in" filter="box(in)">
                                      <p:cBhvr>
                                        <p:cTn id="33" dur="2000"/>
                                        <p:tgtEl>
                                          <p:spTgt spid="8"/>
                                        </p:tgtEl>
                                      </p:cBhvr>
                                    </p:animEffec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nodeType="clickEffect">
                                  <p:stCondLst>
                                    <p:cond delay="0"/>
                                  </p:stCondLst>
                                  <p:childTnLst>
                                    <p:set>
                                      <p:cBhvr>
                                        <p:cTn id="37" dur="1" fill="hold">
                                          <p:stCondLst>
                                            <p:cond delay="0"/>
                                          </p:stCondLst>
                                        </p:cTn>
                                        <p:tgtEl>
                                          <p:spTgt spid="9"/>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nodeType="clickEffect">
                                  <p:stCondLst>
                                    <p:cond delay="0"/>
                                  </p:stCondLst>
                                  <p:childTnLst>
                                    <p:set>
                                      <p:cBhvr>
                                        <p:cTn id="41" dur="1" fill="hold">
                                          <p:stCondLst>
                                            <p:cond delay="0"/>
                                          </p:stCondLst>
                                        </p:cTn>
                                        <p:tgtEl>
                                          <p:spTgt spid="10"/>
                                        </p:tgtEl>
                                        <p:attrNameLst>
                                          <p:attrName>style.visibility</p:attrName>
                                        </p:attrNameLst>
                                      </p:cBhvr>
                                      <p:to>
                                        <p:strVal val="visible"/>
                                      </p:to>
                                    </p:set>
                                    <p:animEffect transition="in" filter="wipe(down)">
                                      <p:cBhvr>
                                        <p:cTn id="42" dur="500"/>
                                        <p:tgtEl>
                                          <p:spTgt spid="10"/>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nodeType="clickEffect">
                                  <p:stCondLst>
                                    <p:cond delay="0"/>
                                  </p:stCondLst>
                                  <p:childTnLst>
                                    <p:set>
                                      <p:cBhvr>
                                        <p:cTn id="46" dur="1" fill="hold">
                                          <p:stCondLst>
                                            <p:cond delay="0"/>
                                          </p:stCondLst>
                                        </p:cTn>
                                        <p:tgtEl>
                                          <p:spTgt spid="11"/>
                                        </p:tgtEl>
                                        <p:attrNameLst>
                                          <p:attrName>style.visibility</p:attrName>
                                        </p:attrNameLst>
                                      </p:cBhvr>
                                      <p:to>
                                        <p:strVal val="visible"/>
                                      </p:to>
                                    </p:set>
                                    <p:animEffect transition="in" filter="blinds(horizontal)">
                                      <p:cBhvr>
                                        <p:cTn id="47" dur="500"/>
                                        <p:tgtEl>
                                          <p:spTgt spid="11"/>
                                        </p:tgtEl>
                                      </p:cBhvr>
                                    </p:animEffect>
                                  </p:childTnLst>
                                </p:cTn>
                              </p:par>
                            </p:childTnLst>
                          </p:cTn>
                        </p:par>
                      </p:childTnLst>
                    </p:cTn>
                  </p:par>
                  <p:par>
                    <p:cTn id="48" fill="hold">
                      <p:stCondLst>
                        <p:cond delay="indefinite"/>
                      </p:stCondLst>
                      <p:childTnLst>
                        <p:par>
                          <p:cTn id="49" fill="hold">
                            <p:stCondLst>
                              <p:cond delay="0"/>
                            </p:stCondLst>
                            <p:childTnLst>
                              <p:par>
                                <p:cTn id="50" presetID="2" presetClass="entr" presetSubtype="4" fill="hold" nodeType="clickEffect">
                                  <p:stCondLst>
                                    <p:cond delay="0"/>
                                  </p:stCondLst>
                                  <p:childTnLst>
                                    <p:set>
                                      <p:cBhvr>
                                        <p:cTn id="51" dur="1" fill="hold">
                                          <p:stCondLst>
                                            <p:cond delay="0"/>
                                          </p:stCondLst>
                                        </p:cTn>
                                        <p:tgtEl>
                                          <p:spTgt spid="12"/>
                                        </p:tgtEl>
                                        <p:attrNameLst>
                                          <p:attrName>style.visibility</p:attrName>
                                        </p:attrNameLst>
                                      </p:cBhvr>
                                      <p:to>
                                        <p:strVal val="visible"/>
                                      </p:to>
                                    </p:set>
                                    <p:anim calcmode="lin" valueType="num">
                                      <p:cBhvr additive="base">
                                        <p:cTn id="52" dur="500" fill="hold"/>
                                        <p:tgtEl>
                                          <p:spTgt spid="12"/>
                                        </p:tgtEl>
                                        <p:attrNameLst>
                                          <p:attrName>ppt_x</p:attrName>
                                        </p:attrNameLst>
                                      </p:cBhvr>
                                      <p:tavLst>
                                        <p:tav tm="0">
                                          <p:val>
                                            <p:strVal val="#ppt_x"/>
                                          </p:val>
                                        </p:tav>
                                        <p:tav tm="100000">
                                          <p:val>
                                            <p:strVal val="#ppt_x"/>
                                          </p:val>
                                        </p:tav>
                                      </p:tavLst>
                                    </p:anim>
                                    <p:anim calcmode="lin" valueType="num">
                                      <p:cBhvr additive="base">
                                        <p:cTn id="53"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le 1"/>
          <p:cNvSpPr txBox="1"/>
          <p:nvPr/>
        </p:nvSpPr>
        <p:spPr>
          <a:xfrm>
            <a:off x="1148080" y="266700"/>
            <a:ext cx="9857105" cy="506095"/>
          </a:xfrm>
          <a:prstGeom prst="rect">
            <a:avLst/>
          </a:prstGeom>
        </p:spPr>
        <p:txBody>
          <a:bodyPr lIns="0" rIns="0"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defTabSz="1218565"/>
            <a:r>
              <a:rPr lang="en-US" altLang="zh-CN" sz="2400" b="1" dirty="0" smtClean="0">
                <a:solidFill>
                  <a:schemeClr val="tx1"/>
                </a:solidFill>
                <a:effectLst/>
                <a:latin typeface="微软雅黑" panose="020B0503020204020204" pitchFamily="34" charset="-122"/>
                <a:ea typeface="微软雅黑" panose="020B0503020204020204" pitchFamily="34" charset="-122"/>
                <a:sym typeface="+mn-ea"/>
              </a:rPr>
              <a:t>                                  48</a:t>
            </a:r>
            <a:r>
              <a:rPr lang="zh-CN" altLang="en-US" sz="2400" b="1" dirty="0" smtClean="0">
                <a:solidFill>
                  <a:schemeClr val="tx1"/>
                </a:solidFill>
                <a:effectLst/>
                <a:latin typeface="微软雅黑" panose="020B0503020204020204" pitchFamily="34" charset="-122"/>
                <a:ea typeface="微软雅黑" panose="020B0503020204020204" pitchFamily="34" charset="-122"/>
                <a:sym typeface="+mn-ea"/>
              </a:rPr>
              <a:t>号文出台（减表行动）后</a:t>
            </a:r>
            <a:endParaRPr lang="zh-CN" altLang="en-US" sz="2400" b="1" dirty="0" smtClean="0">
              <a:solidFill>
                <a:schemeClr val="tx1"/>
              </a:solidFill>
              <a:effectLst/>
              <a:latin typeface="微软雅黑" panose="020B0503020204020204" pitchFamily="34" charset="-122"/>
              <a:ea typeface="微软雅黑" panose="020B0503020204020204" pitchFamily="34" charset="-122"/>
              <a:sym typeface="+mn-ea"/>
            </a:endParaRPr>
          </a:p>
        </p:txBody>
      </p:sp>
      <p:pic>
        <p:nvPicPr>
          <p:cNvPr id="2" name="图片 1" descr="V})ERDQ`{8UYLOKK70{56~E"/>
          <p:cNvPicPr>
            <a:picLocks noChangeAspect="1"/>
          </p:cNvPicPr>
          <p:nvPr/>
        </p:nvPicPr>
        <p:blipFill>
          <a:blip r:embed="rId1" cstate="print"/>
          <a:stretch>
            <a:fillRect/>
          </a:stretch>
        </p:blipFill>
        <p:spPr>
          <a:xfrm rot="20820000">
            <a:off x="558800" y="942975"/>
            <a:ext cx="4267200" cy="5800725"/>
          </a:xfrm>
          <a:prstGeom prst="rect">
            <a:avLst/>
          </a:prstGeom>
        </p:spPr>
      </p:pic>
      <p:pic>
        <p:nvPicPr>
          <p:cNvPr id="3" name="图片 2" descr="4(U@K{X__IY~F_$8GT$COFO"/>
          <p:cNvPicPr>
            <a:picLocks noChangeAspect="1"/>
          </p:cNvPicPr>
          <p:nvPr/>
        </p:nvPicPr>
        <p:blipFill>
          <a:blip r:embed="rId2" cstate="print"/>
          <a:stretch>
            <a:fillRect/>
          </a:stretch>
        </p:blipFill>
        <p:spPr>
          <a:xfrm>
            <a:off x="3627755" y="1004570"/>
            <a:ext cx="8439150" cy="4848225"/>
          </a:xfrm>
          <a:prstGeom prst="rect">
            <a:avLst/>
          </a:prstGeom>
        </p:spPr>
      </p:pic>
    </p:spTree>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ppt_x"/>
                                          </p:val>
                                        </p:tav>
                                        <p:tav tm="100000">
                                          <p:val>
                                            <p:strVal val="#ppt_x"/>
                                          </p:val>
                                        </p:tav>
                                      </p:tavLst>
                                    </p:anim>
                                    <p:anim calcmode="lin" valueType="num">
                                      <p:cBhvr additive="base">
                                        <p:cTn id="13"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90830" y="922655"/>
            <a:ext cx="11649710" cy="6294120"/>
          </a:xfrm>
          <a:prstGeom prst="rect">
            <a:avLst/>
          </a:prstGeom>
          <a:noFill/>
        </p:spPr>
        <p:txBody>
          <a:bodyPr wrap="square" rtlCol="0">
            <a:spAutoFit/>
          </a:bodyPr>
          <a:lstStyle/>
          <a:p>
            <a:pPr algn="just" defTabSz="1218565">
              <a:lnSpc>
                <a:spcPct val="120000"/>
              </a:lnSpc>
            </a:pPr>
            <a:r>
              <a:rPr lang="en-US" sz="2400" dirty="0">
                <a:solidFill>
                  <a:prstClr val="black">
                    <a:lumMod val="75000"/>
                    <a:lumOff val="25000"/>
                  </a:prstClr>
                </a:solidFill>
                <a:latin typeface="仿宋_GB2312" panose="02010609030101010101" pitchFamily="49" charset="-122"/>
                <a:ea typeface="仿宋_GB2312" panose="02010609030101010101" pitchFamily="49" charset="-122"/>
                <a:cs typeface="仿宋_GB2312" panose="02010609030101010101" pitchFamily="49" charset="-122"/>
                <a:sym typeface="+mn-ea"/>
              </a:rPr>
              <a:t>                  </a:t>
            </a:r>
            <a:r>
              <a:rPr sz="2400" b="1" dirty="0">
                <a:solidFill>
                  <a:prstClr val="black">
                    <a:lumMod val="75000"/>
                    <a:lumOff val="25000"/>
                  </a:prstClr>
                </a:solidFill>
                <a:latin typeface="仿宋_GB2312" panose="02010609030101010101" pitchFamily="49" charset="-122"/>
                <a:ea typeface="仿宋_GB2312" panose="02010609030101010101" pitchFamily="49" charset="-122"/>
                <a:cs typeface="仿宋_GB2312" panose="02010609030101010101" pitchFamily="49" charset="-122"/>
                <a:sym typeface="+mn-ea"/>
              </a:rPr>
              <a:t>×××项目资金预算编制说明（提纲）</a:t>
            </a:r>
            <a:endParaRPr sz="2400" dirty="0">
              <a:solidFill>
                <a:prstClr val="black">
                  <a:lumMod val="75000"/>
                  <a:lumOff val="25000"/>
                </a:prstClr>
              </a:solidFill>
              <a:latin typeface="仿宋_GB2312" panose="02010609030101010101" pitchFamily="49" charset="-122"/>
              <a:ea typeface="仿宋_GB2312" panose="02010609030101010101" pitchFamily="49" charset="-122"/>
              <a:cs typeface="仿宋_GB2312" panose="02010609030101010101" pitchFamily="49" charset="-122"/>
              <a:sym typeface="+mn-ea"/>
            </a:endParaRPr>
          </a:p>
          <a:p>
            <a:pPr algn="just" defTabSz="1218565">
              <a:lnSpc>
                <a:spcPct val="120000"/>
              </a:lnSpc>
            </a:pPr>
            <a:r>
              <a:rPr sz="2400" dirty="0">
                <a:solidFill>
                  <a:prstClr val="black">
                    <a:lumMod val="75000"/>
                    <a:lumOff val="25000"/>
                  </a:prstClr>
                </a:solidFill>
                <a:latin typeface="仿宋_GB2312" panose="02010609030101010101" pitchFamily="49" charset="-122"/>
                <a:ea typeface="仿宋_GB2312" panose="02010609030101010101" pitchFamily="49" charset="-122"/>
                <a:cs typeface="仿宋_GB2312" panose="02010609030101010101" pitchFamily="49" charset="-122"/>
                <a:sym typeface="+mn-ea"/>
              </a:rPr>
              <a:t>    概述：项目申报单位及参加单位的基本情况、财务状况，科研、财务制度建设及执行情况等。</a:t>
            </a:r>
            <a:endParaRPr sz="2400" dirty="0">
              <a:solidFill>
                <a:prstClr val="black">
                  <a:lumMod val="75000"/>
                  <a:lumOff val="25000"/>
                </a:prstClr>
              </a:solidFill>
              <a:latin typeface="仿宋_GB2312" panose="02010609030101010101" pitchFamily="49" charset="-122"/>
              <a:ea typeface="仿宋_GB2312" panose="02010609030101010101" pitchFamily="49" charset="-122"/>
              <a:cs typeface="仿宋_GB2312" panose="02010609030101010101" pitchFamily="49" charset="-122"/>
              <a:sym typeface="+mn-ea"/>
            </a:endParaRPr>
          </a:p>
          <a:p>
            <a:pPr algn="just" defTabSz="1218565">
              <a:lnSpc>
                <a:spcPct val="120000"/>
              </a:lnSpc>
            </a:pPr>
            <a:r>
              <a:rPr sz="2400" dirty="0">
                <a:solidFill>
                  <a:prstClr val="black">
                    <a:lumMod val="75000"/>
                    <a:lumOff val="25000"/>
                  </a:prstClr>
                </a:solidFill>
                <a:latin typeface="仿宋_GB2312" panose="02010609030101010101" pitchFamily="49" charset="-122"/>
                <a:ea typeface="仿宋_GB2312" panose="02010609030101010101" pitchFamily="49" charset="-122"/>
                <a:cs typeface="仿宋_GB2312" panose="02010609030101010101" pitchFamily="49" charset="-122"/>
                <a:sym typeface="+mn-ea"/>
              </a:rPr>
              <a:t>    一、项目资金预算总额、来源构成及分年度使用计划</a:t>
            </a:r>
            <a:endParaRPr sz="2400" dirty="0">
              <a:solidFill>
                <a:prstClr val="black">
                  <a:lumMod val="75000"/>
                  <a:lumOff val="25000"/>
                </a:prstClr>
              </a:solidFill>
              <a:latin typeface="仿宋_GB2312" panose="02010609030101010101" pitchFamily="49" charset="-122"/>
              <a:ea typeface="仿宋_GB2312" panose="02010609030101010101" pitchFamily="49" charset="-122"/>
              <a:cs typeface="仿宋_GB2312" panose="02010609030101010101" pitchFamily="49" charset="-122"/>
              <a:sym typeface="+mn-ea"/>
            </a:endParaRPr>
          </a:p>
          <a:p>
            <a:pPr algn="just" defTabSz="1218565">
              <a:lnSpc>
                <a:spcPct val="120000"/>
              </a:lnSpc>
            </a:pPr>
            <a:r>
              <a:rPr sz="2400" dirty="0">
                <a:solidFill>
                  <a:prstClr val="black">
                    <a:lumMod val="75000"/>
                    <a:lumOff val="25000"/>
                  </a:prstClr>
                </a:solidFill>
                <a:latin typeface="仿宋_GB2312" panose="02010609030101010101" pitchFamily="49" charset="-122"/>
                <a:ea typeface="仿宋_GB2312" panose="02010609030101010101" pitchFamily="49" charset="-122"/>
                <a:cs typeface="仿宋_GB2312" panose="02010609030101010101" pitchFamily="49" charset="-122"/>
                <a:sym typeface="+mn-ea"/>
              </a:rPr>
              <a:t>    二、项目绩效目标</a:t>
            </a:r>
            <a:endParaRPr sz="2400" dirty="0">
              <a:solidFill>
                <a:prstClr val="black">
                  <a:lumMod val="75000"/>
                  <a:lumOff val="25000"/>
                </a:prstClr>
              </a:solidFill>
              <a:latin typeface="仿宋_GB2312" panose="02010609030101010101" pitchFamily="49" charset="-122"/>
              <a:ea typeface="仿宋_GB2312" panose="02010609030101010101" pitchFamily="49" charset="-122"/>
              <a:cs typeface="仿宋_GB2312" panose="02010609030101010101" pitchFamily="49" charset="-122"/>
              <a:sym typeface="+mn-ea"/>
            </a:endParaRPr>
          </a:p>
          <a:p>
            <a:pPr algn="just" defTabSz="1218565">
              <a:lnSpc>
                <a:spcPct val="120000"/>
              </a:lnSpc>
            </a:pPr>
            <a:r>
              <a:rPr sz="2400" dirty="0">
                <a:solidFill>
                  <a:prstClr val="black">
                    <a:lumMod val="75000"/>
                    <a:lumOff val="25000"/>
                  </a:prstClr>
                </a:solidFill>
                <a:latin typeface="仿宋_GB2312" panose="02010609030101010101" pitchFamily="49" charset="-122"/>
                <a:ea typeface="仿宋_GB2312" panose="02010609030101010101" pitchFamily="49" charset="-122"/>
                <a:cs typeface="仿宋_GB2312" panose="02010609030101010101" pitchFamily="49" charset="-122"/>
                <a:sym typeface="+mn-ea"/>
              </a:rPr>
              <a:t>（全面反映项目绩效预期指标、预期效果，包括：产出指标、效益指标、满意度指标）</a:t>
            </a:r>
            <a:endParaRPr sz="2400" dirty="0">
              <a:solidFill>
                <a:prstClr val="black">
                  <a:lumMod val="75000"/>
                  <a:lumOff val="25000"/>
                </a:prstClr>
              </a:solidFill>
              <a:latin typeface="仿宋_GB2312" panose="02010609030101010101" pitchFamily="49" charset="-122"/>
              <a:ea typeface="仿宋_GB2312" panose="02010609030101010101" pitchFamily="49" charset="-122"/>
              <a:cs typeface="仿宋_GB2312" panose="02010609030101010101" pitchFamily="49" charset="-122"/>
              <a:sym typeface="+mn-ea"/>
            </a:endParaRPr>
          </a:p>
          <a:p>
            <a:pPr algn="just" defTabSz="1218565">
              <a:lnSpc>
                <a:spcPct val="120000"/>
              </a:lnSpc>
            </a:pPr>
            <a:r>
              <a:rPr sz="2400" dirty="0">
                <a:solidFill>
                  <a:prstClr val="black">
                    <a:lumMod val="75000"/>
                    <a:lumOff val="25000"/>
                  </a:prstClr>
                </a:solidFill>
                <a:latin typeface="仿宋_GB2312" panose="02010609030101010101" pitchFamily="49" charset="-122"/>
                <a:ea typeface="仿宋_GB2312" panose="02010609030101010101" pitchFamily="49" charset="-122"/>
                <a:cs typeface="仿宋_GB2312" panose="02010609030101010101" pitchFamily="49" charset="-122"/>
                <a:sym typeface="+mn-ea"/>
              </a:rPr>
              <a:t>    三、分科目说明预算支出主要内容及测算依据</a:t>
            </a:r>
            <a:endParaRPr sz="2400" dirty="0">
              <a:solidFill>
                <a:prstClr val="black">
                  <a:lumMod val="75000"/>
                  <a:lumOff val="25000"/>
                </a:prstClr>
              </a:solidFill>
              <a:latin typeface="仿宋_GB2312" panose="02010609030101010101" pitchFamily="49" charset="-122"/>
              <a:ea typeface="仿宋_GB2312" panose="02010609030101010101" pitchFamily="49" charset="-122"/>
              <a:cs typeface="仿宋_GB2312" panose="02010609030101010101" pitchFamily="49" charset="-122"/>
              <a:sym typeface="+mn-ea"/>
            </a:endParaRPr>
          </a:p>
          <a:p>
            <a:pPr algn="just" defTabSz="1218565">
              <a:lnSpc>
                <a:spcPct val="120000"/>
              </a:lnSpc>
            </a:pPr>
            <a:r>
              <a:rPr sz="2400" dirty="0">
                <a:solidFill>
                  <a:prstClr val="black">
                    <a:lumMod val="75000"/>
                    <a:lumOff val="25000"/>
                  </a:prstClr>
                </a:solidFill>
                <a:latin typeface="仿宋_GB2312" panose="02010609030101010101" pitchFamily="49" charset="-122"/>
                <a:ea typeface="仿宋_GB2312" panose="02010609030101010101" pitchFamily="49" charset="-122"/>
                <a:cs typeface="仿宋_GB2312" panose="02010609030101010101" pitchFamily="49" charset="-122"/>
                <a:sym typeface="+mn-ea"/>
              </a:rPr>
              <a:t>   （一）直接费用</a:t>
            </a:r>
            <a:endParaRPr sz="2400" dirty="0">
              <a:solidFill>
                <a:prstClr val="black">
                  <a:lumMod val="75000"/>
                  <a:lumOff val="25000"/>
                </a:prstClr>
              </a:solidFill>
              <a:latin typeface="仿宋_GB2312" panose="02010609030101010101" pitchFamily="49" charset="-122"/>
              <a:ea typeface="仿宋_GB2312" panose="02010609030101010101" pitchFamily="49" charset="-122"/>
              <a:cs typeface="仿宋_GB2312" panose="02010609030101010101" pitchFamily="49" charset="-122"/>
              <a:sym typeface="+mn-ea"/>
            </a:endParaRPr>
          </a:p>
          <a:p>
            <a:pPr algn="just" defTabSz="1218565">
              <a:lnSpc>
                <a:spcPct val="120000"/>
              </a:lnSpc>
            </a:pPr>
            <a:r>
              <a:rPr sz="2400" dirty="0">
                <a:solidFill>
                  <a:prstClr val="black">
                    <a:lumMod val="75000"/>
                    <a:lumOff val="25000"/>
                  </a:prstClr>
                </a:solidFill>
                <a:latin typeface="仿宋_GB2312" panose="02010609030101010101" pitchFamily="49" charset="-122"/>
                <a:ea typeface="仿宋_GB2312" panose="02010609030101010101" pitchFamily="49" charset="-122"/>
                <a:cs typeface="仿宋_GB2312" panose="02010609030101010101" pitchFamily="49" charset="-122"/>
                <a:sym typeface="+mn-ea"/>
              </a:rPr>
              <a:t>   （按照发生的预算科目进行说明）</a:t>
            </a:r>
            <a:endParaRPr sz="2400" dirty="0">
              <a:solidFill>
                <a:prstClr val="black">
                  <a:lumMod val="75000"/>
                  <a:lumOff val="25000"/>
                </a:prstClr>
              </a:solidFill>
              <a:latin typeface="仿宋_GB2312" panose="02010609030101010101" pitchFamily="49" charset="-122"/>
              <a:ea typeface="仿宋_GB2312" panose="02010609030101010101" pitchFamily="49" charset="-122"/>
              <a:cs typeface="仿宋_GB2312" panose="02010609030101010101" pitchFamily="49" charset="-122"/>
              <a:sym typeface="+mn-ea"/>
            </a:endParaRPr>
          </a:p>
          <a:p>
            <a:pPr algn="just" defTabSz="1218565">
              <a:lnSpc>
                <a:spcPct val="120000"/>
              </a:lnSpc>
            </a:pPr>
            <a:r>
              <a:rPr sz="2400" dirty="0">
                <a:solidFill>
                  <a:prstClr val="black">
                    <a:lumMod val="75000"/>
                    <a:lumOff val="25000"/>
                  </a:prstClr>
                </a:solidFill>
                <a:latin typeface="仿宋_GB2312" panose="02010609030101010101" pitchFamily="49" charset="-122"/>
                <a:ea typeface="仿宋_GB2312" panose="02010609030101010101" pitchFamily="49" charset="-122"/>
                <a:cs typeface="仿宋_GB2312" panose="02010609030101010101" pitchFamily="49" charset="-122"/>
                <a:sym typeface="+mn-ea"/>
              </a:rPr>
              <a:t>    （二）间接费用</a:t>
            </a:r>
            <a:endParaRPr sz="2400" dirty="0">
              <a:solidFill>
                <a:prstClr val="black">
                  <a:lumMod val="75000"/>
                  <a:lumOff val="25000"/>
                </a:prstClr>
              </a:solidFill>
              <a:latin typeface="仿宋_GB2312" panose="02010609030101010101" pitchFamily="49" charset="-122"/>
              <a:ea typeface="仿宋_GB2312" panose="02010609030101010101" pitchFamily="49" charset="-122"/>
              <a:cs typeface="仿宋_GB2312" panose="02010609030101010101" pitchFamily="49" charset="-122"/>
              <a:sym typeface="+mn-ea"/>
            </a:endParaRPr>
          </a:p>
          <a:p>
            <a:pPr algn="just" defTabSz="1218565">
              <a:lnSpc>
                <a:spcPct val="120000"/>
              </a:lnSpc>
            </a:pPr>
            <a:r>
              <a:rPr sz="2400" dirty="0">
                <a:solidFill>
                  <a:prstClr val="black">
                    <a:lumMod val="75000"/>
                    <a:lumOff val="25000"/>
                  </a:prstClr>
                </a:solidFill>
                <a:latin typeface="仿宋_GB2312" panose="02010609030101010101" pitchFamily="49" charset="-122"/>
                <a:ea typeface="仿宋_GB2312" panose="02010609030101010101" pitchFamily="49" charset="-122"/>
                <a:cs typeface="仿宋_GB2312" panose="02010609030101010101" pitchFamily="49" charset="-122"/>
                <a:sym typeface="+mn-ea"/>
              </a:rPr>
              <a:t>   （按照发生的预算科目进行说明）</a:t>
            </a:r>
            <a:endParaRPr sz="2400" dirty="0">
              <a:solidFill>
                <a:prstClr val="black">
                  <a:lumMod val="75000"/>
                  <a:lumOff val="25000"/>
                </a:prstClr>
              </a:solidFill>
              <a:latin typeface="仿宋_GB2312" panose="02010609030101010101" pitchFamily="49" charset="-122"/>
              <a:ea typeface="仿宋_GB2312" panose="02010609030101010101" pitchFamily="49" charset="-122"/>
              <a:cs typeface="仿宋_GB2312" panose="02010609030101010101" pitchFamily="49" charset="-122"/>
              <a:sym typeface="+mn-ea"/>
            </a:endParaRPr>
          </a:p>
          <a:p>
            <a:pPr algn="just" defTabSz="1218565">
              <a:lnSpc>
                <a:spcPct val="120000"/>
              </a:lnSpc>
            </a:pPr>
            <a:r>
              <a:rPr sz="2400" dirty="0">
                <a:solidFill>
                  <a:prstClr val="black">
                    <a:lumMod val="75000"/>
                    <a:lumOff val="25000"/>
                  </a:prstClr>
                </a:solidFill>
                <a:latin typeface="仿宋_GB2312" panose="02010609030101010101" pitchFamily="49" charset="-122"/>
                <a:ea typeface="仿宋_GB2312" panose="02010609030101010101" pitchFamily="49" charset="-122"/>
                <a:cs typeface="仿宋_GB2312" panose="02010609030101010101" pitchFamily="49" charset="-122"/>
                <a:sym typeface="+mn-ea"/>
              </a:rPr>
              <a:t>    四、项目资金预算可行性评价</a:t>
            </a:r>
            <a:endParaRPr sz="2400" dirty="0">
              <a:solidFill>
                <a:prstClr val="black">
                  <a:lumMod val="75000"/>
                  <a:lumOff val="25000"/>
                </a:prstClr>
              </a:solidFill>
              <a:latin typeface="仿宋_GB2312" panose="02010609030101010101" pitchFamily="49" charset="-122"/>
              <a:ea typeface="仿宋_GB2312" panose="02010609030101010101" pitchFamily="49" charset="-122"/>
              <a:cs typeface="仿宋_GB2312" panose="02010609030101010101" pitchFamily="49" charset="-122"/>
              <a:sym typeface="+mn-ea"/>
            </a:endParaRPr>
          </a:p>
          <a:p>
            <a:pPr algn="just" defTabSz="1218565">
              <a:lnSpc>
                <a:spcPct val="120000"/>
              </a:lnSpc>
            </a:pPr>
            <a:endParaRPr sz="2400" dirty="0">
              <a:solidFill>
                <a:prstClr val="black">
                  <a:lumMod val="75000"/>
                  <a:lumOff val="25000"/>
                </a:prstClr>
              </a:solidFill>
              <a:latin typeface="仿宋_GB2312" panose="02010609030101010101" pitchFamily="49" charset="-122"/>
              <a:ea typeface="仿宋_GB2312" panose="02010609030101010101" pitchFamily="49" charset="-122"/>
              <a:cs typeface="仿宋_GB2312" panose="02010609030101010101" pitchFamily="49" charset="-122"/>
              <a:sym typeface="+mn-ea"/>
            </a:endParaRPr>
          </a:p>
          <a:p>
            <a:pPr algn="just" defTabSz="1218565">
              <a:lnSpc>
                <a:spcPct val="120000"/>
              </a:lnSpc>
            </a:pPr>
            <a:endParaRPr lang="zh-CN" altLang="en-US" sz="2400" b="1" dirty="0">
              <a:solidFill>
                <a:prstClr val="black">
                  <a:lumMod val="75000"/>
                  <a:lumOff val="25000"/>
                </a:prstClr>
              </a:solidFill>
              <a:latin typeface="仿宋_GB2312" panose="02010609030101010101" pitchFamily="49" charset="-122"/>
              <a:ea typeface="仿宋_GB2312" panose="02010609030101010101" pitchFamily="49" charset="-122"/>
              <a:cs typeface="仿宋_GB2312" panose="02010609030101010101" pitchFamily="49" charset="-122"/>
              <a:sym typeface="+mn-ea"/>
            </a:endParaRPr>
          </a:p>
        </p:txBody>
      </p:sp>
      <p:sp>
        <p:nvSpPr>
          <p:cNvPr id="4" name="TextBox 3"/>
          <p:cNvSpPr txBox="1"/>
          <p:nvPr/>
        </p:nvSpPr>
        <p:spPr>
          <a:xfrm>
            <a:off x="935915" y="326390"/>
            <a:ext cx="10327341" cy="461665"/>
          </a:xfrm>
          <a:prstGeom prst="rect">
            <a:avLst/>
          </a:prstGeom>
          <a:noFill/>
        </p:spPr>
        <p:txBody>
          <a:bodyPr wrap="square" rtlCol="0">
            <a:spAutoFit/>
          </a:bodyPr>
          <a:lstStyle/>
          <a:p>
            <a:pPr defTabSz="1218565"/>
            <a:r>
              <a:rPr lang="zh-CN" altLang="en-US" sz="2400" b="1" dirty="0" smtClean="0">
                <a:solidFill>
                  <a:prstClr val="black">
                    <a:lumMod val="75000"/>
                    <a:lumOff val="25000"/>
                  </a:prstClr>
                </a:solidFill>
                <a:latin typeface="微软雅黑" panose="020B0503020204020204" pitchFamily="34" charset="-122"/>
                <a:ea typeface="微软雅黑" panose="020B0503020204020204" pitchFamily="34" charset="-122"/>
              </a:rPr>
              <a:t>省财政厅科技厅落实党中央和云南省委意见</a:t>
            </a:r>
            <a:r>
              <a:rPr lang="zh-CN" altLang="en-US" sz="2400" b="1" dirty="0" smtClean="0">
                <a:solidFill>
                  <a:srgbClr val="FF0000"/>
                </a:solidFill>
                <a:latin typeface="微软雅黑" panose="020B0503020204020204" pitchFamily="34" charset="-122"/>
                <a:ea typeface="微软雅黑" panose="020B0503020204020204" pitchFamily="34" charset="-122"/>
              </a:rPr>
              <a:t>举措之二</a:t>
            </a:r>
            <a:r>
              <a:rPr lang="en-US" altLang="zh-CN" sz="2400" b="1" dirty="0" smtClean="0">
                <a:solidFill>
                  <a:srgbClr val="FF0000"/>
                </a:solidFill>
                <a:latin typeface="微软雅黑" panose="020B0503020204020204" pitchFamily="34" charset="-122"/>
                <a:ea typeface="微软雅黑" panose="020B0503020204020204" pitchFamily="34" charset="-122"/>
              </a:rPr>
              <a:t>———</a:t>
            </a:r>
            <a:r>
              <a:rPr lang="zh-CN" altLang="en-US" sz="2400" b="1" dirty="0" smtClean="0">
                <a:solidFill>
                  <a:prstClr val="black">
                    <a:lumMod val="75000"/>
                    <a:lumOff val="25000"/>
                  </a:prstClr>
                </a:solidFill>
                <a:latin typeface="微软雅黑" panose="020B0503020204020204" pitchFamily="34" charset="-122"/>
                <a:ea typeface="微软雅黑" panose="020B0503020204020204" pitchFamily="34" charset="-122"/>
              </a:rPr>
              <a:t>十六条措施</a:t>
            </a:r>
            <a:endParaRPr lang="zh-CN" altLang="en-US" sz="2400" b="1" dirty="0">
              <a:solidFill>
                <a:prstClr val="black">
                  <a:lumMod val="75000"/>
                  <a:lumOff val="25000"/>
                </a:prstClr>
              </a:solidFill>
              <a:latin typeface="微软雅黑" panose="020B0503020204020204" pitchFamily="34" charset="-122"/>
              <a:ea typeface="微软雅黑" panose="020B0503020204020204" pitchFamily="34" charset="-122"/>
            </a:endParaRPr>
          </a:p>
        </p:txBody>
      </p:sp>
    </p:spTree>
  </p:cSld>
  <p:clrMapOvr>
    <a:masterClrMapping/>
  </p:clrMapOvr>
  <p:transition spd="slow">
    <p:cove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90830" y="1616075"/>
            <a:ext cx="11384280" cy="4965065"/>
          </a:xfrm>
          <a:prstGeom prst="rect">
            <a:avLst/>
          </a:prstGeom>
          <a:noFill/>
        </p:spPr>
        <p:txBody>
          <a:bodyPr wrap="square" rtlCol="0">
            <a:spAutoFit/>
          </a:bodyPr>
          <a:lstStyle/>
          <a:p>
            <a:pPr algn="just" defTabSz="1218565">
              <a:lnSpc>
                <a:spcPct val="120000"/>
              </a:lnSpc>
            </a:pPr>
            <a:r>
              <a:rPr lang="en-US" altLang="zh-CN" sz="2400" dirty="0">
                <a:solidFill>
                  <a:prstClr val="black">
                    <a:lumMod val="75000"/>
                    <a:lumOff val="25000"/>
                  </a:prstClr>
                </a:solidFill>
                <a:latin typeface="仿宋_GB2312" panose="02010609030101010101" pitchFamily="49" charset="-122"/>
                <a:ea typeface="仿宋_GB2312" panose="02010609030101010101" pitchFamily="49" charset="-122"/>
                <a:cs typeface="仿宋_GB2312" panose="02010609030101010101" pitchFamily="49" charset="-122"/>
                <a:sym typeface="+mn-ea"/>
              </a:rPr>
              <a:t>   1.</a:t>
            </a:r>
            <a:r>
              <a:rPr lang="zh-CN" altLang="en-US" sz="2400" dirty="0">
                <a:solidFill>
                  <a:prstClr val="black">
                    <a:lumMod val="75000"/>
                    <a:lumOff val="25000"/>
                  </a:prstClr>
                </a:solidFill>
                <a:latin typeface="仿宋_GB2312" panose="02010609030101010101" pitchFamily="49" charset="-122"/>
                <a:ea typeface="仿宋_GB2312" panose="02010609030101010101" pitchFamily="49" charset="-122"/>
                <a:cs typeface="仿宋_GB2312" panose="02010609030101010101" pitchFamily="49" charset="-122"/>
                <a:sym typeface="+mn-ea"/>
              </a:rPr>
              <a:t>要认真阅读《云南省科技计划项目预算编制指南（第二版）》，领会其实质。</a:t>
            </a:r>
            <a:endParaRPr lang="zh-CN" altLang="en-US" sz="2400" dirty="0">
              <a:solidFill>
                <a:prstClr val="black">
                  <a:lumMod val="75000"/>
                  <a:lumOff val="25000"/>
                </a:prstClr>
              </a:solidFill>
              <a:latin typeface="仿宋_GB2312" panose="02010609030101010101" pitchFamily="49" charset="-122"/>
              <a:ea typeface="仿宋_GB2312" panose="02010609030101010101" pitchFamily="49" charset="-122"/>
              <a:cs typeface="仿宋_GB2312" panose="02010609030101010101" pitchFamily="49" charset="-122"/>
            </a:endParaRPr>
          </a:p>
          <a:p>
            <a:pPr algn="just" defTabSz="1218565">
              <a:lnSpc>
                <a:spcPct val="120000"/>
              </a:lnSpc>
            </a:pPr>
            <a:r>
              <a:rPr lang="en-US" altLang="zh-CN" sz="2400" dirty="0">
                <a:solidFill>
                  <a:prstClr val="black">
                    <a:lumMod val="75000"/>
                    <a:lumOff val="25000"/>
                  </a:prstClr>
                </a:solidFill>
                <a:latin typeface="仿宋_GB2312" panose="02010609030101010101" pitchFamily="49" charset="-122"/>
                <a:ea typeface="仿宋_GB2312" panose="02010609030101010101" pitchFamily="49" charset="-122"/>
                <a:cs typeface="仿宋_GB2312" panose="02010609030101010101" pitchFamily="49" charset="-122"/>
                <a:sym typeface="+mn-ea"/>
              </a:rPr>
              <a:t>   2.</a:t>
            </a:r>
            <a:r>
              <a:rPr lang="zh-CN" altLang="en-US" sz="2400" dirty="0">
                <a:solidFill>
                  <a:prstClr val="black">
                    <a:lumMod val="75000"/>
                    <a:lumOff val="25000"/>
                  </a:prstClr>
                </a:solidFill>
                <a:latin typeface="仿宋_GB2312" panose="02010609030101010101" pitchFamily="49" charset="-122"/>
                <a:ea typeface="仿宋_GB2312" panose="02010609030101010101" pitchFamily="49" charset="-122"/>
                <a:cs typeface="仿宋_GB2312" panose="02010609030101010101" pitchFamily="49" charset="-122"/>
                <a:sym typeface="+mn-ea"/>
              </a:rPr>
              <a:t>要认真按照</a:t>
            </a:r>
            <a:r>
              <a:rPr lang="en-US" altLang="zh-CN" sz="2400" dirty="0">
                <a:solidFill>
                  <a:prstClr val="black">
                    <a:lumMod val="75000"/>
                    <a:lumOff val="25000"/>
                  </a:prstClr>
                </a:solidFill>
                <a:latin typeface="仿宋_GB2312" panose="02010609030101010101" pitchFamily="49" charset="-122"/>
                <a:ea typeface="仿宋_GB2312" panose="02010609030101010101" pitchFamily="49" charset="-122"/>
                <a:cs typeface="仿宋_GB2312" panose="02010609030101010101" pitchFamily="49" charset="-122"/>
                <a:sym typeface="+mn-ea"/>
              </a:rPr>
              <a:t>“</a:t>
            </a:r>
            <a:r>
              <a:rPr lang="zh-CN" altLang="en-US" sz="2400" dirty="0">
                <a:solidFill>
                  <a:prstClr val="black">
                    <a:lumMod val="75000"/>
                    <a:lumOff val="25000"/>
                  </a:prstClr>
                </a:solidFill>
                <a:latin typeface="仿宋_GB2312" panose="02010609030101010101" pitchFamily="49" charset="-122"/>
                <a:ea typeface="仿宋_GB2312" panose="02010609030101010101" pitchFamily="49" charset="-122"/>
                <a:cs typeface="仿宋_GB2312" panose="02010609030101010101" pitchFamily="49" charset="-122"/>
                <a:sym typeface="+mn-ea"/>
              </a:rPr>
              <a:t>指南中的提纲进行编报</a:t>
            </a:r>
            <a:r>
              <a:rPr lang="en-US" altLang="zh-CN" sz="2400" dirty="0">
                <a:solidFill>
                  <a:prstClr val="black">
                    <a:lumMod val="75000"/>
                    <a:lumOff val="25000"/>
                  </a:prstClr>
                </a:solidFill>
                <a:latin typeface="仿宋_GB2312" panose="02010609030101010101" pitchFamily="49" charset="-122"/>
                <a:ea typeface="仿宋_GB2312" panose="02010609030101010101" pitchFamily="49" charset="-122"/>
                <a:cs typeface="仿宋_GB2312" panose="02010609030101010101" pitchFamily="49" charset="-122"/>
                <a:sym typeface="+mn-ea"/>
              </a:rPr>
              <a:t>”</a:t>
            </a:r>
            <a:r>
              <a:rPr lang="zh-CN" altLang="en-US" sz="2400" dirty="0">
                <a:solidFill>
                  <a:prstClr val="black">
                    <a:lumMod val="75000"/>
                    <a:lumOff val="25000"/>
                  </a:prstClr>
                </a:solidFill>
                <a:latin typeface="仿宋_GB2312" panose="02010609030101010101" pitchFamily="49" charset="-122"/>
                <a:ea typeface="仿宋_GB2312" panose="02010609030101010101" pitchFamily="49" charset="-122"/>
                <a:cs typeface="仿宋_GB2312" panose="02010609030101010101" pitchFamily="49" charset="-122"/>
                <a:sym typeface="+mn-ea"/>
              </a:rPr>
              <a:t>，重点对</a:t>
            </a:r>
            <a:r>
              <a:rPr lang="en-US" altLang="zh-CN" sz="2400" dirty="0">
                <a:solidFill>
                  <a:prstClr val="black">
                    <a:lumMod val="75000"/>
                    <a:lumOff val="25000"/>
                  </a:prstClr>
                </a:solidFill>
                <a:latin typeface="仿宋_GB2312" panose="02010609030101010101" pitchFamily="49" charset="-122"/>
                <a:ea typeface="仿宋_GB2312" panose="02010609030101010101" pitchFamily="49" charset="-122"/>
                <a:cs typeface="仿宋_GB2312" panose="02010609030101010101" pitchFamily="49" charset="-122"/>
                <a:sym typeface="+mn-ea"/>
              </a:rPr>
              <a:t>“</a:t>
            </a:r>
            <a:r>
              <a:rPr lang="zh-CN" altLang="en-US" sz="2400" dirty="0">
                <a:solidFill>
                  <a:prstClr val="black">
                    <a:lumMod val="75000"/>
                    <a:lumOff val="25000"/>
                  </a:prstClr>
                </a:solidFill>
                <a:latin typeface="仿宋_GB2312" panose="02010609030101010101" pitchFamily="49" charset="-122"/>
                <a:ea typeface="仿宋_GB2312" panose="02010609030101010101" pitchFamily="49" charset="-122"/>
                <a:cs typeface="仿宋_GB2312" panose="02010609030101010101" pitchFamily="49" charset="-122"/>
                <a:sym typeface="+mn-ea"/>
              </a:rPr>
              <a:t>简表后</a:t>
            </a:r>
            <a:r>
              <a:rPr lang="en-US" altLang="zh-CN" sz="2400" dirty="0">
                <a:solidFill>
                  <a:prstClr val="black">
                    <a:lumMod val="75000"/>
                    <a:lumOff val="25000"/>
                  </a:prstClr>
                </a:solidFill>
                <a:latin typeface="仿宋_GB2312" panose="02010609030101010101" pitchFamily="49" charset="-122"/>
                <a:ea typeface="仿宋_GB2312" panose="02010609030101010101" pitchFamily="49" charset="-122"/>
                <a:cs typeface="仿宋_GB2312" panose="02010609030101010101" pitchFamily="49" charset="-122"/>
                <a:sym typeface="+mn-ea"/>
              </a:rPr>
              <a:t>”</a:t>
            </a:r>
            <a:r>
              <a:rPr lang="zh-CN" altLang="en-US" sz="2400" dirty="0">
                <a:solidFill>
                  <a:prstClr val="black">
                    <a:lumMod val="75000"/>
                    <a:lumOff val="25000"/>
                  </a:prstClr>
                </a:solidFill>
                <a:latin typeface="仿宋_GB2312" panose="02010609030101010101" pitchFamily="49" charset="-122"/>
                <a:ea typeface="仿宋_GB2312" panose="02010609030101010101" pitchFamily="49" charset="-122"/>
                <a:cs typeface="仿宋_GB2312" panose="02010609030101010101" pitchFamily="49" charset="-122"/>
                <a:sym typeface="+mn-ea"/>
              </a:rPr>
              <a:t>的科目要进行适当的</a:t>
            </a:r>
            <a:r>
              <a:rPr lang="zh-CN" altLang="en-US" sz="2400" dirty="0">
                <a:solidFill>
                  <a:srgbClr val="C00000"/>
                </a:solidFill>
                <a:latin typeface="仿宋_GB2312" panose="02010609030101010101" pitchFamily="49" charset="-122"/>
                <a:ea typeface="仿宋_GB2312" panose="02010609030101010101" pitchFamily="49" charset="-122"/>
                <a:cs typeface="仿宋_GB2312" panose="02010609030101010101" pitchFamily="49" charset="-122"/>
                <a:sym typeface="+mn-ea"/>
              </a:rPr>
              <a:t>详细说明</a:t>
            </a:r>
            <a:r>
              <a:rPr lang="zh-CN" altLang="en-US" sz="2400" dirty="0">
                <a:solidFill>
                  <a:prstClr val="black">
                    <a:lumMod val="75000"/>
                    <a:lumOff val="25000"/>
                  </a:prstClr>
                </a:solidFill>
                <a:latin typeface="仿宋_GB2312" panose="02010609030101010101" pitchFamily="49" charset="-122"/>
                <a:ea typeface="仿宋_GB2312" panose="02010609030101010101" pitchFamily="49" charset="-122"/>
                <a:cs typeface="仿宋_GB2312" panose="02010609030101010101" pitchFamily="49" charset="-122"/>
                <a:sym typeface="+mn-ea"/>
              </a:rPr>
              <a:t>。如：材料费：材料费预算共计958万元，其中科技经费400万元，自筹经费558万元。</a:t>
            </a:r>
            <a:endParaRPr lang="zh-CN" altLang="en-US" sz="2400" dirty="0">
              <a:solidFill>
                <a:prstClr val="black">
                  <a:lumMod val="75000"/>
                  <a:lumOff val="25000"/>
                </a:prstClr>
              </a:solidFill>
              <a:latin typeface="仿宋_GB2312" panose="02010609030101010101" pitchFamily="49" charset="-122"/>
              <a:ea typeface="仿宋_GB2312" panose="02010609030101010101" pitchFamily="49" charset="-122"/>
              <a:cs typeface="仿宋_GB2312" panose="02010609030101010101" pitchFamily="49" charset="-122"/>
              <a:sym typeface="+mn-ea"/>
            </a:endParaRPr>
          </a:p>
          <a:p>
            <a:pPr algn="just" defTabSz="1218565">
              <a:lnSpc>
                <a:spcPct val="120000"/>
              </a:lnSpc>
            </a:pPr>
            <a:r>
              <a:rPr lang="zh-CN" altLang="en-US" sz="2400" dirty="0">
                <a:solidFill>
                  <a:prstClr val="black">
                    <a:lumMod val="75000"/>
                    <a:lumOff val="25000"/>
                  </a:prstClr>
                </a:solidFill>
                <a:latin typeface="仿宋_GB2312" panose="02010609030101010101" pitchFamily="49" charset="-122"/>
                <a:ea typeface="仿宋_GB2312" panose="02010609030101010101" pitchFamily="49" charset="-122"/>
                <a:cs typeface="仿宋_GB2312" panose="02010609030101010101" pitchFamily="49" charset="-122"/>
                <a:sym typeface="+mn-ea"/>
              </a:rPr>
              <a:t>   财政科技经费预算购买原材料400万元（1）高丰度蛋白去除柱100000个，单价5.00元，金额50万元；(2)特异性探针合成原料200000份 ，单价5.00 元，金额50万元；（3）液氮300000 升，单价10.00元， 金额300万元。</a:t>
            </a:r>
            <a:endParaRPr lang="zh-CN" altLang="en-US" sz="2400" dirty="0">
              <a:solidFill>
                <a:prstClr val="black">
                  <a:lumMod val="75000"/>
                  <a:lumOff val="25000"/>
                </a:prstClr>
              </a:solidFill>
              <a:latin typeface="仿宋_GB2312" panose="02010609030101010101" pitchFamily="49" charset="-122"/>
              <a:ea typeface="仿宋_GB2312" panose="02010609030101010101" pitchFamily="49" charset="-122"/>
              <a:cs typeface="仿宋_GB2312" panose="02010609030101010101" pitchFamily="49" charset="-122"/>
              <a:sym typeface="+mn-ea"/>
            </a:endParaRPr>
          </a:p>
          <a:p>
            <a:pPr algn="just" defTabSz="1218565">
              <a:lnSpc>
                <a:spcPct val="120000"/>
              </a:lnSpc>
            </a:pPr>
            <a:r>
              <a:rPr lang="zh-CN" altLang="en-US" sz="2400" dirty="0">
                <a:solidFill>
                  <a:prstClr val="black">
                    <a:lumMod val="75000"/>
                    <a:lumOff val="25000"/>
                  </a:prstClr>
                </a:solidFill>
                <a:latin typeface="仿宋_GB2312" panose="02010609030101010101" pitchFamily="49" charset="-122"/>
                <a:ea typeface="仿宋_GB2312" panose="02010609030101010101" pitchFamily="49" charset="-122"/>
                <a:cs typeface="仿宋_GB2312" panose="02010609030101010101" pitchFamily="49" charset="-122"/>
                <a:sym typeface="+mn-ea"/>
              </a:rPr>
              <a:t>  自筹经费购买辅助材料558.00万元(1)商用型DMT大肠杆菌感受态1000000份，单价 2.00元，金额200万元(2)胰蛋白胨1000000份，单价 3.00元，金额300万元；（3）琼脂粉100000袋，单价 8.00元，金额8万元（4）孔深孔板磁套品牌5000个，单价50元，金额25万元，（5）96孔深孔板品牌5000个，单价50元，金额25万元。</a:t>
            </a:r>
            <a:endParaRPr sz="2400" b="1" dirty="0">
              <a:latin typeface="方正仿宋_GBK" panose="03000509000000000000" pitchFamily="65" charset="-122"/>
              <a:ea typeface="方正仿宋_GBK" panose="03000509000000000000" pitchFamily="65" charset="-122"/>
            </a:endParaRPr>
          </a:p>
        </p:txBody>
      </p:sp>
      <p:sp>
        <p:nvSpPr>
          <p:cNvPr id="4" name="TextBox 3"/>
          <p:cNvSpPr txBox="1"/>
          <p:nvPr/>
        </p:nvSpPr>
        <p:spPr>
          <a:xfrm>
            <a:off x="935915" y="326390"/>
            <a:ext cx="10327341" cy="461665"/>
          </a:xfrm>
          <a:prstGeom prst="rect">
            <a:avLst/>
          </a:prstGeom>
          <a:noFill/>
        </p:spPr>
        <p:txBody>
          <a:bodyPr wrap="square" rtlCol="0">
            <a:spAutoFit/>
          </a:bodyPr>
          <a:lstStyle/>
          <a:p>
            <a:pPr defTabSz="1218565"/>
            <a:r>
              <a:rPr lang="zh-CN" altLang="en-US" sz="2400" b="1" dirty="0" smtClean="0">
                <a:solidFill>
                  <a:prstClr val="black">
                    <a:lumMod val="75000"/>
                    <a:lumOff val="25000"/>
                  </a:prstClr>
                </a:solidFill>
                <a:latin typeface="微软雅黑" panose="020B0503020204020204" pitchFamily="34" charset="-122"/>
                <a:ea typeface="微软雅黑" panose="020B0503020204020204" pitchFamily="34" charset="-122"/>
              </a:rPr>
              <a:t>省财政厅科技厅落实党中央和云南省委意见</a:t>
            </a:r>
            <a:r>
              <a:rPr lang="zh-CN" altLang="en-US" sz="2400" b="1" dirty="0" smtClean="0">
                <a:solidFill>
                  <a:srgbClr val="FF0000"/>
                </a:solidFill>
                <a:latin typeface="微软雅黑" panose="020B0503020204020204" pitchFamily="34" charset="-122"/>
                <a:ea typeface="微软雅黑" panose="020B0503020204020204" pitchFamily="34" charset="-122"/>
              </a:rPr>
              <a:t>举措之二</a:t>
            </a:r>
            <a:r>
              <a:rPr lang="en-US" altLang="zh-CN" sz="2400" b="1" dirty="0" smtClean="0">
                <a:solidFill>
                  <a:srgbClr val="FF0000"/>
                </a:solidFill>
                <a:latin typeface="微软雅黑" panose="020B0503020204020204" pitchFamily="34" charset="-122"/>
                <a:ea typeface="微软雅黑" panose="020B0503020204020204" pitchFamily="34" charset="-122"/>
              </a:rPr>
              <a:t>———</a:t>
            </a:r>
            <a:r>
              <a:rPr lang="zh-CN" altLang="en-US" sz="2400" b="1" dirty="0" smtClean="0">
                <a:solidFill>
                  <a:prstClr val="black">
                    <a:lumMod val="75000"/>
                    <a:lumOff val="25000"/>
                  </a:prstClr>
                </a:solidFill>
                <a:latin typeface="微软雅黑" panose="020B0503020204020204" pitchFamily="34" charset="-122"/>
                <a:ea typeface="微软雅黑" panose="020B0503020204020204" pitchFamily="34" charset="-122"/>
              </a:rPr>
              <a:t>十六条措施</a:t>
            </a:r>
            <a:endParaRPr lang="zh-CN" altLang="en-US" sz="2400" b="1" dirty="0">
              <a:solidFill>
                <a:prstClr val="black">
                  <a:lumMod val="75000"/>
                  <a:lumOff val="25000"/>
                </a:prstClr>
              </a:solidFill>
              <a:latin typeface="微软雅黑" panose="020B0503020204020204" pitchFamily="34" charset="-122"/>
              <a:ea typeface="微软雅黑" panose="020B0503020204020204" pitchFamily="34" charset="-122"/>
            </a:endParaRPr>
          </a:p>
        </p:txBody>
      </p:sp>
      <p:sp>
        <p:nvSpPr>
          <p:cNvPr id="8" name="文本框 7"/>
          <p:cNvSpPr txBox="1"/>
          <p:nvPr/>
        </p:nvSpPr>
        <p:spPr>
          <a:xfrm>
            <a:off x="805180" y="1194435"/>
            <a:ext cx="4743450" cy="829945"/>
          </a:xfrm>
          <a:prstGeom prst="rect">
            <a:avLst/>
          </a:prstGeom>
          <a:noFill/>
        </p:spPr>
        <p:txBody>
          <a:bodyPr wrap="square" rtlCol="0">
            <a:spAutoFit/>
          </a:bodyPr>
          <a:lstStyle/>
          <a:p>
            <a:pPr algn="l"/>
            <a:r>
              <a:rPr lang="en-US" altLang="zh-CN" sz="2400" b="1" dirty="0">
                <a:solidFill>
                  <a:srgbClr val="0070C0"/>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sym typeface="+mn-ea"/>
              </a:rPr>
              <a:t>  </a:t>
            </a:r>
            <a:r>
              <a:rPr lang="zh-CN" altLang="en-US" sz="2400" b="1" dirty="0">
                <a:solidFill>
                  <a:srgbClr val="0070C0"/>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sym typeface="+mn-ea"/>
              </a:rPr>
              <a:t>开展简表后预算编制要求：</a:t>
            </a:r>
            <a:endParaRPr lang="zh-CN" altLang="zh-CN" sz="2400" dirty="0">
              <a:solidFill>
                <a:schemeClr val="tx1"/>
              </a:solidFill>
              <a:latin typeface="仿宋_GB2312" panose="02010609030101010101" pitchFamily="49" charset="-122"/>
              <a:ea typeface="仿宋_GB2312" panose="02010609030101010101" pitchFamily="49" charset="-122"/>
              <a:cs typeface="仿宋_GB2312" panose="02010609030101010101" pitchFamily="49" charset="-122"/>
            </a:endParaRPr>
          </a:p>
          <a:p>
            <a:pPr algn="l"/>
            <a:endParaRPr lang="zh-CN" altLang="en-US" sz="2400" b="1" dirty="0" smtClean="0">
              <a:solidFill>
                <a:schemeClr val="tx1">
                  <a:lumMod val="75000"/>
                  <a:lumOff val="25000"/>
                </a:schemeClr>
              </a:solidFill>
              <a:latin typeface="微软雅黑" panose="020B0503020204020204" pitchFamily="34" charset="-122"/>
              <a:ea typeface="微软雅黑" panose="020B0503020204020204" pitchFamily="34" charset="-122"/>
              <a:sym typeface="+mn-ea"/>
            </a:endParaRPr>
          </a:p>
        </p:txBody>
      </p:sp>
    </p:spTree>
  </p:cSld>
  <p:clrMapOvr>
    <a:masterClrMapping/>
  </p:clrMapOvr>
  <p:transition spd="slow">
    <p:cove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圆角矩形 26"/>
          <p:cNvSpPr/>
          <p:nvPr/>
        </p:nvSpPr>
        <p:spPr>
          <a:xfrm>
            <a:off x="1221105" y="1664335"/>
            <a:ext cx="9772015" cy="4460240"/>
          </a:xfrm>
          <a:prstGeom prst="roundRect">
            <a:avLst>
              <a:gd name="adj" fmla="val 0"/>
            </a:avLst>
          </a:prstGeom>
          <a:noFill/>
          <a:ln w="31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endParaRPr lang="zh-CN" altLang="en-US" sz="2400">
              <a:solidFill>
                <a:prstClr val="white"/>
              </a:solidFill>
              <a:latin typeface="Calibri" panose="020F0502020204030204"/>
              <a:ea typeface="宋体" panose="02010600030101010101" pitchFamily="2" charset="-122"/>
            </a:endParaRPr>
          </a:p>
        </p:txBody>
      </p:sp>
      <p:sp>
        <p:nvSpPr>
          <p:cNvPr id="39" name="TextBox 38"/>
          <p:cNvSpPr txBox="1"/>
          <p:nvPr/>
        </p:nvSpPr>
        <p:spPr>
          <a:xfrm>
            <a:off x="1207008" y="1694688"/>
            <a:ext cx="9802367" cy="5093970"/>
          </a:xfrm>
          <a:prstGeom prst="rect">
            <a:avLst/>
          </a:prstGeom>
          <a:noFill/>
        </p:spPr>
        <p:txBody>
          <a:bodyPr wrap="square" lIns="0" tIns="0" rIns="0" bIns="0" rtlCol="0">
            <a:spAutoFit/>
          </a:bodyPr>
          <a:lstStyle/>
          <a:p>
            <a:pPr algn="just" defTabSz="1218565">
              <a:lnSpc>
                <a:spcPct val="120000"/>
              </a:lnSpc>
            </a:pPr>
            <a:r>
              <a:rPr lang="en-US" altLang="zh-CN" sz="1600" b="1" dirty="0">
                <a:solidFill>
                  <a:srgbClr val="0070C0"/>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rPr>
              <a:t>     </a:t>
            </a:r>
            <a:r>
              <a:rPr lang="en-US" altLang="zh-CN" sz="2400" dirty="0">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rPr>
              <a:t> </a:t>
            </a:r>
            <a:r>
              <a:rPr lang="zh-CN" altLang="en-US" sz="2400" dirty="0">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rPr>
              <a:t>（二</a:t>
            </a:r>
            <a:r>
              <a:rPr lang="zh-CN" altLang="en-US" sz="2400" dirty="0">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sym typeface="+mn-ea"/>
              </a:rPr>
              <a:t>）</a:t>
            </a:r>
            <a:r>
              <a:rPr lang="zh-CN" altLang="en-US" sz="2400" b="1" dirty="0">
                <a:solidFill>
                  <a:prstClr val="black">
                    <a:lumMod val="75000"/>
                    <a:lumOff val="25000"/>
                  </a:prstClr>
                </a:solidFill>
                <a:latin typeface="微软雅黑" panose="020B0503020204020204" pitchFamily="34" charset="-122"/>
                <a:ea typeface="微软雅黑" panose="020B0503020204020204" pitchFamily="34" charset="-122"/>
                <a:sym typeface="+mn-ea"/>
              </a:rPr>
              <a:t>提高智力密集型科研项目间接经费比</a:t>
            </a:r>
            <a:r>
              <a:rPr lang="zh-CN" altLang="en-US" sz="2400" b="1" dirty="0" smtClean="0">
                <a:solidFill>
                  <a:prstClr val="black">
                    <a:lumMod val="75000"/>
                    <a:lumOff val="25000"/>
                  </a:prstClr>
                </a:solidFill>
                <a:latin typeface="微软雅黑" panose="020B0503020204020204" pitchFamily="34" charset="-122"/>
                <a:ea typeface="微软雅黑" panose="020B0503020204020204" pitchFamily="34" charset="-122"/>
                <a:sym typeface="+mn-ea"/>
              </a:rPr>
              <a:t>例</a:t>
            </a:r>
            <a:endParaRPr lang="zh-CN" altLang="en-US" sz="2400" b="1" dirty="0">
              <a:solidFill>
                <a:srgbClr val="FF0000"/>
              </a:solidFill>
              <a:latin typeface="微软雅黑" panose="020B0503020204020204" pitchFamily="34" charset="-122"/>
              <a:ea typeface="微软雅黑" panose="020B0503020204020204" pitchFamily="34" charset="-122"/>
            </a:endParaRPr>
          </a:p>
          <a:p>
            <a:pPr algn="just" defTabSz="1218565">
              <a:lnSpc>
                <a:spcPct val="120000"/>
              </a:lnSpc>
            </a:pPr>
            <a:r>
              <a:rPr lang="zh-CN" altLang="zh-CN" sz="2400" b="1" dirty="0">
                <a:solidFill>
                  <a:srgbClr val="0070C0"/>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rPr>
              <a:t>     </a:t>
            </a:r>
            <a:r>
              <a:rPr lang="en-US" altLang="zh-CN" sz="2800" dirty="0" smtClean="0">
                <a:solidFill>
                  <a:schemeClr val="tx1"/>
                </a:solidFill>
                <a:latin typeface="仿宋_GB2312" panose="02010609030101010101" pitchFamily="49" charset="-122"/>
                <a:ea typeface="仿宋_GB2312" panose="02010609030101010101" pitchFamily="49" charset="-122"/>
                <a:cs typeface="仿宋_GB2312" panose="02010609030101010101" pitchFamily="49" charset="-122"/>
              </a:rPr>
              <a:t>1</a:t>
            </a:r>
            <a:r>
              <a:rPr lang="en-US" altLang="zh-CN" sz="2800" dirty="0">
                <a:solidFill>
                  <a:schemeClr val="tx1"/>
                </a:solidFill>
                <a:latin typeface="仿宋_GB2312" panose="02010609030101010101" pitchFamily="49" charset="-122"/>
                <a:ea typeface="仿宋_GB2312" panose="02010609030101010101" pitchFamily="49" charset="-122"/>
                <a:cs typeface="仿宋_GB2312" panose="02010609030101010101" pitchFamily="49" charset="-122"/>
              </a:rPr>
              <a:t>.</a:t>
            </a:r>
            <a:r>
              <a:rPr lang="zh-CN" altLang="zh-CN" sz="2800" dirty="0">
                <a:solidFill>
                  <a:schemeClr val="tx1"/>
                </a:solidFill>
                <a:latin typeface="仿宋_GB2312" panose="02010609030101010101" pitchFamily="49" charset="-122"/>
                <a:ea typeface="仿宋_GB2312" panose="02010609030101010101" pitchFamily="49" charset="-122"/>
                <a:cs typeface="仿宋_GB2312" panose="02010609030101010101" pitchFamily="49" charset="-122"/>
              </a:rPr>
              <a:t>对试验设备依赖程度低和实验材料耗费少的基础研究、软件开发、集成电路设计等智力密集型项目，提高间接经费比例，500万元以下的部分为不超过30%，500万元至1000万元的部分为不超过25%，1000万元以上的部分为不超过20%。</a:t>
            </a:r>
            <a:endParaRPr lang="zh-CN" altLang="zh-CN" sz="2800" dirty="0">
              <a:solidFill>
                <a:schemeClr val="tx1"/>
              </a:solidFill>
              <a:latin typeface="仿宋_GB2312" panose="02010609030101010101" pitchFamily="49" charset="-122"/>
              <a:ea typeface="仿宋_GB2312" panose="02010609030101010101" pitchFamily="49" charset="-122"/>
              <a:cs typeface="仿宋_GB2312" panose="02010609030101010101" pitchFamily="49" charset="-122"/>
            </a:endParaRPr>
          </a:p>
          <a:p>
            <a:pPr algn="just" defTabSz="1218565">
              <a:lnSpc>
                <a:spcPct val="120000"/>
              </a:lnSpc>
            </a:pPr>
            <a:r>
              <a:rPr lang="en-US" altLang="zh-CN" sz="2800" dirty="0" smtClean="0">
                <a:solidFill>
                  <a:schemeClr val="tx1"/>
                </a:solidFill>
                <a:latin typeface="仿宋_GB2312" panose="02010609030101010101" pitchFamily="49" charset="-122"/>
                <a:ea typeface="仿宋_GB2312" panose="02010609030101010101" pitchFamily="49" charset="-122"/>
                <a:cs typeface="仿宋_GB2312" panose="02010609030101010101" pitchFamily="49" charset="-122"/>
              </a:rPr>
              <a:t>   2</a:t>
            </a:r>
            <a:r>
              <a:rPr lang="en-US" altLang="zh-CN" sz="2800" dirty="0">
                <a:solidFill>
                  <a:schemeClr val="tx1"/>
                </a:solidFill>
                <a:latin typeface="仿宋_GB2312" panose="02010609030101010101" pitchFamily="49" charset="-122"/>
                <a:ea typeface="仿宋_GB2312" panose="02010609030101010101" pitchFamily="49" charset="-122"/>
                <a:cs typeface="仿宋_GB2312" panose="02010609030101010101" pitchFamily="49" charset="-122"/>
              </a:rPr>
              <a:t>.</a:t>
            </a:r>
            <a:r>
              <a:rPr lang="zh-CN" altLang="zh-CN" sz="2800" dirty="0">
                <a:solidFill>
                  <a:schemeClr val="tx1"/>
                </a:solidFill>
                <a:latin typeface="仿宋_GB2312" panose="02010609030101010101" pitchFamily="49" charset="-122"/>
                <a:ea typeface="仿宋_GB2312" panose="02010609030101010101" pitchFamily="49" charset="-122"/>
                <a:cs typeface="仿宋_GB2312" panose="02010609030101010101" pitchFamily="49" charset="-122"/>
              </a:rPr>
              <a:t>对数学等纯理论基础研究项目，间接经费可进一步根据实际情况适当调整，比例不超过40%。间接经费的使用应向创新绩效突出的团队和个人倾斜。</a:t>
            </a:r>
            <a:endParaRPr lang="zh-CN" altLang="zh-CN" sz="2800" dirty="0">
              <a:solidFill>
                <a:schemeClr val="tx1"/>
              </a:solidFill>
              <a:latin typeface="仿宋_GB2312" panose="02010609030101010101" pitchFamily="49" charset="-122"/>
              <a:ea typeface="仿宋_GB2312" panose="02010609030101010101" pitchFamily="49" charset="-122"/>
              <a:cs typeface="仿宋_GB2312" panose="02010609030101010101" pitchFamily="49" charset="-122"/>
            </a:endParaRPr>
          </a:p>
          <a:p>
            <a:pPr algn="just" defTabSz="1218565">
              <a:lnSpc>
                <a:spcPct val="120000"/>
              </a:lnSpc>
            </a:pPr>
            <a:endParaRPr lang="zh-CN" altLang="zh-CN" sz="2800" dirty="0">
              <a:latin typeface="仿宋_GB2312" panose="02010609030101010101" pitchFamily="49" charset="-122"/>
              <a:ea typeface="仿宋_GB2312" panose="02010609030101010101" pitchFamily="49" charset="-122"/>
              <a:cs typeface="仿宋_GB2312" panose="02010609030101010101" pitchFamily="49" charset="-122"/>
            </a:endParaRPr>
          </a:p>
          <a:p>
            <a:pPr algn="just" defTabSz="1218565">
              <a:lnSpc>
                <a:spcPct val="120000"/>
              </a:lnSpc>
            </a:pPr>
            <a:endParaRPr lang="zh-CN" altLang="zh-CN" sz="2800" dirty="0">
              <a:solidFill>
                <a:prstClr val="black">
                  <a:lumMod val="75000"/>
                  <a:lumOff val="25000"/>
                </a:prstClr>
              </a:solidFill>
              <a:latin typeface="仿宋_GB2312" panose="02010609030101010101" pitchFamily="49" charset="-122"/>
              <a:ea typeface="仿宋_GB2312" panose="02010609030101010101" pitchFamily="49" charset="-122"/>
              <a:cs typeface="仿宋_GB2312" panose="02010609030101010101" pitchFamily="49" charset="-122"/>
            </a:endParaRPr>
          </a:p>
        </p:txBody>
      </p:sp>
      <p:sp>
        <p:nvSpPr>
          <p:cNvPr id="40" name="矩形 93"/>
          <p:cNvSpPr/>
          <p:nvPr/>
        </p:nvSpPr>
        <p:spPr>
          <a:xfrm>
            <a:off x="1148656" y="1604797"/>
            <a:ext cx="384043" cy="384043"/>
          </a:xfrm>
          <a:custGeom>
            <a:avLst/>
            <a:gdLst/>
            <a:ahLst/>
            <a:cxnLst/>
            <a:rect l="l" t="t" r="r" b="b"/>
            <a:pathLst>
              <a:path w="504056" h="504056">
                <a:moveTo>
                  <a:pt x="0" y="0"/>
                </a:moveTo>
                <a:lnTo>
                  <a:pt x="504056" y="0"/>
                </a:lnTo>
                <a:lnTo>
                  <a:pt x="504056" y="144016"/>
                </a:lnTo>
                <a:lnTo>
                  <a:pt x="144016" y="144016"/>
                </a:lnTo>
                <a:lnTo>
                  <a:pt x="144016" y="504056"/>
                </a:lnTo>
                <a:lnTo>
                  <a:pt x="0" y="50405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endParaRPr lang="zh-CN" altLang="en-US" sz="2400">
              <a:solidFill>
                <a:prstClr val="white"/>
              </a:solidFill>
              <a:latin typeface="Calibri" panose="020F0502020204030204"/>
              <a:ea typeface="宋体" panose="02010600030101010101" pitchFamily="2" charset="-122"/>
            </a:endParaRPr>
          </a:p>
        </p:txBody>
      </p:sp>
      <p:sp>
        <p:nvSpPr>
          <p:cNvPr id="41" name="矩形 93"/>
          <p:cNvSpPr/>
          <p:nvPr/>
        </p:nvSpPr>
        <p:spPr>
          <a:xfrm rot="10800000">
            <a:off x="10695616" y="5823956"/>
            <a:ext cx="384043" cy="384043"/>
          </a:xfrm>
          <a:custGeom>
            <a:avLst/>
            <a:gdLst/>
            <a:ahLst/>
            <a:cxnLst/>
            <a:rect l="l" t="t" r="r" b="b"/>
            <a:pathLst>
              <a:path w="504056" h="504056">
                <a:moveTo>
                  <a:pt x="0" y="0"/>
                </a:moveTo>
                <a:lnTo>
                  <a:pt x="504056" y="0"/>
                </a:lnTo>
                <a:lnTo>
                  <a:pt x="504056" y="144016"/>
                </a:lnTo>
                <a:lnTo>
                  <a:pt x="144016" y="144016"/>
                </a:lnTo>
                <a:lnTo>
                  <a:pt x="144016" y="504056"/>
                </a:lnTo>
                <a:lnTo>
                  <a:pt x="0" y="50405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endParaRPr lang="zh-CN" altLang="en-US" sz="2400">
              <a:solidFill>
                <a:prstClr val="white"/>
              </a:solidFill>
              <a:latin typeface="Calibri" panose="020F0502020204030204"/>
              <a:ea typeface="宋体" panose="02010600030101010101" pitchFamily="2" charset="-122"/>
            </a:endParaRPr>
          </a:p>
        </p:txBody>
      </p:sp>
      <p:sp>
        <p:nvSpPr>
          <p:cNvPr id="2" name="Title 1"/>
          <p:cNvSpPr txBox="1"/>
          <p:nvPr/>
        </p:nvSpPr>
        <p:spPr>
          <a:xfrm>
            <a:off x="1143840" y="266933"/>
            <a:ext cx="9893506" cy="505969"/>
          </a:xfrm>
          <a:prstGeom prst="rect">
            <a:avLst/>
          </a:prstGeom>
        </p:spPr>
        <p:txBody>
          <a:bodyPr lIns="0" rIns="0"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defTabSz="1218565"/>
            <a:r>
              <a:rPr lang="zh-CN" altLang="en-US" sz="2400" b="1" dirty="0" smtClean="0">
                <a:solidFill>
                  <a:prstClr val="black">
                    <a:lumMod val="75000"/>
                    <a:lumOff val="25000"/>
                  </a:prstClr>
                </a:solidFill>
                <a:latin typeface="微软雅黑" panose="020B0503020204020204" pitchFamily="34" charset="-122"/>
                <a:ea typeface="微软雅黑" panose="020B0503020204020204" pitchFamily="34" charset="-122"/>
              </a:rPr>
              <a:t>省财政厅科技厅落实党中央和云南省委意见</a:t>
            </a:r>
            <a:r>
              <a:rPr lang="zh-CN" altLang="en-US" sz="2400" b="1" dirty="0" smtClean="0">
                <a:solidFill>
                  <a:srgbClr val="FF0000"/>
                </a:solidFill>
                <a:latin typeface="微软雅黑" panose="020B0503020204020204" pitchFamily="34" charset="-122"/>
                <a:ea typeface="微软雅黑" panose="020B0503020204020204" pitchFamily="34" charset="-122"/>
              </a:rPr>
              <a:t>举措之二</a:t>
            </a:r>
            <a:r>
              <a:rPr lang="en-US" altLang="zh-CN" sz="2400" b="1" dirty="0" smtClean="0">
                <a:solidFill>
                  <a:srgbClr val="FF0000"/>
                </a:solidFill>
                <a:latin typeface="微软雅黑" panose="020B0503020204020204" pitchFamily="34" charset="-122"/>
                <a:ea typeface="微软雅黑" panose="020B0503020204020204" pitchFamily="34" charset="-122"/>
              </a:rPr>
              <a:t>———</a:t>
            </a:r>
            <a:r>
              <a:rPr lang="zh-CN" altLang="en-US" sz="2400" b="1" dirty="0" smtClean="0">
                <a:solidFill>
                  <a:prstClr val="black">
                    <a:lumMod val="75000"/>
                    <a:lumOff val="25000"/>
                  </a:prstClr>
                </a:solidFill>
                <a:latin typeface="微软雅黑" panose="020B0503020204020204" pitchFamily="34" charset="-122"/>
                <a:ea typeface="微软雅黑" panose="020B0503020204020204" pitchFamily="34" charset="-122"/>
              </a:rPr>
              <a:t>十六条措施</a:t>
            </a:r>
            <a:endParaRPr lang="zh-CN" altLang="en-US" sz="2400" b="1" dirty="0">
              <a:solidFill>
                <a:prstClr val="black">
                  <a:lumMod val="75000"/>
                  <a:lumOff val="25000"/>
                </a:prstClr>
              </a:solidFill>
              <a:latin typeface="微软雅黑" panose="020B0503020204020204" pitchFamily="34" charset="-122"/>
              <a:ea typeface="微软雅黑" panose="020B0503020204020204" pitchFamily="34" charset="-122"/>
            </a:endParaRPr>
          </a:p>
        </p:txBody>
      </p:sp>
    </p:spTree>
  </p:cSld>
  <p:clrMapOvr>
    <a:masterClrMapping/>
  </p:clrMapOvr>
  <p:transition spd="slow">
    <p:cove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le 1"/>
          <p:cNvSpPr txBox="1"/>
          <p:nvPr/>
        </p:nvSpPr>
        <p:spPr>
          <a:xfrm>
            <a:off x="1148080" y="266700"/>
            <a:ext cx="9857105" cy="506095"/>
          </a:xfrm>
          <a:prstGeom prst="rect">
            <a:avLst/>
          </a:prstGeom>
        </p:spPr>
        <p:txBody>
          <a:bodyPr lIns="0" rIns="0"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defTabSz="1218565"/>
            <a:r>
              <a:rPr lang="zh-CN" altLang="en-US" sz="2400" b="1" dirty="0" smtClean="0">
                <a:solidFill>
                  <a:prstClr val="black">
                    <a:lumMod val="75000"/>
                    <a:lumOff val="25000"/>
                  </a:prstClr>
                </a:solidFill>
                <a:latin typeface="微软雅黑" panose="020B0503020204020204" pitchFamily="34" charset="-122"/>
                <a:ea typeface="微软雅黑" panose="020B0503020204020204" pitchFamily="34" charset="-122"/>
              </a:rPr>
              <a:t>省财政厅科技厅落实党中央和云南省委意见</a:t>
            </a:r>
            <a:r>
              <a:rPr lang="zh-CN" altLang="en-US" sz="2400" b="1" dirty="0" smtClean="0">
                <a:solidFill>
                  <a:srgbClr val="FF0000"/>
                </a:solidFill>
                <a:latin typeface="微软雅黑" panose="020B0503020204020204" pitchFamily="34" charset="-122"/>
                <a:ea typeface="微软雅黑" panose="020B0503020204020204" pitchFamily="34" charset="-122"/>
              </a:rPr>
              <a:t>举措之二</a:t>
            </a:r>
            <a:r>
              <a:rPr lang="en-US" altLang="zh-CN" sz="2400" b="1" dirty="0" smtClean="0">
                <a:solidFill>
                  <a:srgbClr val="FF0000"/>
                </a:solidFill>
                <a:latin typeface="微软雅黑" panose="020B0503020204020204" pitchFamily="34" charset="-122"/>
                <a:ea typeface="微软雅黑" panose="020B0503020204020204" pitchFamily="34" charset="-122"/>
              </a:rPr>
              <a:t>———</a:t>
            </a:r>
            <a:r>
              <a:rPr lang="zh-CN" altLang="en-US" sz="2400" b="1" dirty="0" smtClean="0">
                <a:solidFill>
                  <a:prstClr val="black">
                    <a:lumMod val="75000"/>
                    <a:lumOff val="25000"/>
                  </a:prstClr>
                </a:solidFill>
                <a:latin typeface="微软雅黑" panose="020B0503020204020204" pitchFamily="34" charset="-122"/>
                <a:ea typeface="微软雅黑" panose="020B0503020204020204" pitchFamily="34" charset="-122"/>
              </a:rPr>
              <a:t>十</a:t>
            </a:r>
            <a:r>
              <a:rPr lang="zh-CN" altLang="en-US" sz="2400" b="1" dirty="0">
                <a:solidFill>
                  <a:prstClr val="black">
                    <a:lumMod val="75000"/>
                    <a:lumOff val="25000"/>
                  </a:prstClr>
                </a:solidFill>
                <a:latin typeface="微软雅黑" panose="020B0503020204020204" pitchFamily="34" charset="-122"/>
                <a:ea typeface="微软雅黑" panose="020B0503020204020204" pitchFamily="34" charset="-122"/>
              </a:rPr>
              <a:t>六条措施</a:t>
            </a:r>
            <a:endParaRPr lang="zh-CN" altLang="en-US" sz="2400" b="1" dirty="0">
              <a:solidFill>
                <a:prstClr val="black">
                  <a:lumMod val="75000"/>
                  <a:lumOff val="25000"/>
                </a:prstClr>
              </a:solidFill>
              <a:latin typeface="微软雅黑" panose="020B0503020204020204" pitchFamily="34" charset="-122"/>
              <a:ea typeface="微软雅黑" panose="020B0503020204020204" pitchFamily="34" charset="-122"/>
            </a:endParaRPr>
          </a:p>
        </p:txBody>
      </p:sp>
      <p:graphicFrame>
        <p:nvGraphicFramePr>
          <p:cNvPr id="3" name="表格 2"/>
          <p:cNvGraphicFramePr/>
          <p:nvPr/>
        </p:nvGraphicFramePr>
        <p:xfrm>
          <a:off x="600710" y="1062990"/>
          <a:ext cx="10908030" cy="5600065"/>
        </p:xfrm>
        <a:graphic>
          <a:graphicData uri="http://schemas.openxmlformats.org/drawingml/2006/table">
            <a:tbl>
              <a:tblPr firstRow="1" bandRow="1">
                <a:tableStyleId>{5C22544A-7EE6-4342-B048-85BDC9FD1C3A}</a:tableStyleId>
              </a:tblPr>
              <a:tblGrid>
                <a:gridCol w="5454015"/>
                <a:gridCol w="5454015"/>
              </a:tblGrid>
              <a:tr h="539750">
                <a:tc>
                  <a:txBody>
                    <a:bodyPr/>
                    <a:lstStyle/>
                    <a:p>
                      <a:pPr algn="ctr">
                        <a:buNone/>
                      </a:pPr>
                      <a:r>
                        <a:rPr lang="en-US" altLang="zh-CN" dirty="0" smtClean="0">
                          <a:latin typeface="微软雅黑" panose="020B0503020204020204" pitchFamily="34" charset="-122"/>
                          <a:ea typeface="微软雅黑" panose="020B0503020204020204" pitchFamily="34" charset="-122"/>
                        </a:rPr>
                        <a:t>48</a:t>
                      </a:r>
                      <a:r>
                        <a:rPr lang="zh-CN" altLang="en-US" dirty="0" smtClean="0">
                          <a:latin typeface="微软雅黑" panose="020B0503020204020204" pitchFamily="34" charset="-122"/>
                          <a:ea typeface="微软雅黑" panose="020B0503020204020204" pitchFamily="34" charset="-122"/>
                        </a:rPr>
                        <a:t>号文出台前</a:t>
                      </a:r>
                      <a:endParaRPr lang="zh-CN" altLang="en-US" dirty="0">
                        <a:latin typeface="微软雅黑" panose="020B0503020204020204" pitchFamily="34" charset="-122"/>
                        <a:ea typeface="微软雅黑" panose="020B0503020204020204" pitchFamily="34" charset="-122"/>
                      </a:endParaRPr>
                    </a:p>
                  </a:txBody>
                  <a:tcPr/>
                </a:tc>
                <a:tc>
                  <a:txBody>
                    <a:bodyPr/>
                    <a:lstStyle/>
                    <a:p>
                      <a:pPr algn="ctr">
                        <a:buNone/>
                      </a:pPr>
                      <a:r>
                        <a:rPr lang="en-US" altLang="zh-CN" dirty="0" smtClean="0">
                          <a:latin typeface="微软雅黑" panose="020B0503020204020204" pitchFamily="34" charset="-122"/>
                          <a:ea typeface="微软雅黑" panose="020B0503020204020204" pitchFamily="34" charset="-122"/>
                        </a:rPr>
                        <a:t>48</a:t>
                      </a:r>
                      <a:r>
                        <a:rPr lang="zh-CN" altLang="en-US" dirty="0" smtClean="0">
                          <a:latin typeface="微软雅黑" panose="020B0503020204020204" pitchFamily="34" charset="-122"/>
                          <a:ea typeface="微软雅黑" panose="020B0503020204020204" pitchFamily="34" charset="-122"/>
                        </a:rPr>
                        <a:t>号文出台后</a:t>
                      </a:r>
                      <a:endParaRPr lang="zh-CN" altLang="en-US" dirty="0">
                        <a:latin typeface="微软雅黑" panose="020B0503020204020204" pitchFamily="34" charset="-122"/>
                        <a:ea typeface="微软雅黑" panose="020B0503020204020204" pitchFamily="34" charset="-122"/>
                      </a:endParaRPr>
                    </a:p>
                  </a:txBody>
                  <a:tcPr/>
                </a:tc>
              </a:tr>
              <a:tr h="3119162">
                <a:tc rowSpan="2">
                  <a:txBody>
                    <a:bodyPr/>
                    <a:lstStyle/>
                    <a:p>
                      <a:pPr>
                        <a:buNone/>
                      </a:pPr>
                      <a:endParaRPr lang="zh-CN" altLang="en-US" sz="2400" dirty="0">
                        <a:solidFill>
                          <a:schemeClr val="tx1"/>
                        </a:solidFill>
                        <a:latin typeface="仿宋_GB2312" panose="02010609030101010101" pitchFamily="49" charset="-122"/>
                        <a:ea typeface="仿宋_GB2312" panose="02010609030101010101" pitchFamily="49" charset="-122"/>
                        <a:cs typeface="仿宋_GB2312" panose="02010609030101010101" pitchFamily="49" charset="-122"/>
                        <a:sym typeface="+mn-ea"/>
                      </a:endParaRPr>
                    </a:p>
                    <a:p>
                      <a:pPr>
                        <a:buNone/>
                      </a:pPr>
                      <a:endParaRPr lang="zh-CN" altLang="en-US" sz="2400" dirty="0">
                        <a:solidFill>
                          <a:schemeClr val="tx1"/>
                        </a:solidFill>
                        <a:latin typeface="仿宋_GB2312" panose="02010609030101010101" pitchFamily="49" charset="-122"/>
                        <a:ea typeface="仿宋_GB2312" panose="02010609030101010101" pitchFamily="49" charset="-122"/>
                        <a:cs typeface="仿宋_GB2312" panose="02010609030101010101" pitchFamily="49" charset="-122"/>
                        <a:sym typeface="+mn-ea"/>
                      </a:endParaRPr>
                    </a:p>
                    <a:p>
                      <a:pPr>
                        <a:buNone/>
                      </a:pPr>
                      <a:endParaRPr lang="zh-CN" altLang="en-US" sz="2400" dirty="0">
                        <a:solidFill>
                          <a:schemeClr val="tx1"/>
                        </a:solidFill>
                        <a:latin typeface="仿宋_GB2312" panose="02010609030101010101" pitchFamily="49" charset="-122"/>
                        <a:ea typeface="仿宋_GB2312" panose="02010609030101010101" pitchFamily="49" charset="-122"/>
                        <a:cs typeface="仿宋_GB2312" panose="02010609030101010101" pitchFamily="49" charset="-122"/>
                        <a:sym typeface="+mn-ea"/>
                      </a:endParaRPr>
                    </a:p>
                    <a:p>
                      <a:pPr>
                        <a:buNone/>
                      </a:pPr>
                      <a:r>
                        <a:rPr lang="zh-CN" altLang="en-US" sz="2400" dirty="0" smtClean="0">
                          <a:solidFill>
                            <a:schemeClr val="tx1"/>
                          </a:solidFill>
                          <a:latin typeface="仿宋_GB2312" panose="02010609030101010101" pitchFamily="49" charset="-122"/>
                          <a:ea typeface="仿宋_GB2312" panose="02010609030101010101" pitchFamily="49" charset="-122"/>
                          <a:cs typeface="仿宋_GB2312" panose="02010609030101010101" pitchFamily="49" charset="-122"/>
                          <a:sym typeface="+mn-ea"/>
                        </a:rPr>
                        <a:t>　　实</a:t>
                      </a:r>
                      <a:r>
                        <a:rPr lang="zh-CN" altLang="en-US" sz="2400" dirty="0">
                          <a:solidFill>
                            <a:schemeClr val="tx1"/>
                          </a:solidFill>
                          <a:latin typeface="仿宋_GB2312" panose="02010609030101010101" pitchFamily="49" charset="-122"/>
                          <a:ea typeface="仿宋_GB2312" panose="02010609030101010101" pitchFamily="49" charset="-122"/>
                          <a:cs typeface="仿宋_GB2312" panose="02010609030101010101" pitchFamily="49" charset="-122"/>
                          <a:sym typeface="+mn-ea"/>
                        </a:rPr>
                        <a:t>行</a:t>
                      </a:r>
                      <a:r>
                        <a:rPr lang="zh-CN" altLang="en-US" sz="2400" b="1" dirty="0">
                          <a:solidFill>
                            <a:schemeClr val="tx1"/>
                          </a:solidFill>
                          <a:latin typeface="仿宋_GB2312" panose="02010609030101010101" pitchFamily="49" charset="-122"/>
                          <a:ea typeface="仿宋_GB2312" panose="02010609030101010101" pitchFamily="49" charset="-122"/>
                          <a:cs typeface="仿宋_GB2312" panose="02010609030101010101" pitchFamily="49" charset="-122"/>
                          <a:sym typeface="+mn-ea"/>
                        </a:rPr>
                        <a:t>公开竞争方式</a:t>
                      </a:r>
                      <a:r>
                        <a:rPr lang="zh-CN" altLang="en-US" sz="2400" dirty="0">
                          <a:solidFill>
                            <a:schemeClr val="tx1"/>
                          </a:solidFill>
                          <a:latin typeface="仿宋_GB2312" panose="02010609030101010101" pitchFamily="49" charset="-122"/>
                          <a:ea typeface="仿宋_GB2312" panose="02010609030101010101" pitchFamily="49" charset="-122"/>
                          <a:cs typeface="仿宋_GB2312" panose="02010609030101010101" pitchFamily="49" charset="-122"/>
                          <a:sym typeface="+mn-ea"/>
                        </a:rPr>
                        <a:t>的研发类项目，均要设立间接费用，核定比例不超过直接费用扣除设备购置费的一定比例</a:t>
                      </a:r>
                      <a:r>
                        <a:rPr lang="zh-CN" altLang="en-US" sz="2400" dirty="0" smtClean="0">
                          <a:solidFill>
                            <a:schemeClr val="tx1"/>
                          </a:solidFill>
                          <a:latin typeface="仿宋_GB2312" panose="02010609030101010101" pitchFamily="49" charset="-122"/>
                          <a:ea typeface="仿宋_GB2312" panose="02010609030101010101" pitchFamily="49" charset="-122"/>
                          <a:cs typeface="仿宋_GB2312" panose="02010609030101010101" pitchFamily="49" charset="-122"/>
                          <a:sym typeface="+mn-ea"/>
                        </a:rPr>
                        <a:t>：　　　　　　　　　　　　</a:t>
                      </a:r>
                      <a:endParaRPr lang="en-US" altLang="zh-CN" sz="2400" dirty="0" smtClean="0">
                        <a:solidFill>
                          <a:schemeClr val="tx1"/>
                        </a:solidFill>
                        <a:latin typeface="仿宋_GB2312" panose="02010609030101010101" pitchFamily="49" charset="-122"/>
                        <a:ea typeface="仿宋_GB2312" panose="02010609030101010101" pitchFamily="49" charset="-122"/>
                        <a:cs typeface="仿宋_GB2312" panose="02010609030101010101" pitchFamily="49" charset="-122"/>
                        <a:sym typeface="+mn-ea"/>
                      </a:endParaRPr>
                    </a:p>
                    <a:p>
                      <a:pPr>
                        <a:buNone/>
                      </a:pPr>
                      <a:r>
                        <a:rPr lang="zh-CN" altLang="en-US" sz="2400" dirty="0" smtClean="0">
                          <a:solidFill>
                            <a:schemeClr val="tx1"/>
                          </a:solidFill>
                          <a:latin typeface="仿宋_GB2312" panose="02010609030101010101" pitchFamily="49" charset="-122"/>
                          <a:ea typeface="仿宋_GB2312" panose="02010609030101010101" pitchFamily="49" charset="-122"/>
                          <a:cs typeface="仿宋_GB2312" panose="02010609030101010101" pitchFamily="49" charset="-122"/>
                          <a:sym typeface="+mn-ea"/>
                        </a:rPr>
                        <a:t>　　500</a:t>
                      </a:r>
                      <a:r>
                        <a:rPr lang="zh-CN" altLang="en-US" sz="2400" dirty="0">
                          <a:solidFill>
                            <a:schemeClr val="tx1"/>
                          </a:solidFill>
                          <a:latin typeface="仿宋_GB2312" panose="02010609030101010101" pitchFamily="49" charset="-122"/>
                          <a:ea typeface="仿宋_GB2312" panose="02010609030101010101" pitchFamily="49" charset="-122"/>
                          <a:cs typeface="仿宋_GB2312" panose="02010609030101010101" pitchFamily="49" charset="-122"/>
                          <a:sym typeface="+mn-ea"/>
                        </a:rPr>
                        <a:t>万元以下的部分为20</a:t>
                      </a:r>
                      <a:r>
                        <a:rPr lang="zh-CN" altLang="en-US" sz="2400" dirty="0" smtClean="0">
                          <a:solidFill>
                            <a:schemeClr val="tx1"/>
                          </a:solidFill>
                          <a:latin typeface="仿宋_GB2312" panose="02010609030101010101" pitchFamily="49" charset="-122"/>
                          <a:ea typeface="仿宋_GB2312" panose="02010609030101010101" pitchFamily="49" charset="-122"/>
                          <a:cs typeface="仿宋_GB2312" panose="02010609030101010101" pitchFamily="49" charset="-122"/>
                          <a:sym typeface="+mn-ea"/>
                        </a:rPr>
                        <a:t>%；</a:t>
                      </a:r>
                      <a:endParaRPr lang="en-US" altLang="zh-CN" sz="2400" dirty="0" smtClean="0">
                        <a:solidFill>
                          <a:schemeClr val="tx1"/>
                        </a:solidFill>
                        <a:latin typeface="仿宋_GB2312" panose="02010609030101010101" pitchFamily="49" charset="-122"/>
                        <a:ea typeface="仿宋_GB2312" panose="02010609030101010101" pitchFamily="49" charset="-122"/>
                        <a:cs typeface="仿宋_GB2312" panose="02010609030101010101" pitchFamily="49" charset="-122"/>
                        <a:sym typeface="+mn-ea"/>
                      </a:endParaRPr>
                    </a:p>
                    <a:p>
                      <a:pPr>
                        <a:buNone/>
                      </a:pPr>
                      <a:r>
                        <a:rPr lang="zh-CN" altLang="en-US" sz="2400" dirty="0" smtClean="0">
                          <a:solidFill>
                            <a:schemeClr val="tx1"/>
                          </a:solidFill>
                          <a:latin typeface="仿宋_GB2312" panose="02010609030101010101" pitchFamily="49" charset="-122"/>
                          <a:ea typeface="仿宋_GB2312" panose="02010609030101010101" pitchFamily="49" charset="-122"/>
                          <a:cs typeface="仿宋_GB2312" panose="02010609030101010101" pitchFamily="49" charset="-122"/>
                          <a:sym typeface="+mn-ea"/>
                        </a:rPr>
                        <a:t>　　500</a:t>
                      </a:r>
                      <a:r>
                        <a:rPr lang="zh-CN" altLang="en-US" sz="2400" dirty="0">
                          <a:solidFill>
                            <a:schemeClr val="tx1"/>
                          </a:solidFill>
                          <a:latin typeface="仿宋_GB2312" panose="02010609030101010101" pitchFamily="49" charset="-122"/>
                          <a:ea typeface="仿宋_GB2312" panose="02010609030101010101" pitchFamily="49" charset="-122"/>
                          <a:cs typeface="仿宋_GB2312" panose="02010609030101010101" pitchFamily="49" charset="-122"/>
                          <a:sym typeface="+mn-ea"/>
                        </a:rPr>
                        <a:t>万元至1000万元的部分为15</a:t>
                      </a:r>
                      <a:r>
                        <a:rPr lang="zh-CN" altLang="en-US" sz="2400" dirty="0" smtClean="0">
                          <a:solidFill>
                            <a:schemeClr val="tx1"/>
                          </a:solidFill>
                          <a:latin typeface="仿宋_GB2312" panose="02010609030101010101" pitchFamily="49" charset="-122"/>
                          <a:ea typeface="仿宋_GB2312" panose="02010609030101010101" pitchFamily="49" charset="-122"/>
                          <a:cs typeface="仿宋_GB2312" panose="02010609030101010101" pitchFamily="49" charset="-122"/>
                          <a:sym typeface="+mn-ea"/>
                        </a:rPr>
                        <a:t>%；</a:t>
                      </a:r>
                      <a:endParaRPr lang="en-US" altLang="zh-CN" sz="2400" dirty="0" smtClean="0">
                        <a:solidFill>
                          <a:schemeClr val="tx1"/>
                        </a:solidFill>
                        <a:latin typeface="仿宋_GB2312" panose="02010609030101010101" pitchFamily="49" charset="-122"/>
                        <a:ea typeface="仿宋_GB2312" panose="02010609030101010101" pitchFamily="49" charset="-122"/>
                        <a:cs typeface="仿宋_GB2312" panose="02010609030101010101" pitchFamily="49" charset="-122"/>
                        <a:sym typeface="+mn-ea"/>
                      </a:endParaRPr>
                    </a:p>
                    <a:p>
                      <a:pPr>
                        <a:buNone/>
                      </a:pPr>
                      <a:r>
                        <a:rPr lang="zh-CN" altLang="en-US" sz="2400" dirty="0" smtClean="0">
                          <a:solidFill>
                            <a:schemeClr val="tx1"/>
                          </a:solidFill>
                          <a:latin typeface="仿宋_GB2312" panose="02010609030101010101" pitchFamily="49" charset="-122"/>
                          <a:ea typeface="仿宋_GB2312" panose="02010609030101010101" pitchFamily="49" charset="-122"/>
                          <a:cs typeface="仿宋_GB2312" panose="02010609030101010101" pitchFamily="49" charset="-122"/>
                          <a:sym typeface="+mn-ea"/>
                        </a:rPr>
                        <a:t>　　1000</a:t>
                      </a:r>
                      <a:r>
                        <a:rPr lang="zh-CN" altLang="en-US" sz="2400" dirty="0">
                          <a:solidFill>
                            <a:schemeClr val="tx1"/>
                          </a:solidFill>
                          <a:latin typeface="仿宋_GB2312" panose="02010609030101010101" pitchFamily="49" charset="-122"/>
                          <a:ea typeface="仿宋_GB2312" panose="02010609030101010101" pitchFamily="49" charset="-122"/>
                          <a:cs typeface="仿宋_GB2312" panose="02010609030101010101" pitchFamily="49" charset="-122"/>
                          <a:sym typeface="+mn-ea"/>
                        </a:rPr>
                        <a:t>万元以上的部分为13%。</a:t>
                      </a:r>
                      <a:endParaRPr lang="zh-CN" altLang="en-US" sz="2400" dirty="0">
                        <a:solidFill>
                          <a:schemeClr val="tx1"/>
                        </a:solidFill>
                        <a:latin typeface="仿宋_GB2312" panose="02010609030101010101" pitchFamily="49" charset="-122"/>
                        <a:ea typeface="仿宋_GB2312" panose="02010609030101010101" pitchFamily="49" charset="-122"/>
                        <a:cs typeface="仿宋_GB2312" panose="02010609030101010101" pitchFamily="49" charset="-122"/>
                        <a:sym typeface="+mn-ea"/>
                      </a:endParaRPr>
                    </a:p>
                  </a:txBody>
                  <a:tcPr/>
                </a:tc>
                <a:tc>
                  <a:txBody>
                    <a:bodyPr/>
                    <a:lstStyle/>
                    <a:p>
                      <a:pPr>
                        <a:buNone/>
                      </a:pPr>
                      <a:r>
                        <a:rPr lang="zh-CN" altLang="en-US" sz="2400" dirty="0" smtClean="0">
                          <a:solidFill>
                            <a:schemeClr val="tx1"/>
                          </a:solidFill>
                          <a:latin typeface="仿宋_GB2312" panose="02010609030101010101" pitchFamily="49" charset="-122"/>
                          <a:ea typeface="仿宋_GB2312" panose="02010609030101010101" pitchFamily="49" charset="-122"/>
                          <a:cs typeface="仿宋_GB2312" panose="02010609030101010101" pitchFamily="49" charset="-122"/>
                          <a:sym typeface="+mn-ea"/>
                        </a:rPr>
                        <a:t>　　</a:t>
                      </a:r>
                      <a:r>
                        <a:rPr lang="en-US" altLang="zh-CN" sz="2400" dirty="0" smtClean="0">
                          <a:solidFill>
                            <a:schemeClr val="tx1"/>
                          </a:solidFill>
                          <a:latin typeface="仿宋_GB2312" panose="02010609030101010101" pitchFamily="49" charset="-122"/>
                          <a:ea typeface="仿宋_GB2312" panose="02010609030101010101" pitchFamily="49" charset="-122"/>
                          <a:cs typeface="仿宋_GB2312" panose="02010609030101010101" pitchFamily="49" charset="-122"/>
                          <a:sym typeface="+mn-ea"/>
                        </a:rPr>
                        <a:t>1.</a:t>
                      </a:r>
                      <a:r>
                        <a:rPr lang="zh-CN" altLang="zh-CN" sz="2400" dirty="0" smtClean="0">
                          <a:solidFill>
                            <a:schemeClr val="tx1"/>
                          </a:solidFill>
                          <a:latin typeface="仿宋_GB2312" panose="02010609030101010101" pitchFamily="49" charset="-122"/>
                          <a:ea typeface="仿宋_GB2312" panose="02010609030101010101" pitchFamily="49" charset="-122"/>
                          <a:cs typeface="仿宋_GB2312" panose="02010609030101010101" pitchFamily="49" charset="-122"/>
                          <a:sym typeface="+mn-ea"/>
                        </a:rPr>
                        <a:t>对</a:t>
                      </a:r>
                      <a:r>
                        <a:rPr lang="zh-CN" altLang="zh-CN" sz="2400" dirty="0">
                          <a:solidFill>
                            <a:schemeClr val="tx1"/>
                          </a:solidFill>
                          <a:latin typeface="仿宋_GB2312" panose="02010609030101010101" pitchFamily="49" charset="-122"/>
                          <a:ea typeface="仿宋_GB2312" panose="02010609030101010101" pitchFamily="49" charset="-122"/>
                          <a:cs typeface="仿宋_GB2312" panose="02010609030101010101" pitchFamily="49" charset="-122"/>
                          <a:sym typeface="+mn-ea"/>
                        </a:rPr>
                        <a:t>试验设备依赖程度低和实验材料耗费少的基础研究、软件开发、集成电路设计等智力密集型项目，提高间接经费比</a:t>
                      </a:r>
                      <a:r>
                        <a:rPr lang="zh-CN" altLang="zh-CN" sz="2400" dirty="0" smtClean="0">
                          <a:solidFill>
                            <a:schemeClr val="tx1"/>
                          </a:solidFill>
                          <a:latin typeface="仿宋_GB2312" panose="02010609030101010101" pitchFamily="49" charset="-122"/>
                          <a:ea typeface="仿宋_GB2312" panose="02010609030101010101" pitchFamily="49" charset="-122"/>
                          <a:cs typeface="仿宋_GB2312" panose="02010609030101010101" pitchFamily="49" charset="-122"/>
                          <a:sym typeface="+mn-ea"/>
                        </a:rPr>
                        <a:t>例</a:t>
                      </a:r>
                      <a:r>
                        <a:rPr lang="zh-CN" altLang="en-US" sz="2400" dirty="0" smtClean="0">
                          <a:solidFill>
                            <a:schemeClr val="tx1"/>
                          </a:solidFill>
                          <a:latin typeface="仿宋_GB2312" panose="02010609030101010101" pitchFamily="49" charset="-122"/>
                          <a:ea typeface="仿宋_GB2312" panose="02010609030101010101" pitchFamily="49" charset="-122"/>
                          <a:cs typeface="仿宋_GB2312" panose="02010609030101010101" pitchFamily="49" charset="-122"/>
                          <a:sym typeface="+mn-ea"/>
                        </a:rPr>
                        <a:t>：</a:t>
                      </a:r>
                      <a:endParaRPr lang="en-US" altLang="zh-CN" sz="2400" dirty="0" smtClean="0">
                        <a:solidFill>
                          <a:schemeClr val="tx1"/>
                        </a:solidFill>
                        <a:latin typeface="仿宋_GB2312" panose="02010609030101010101" pitchFamily="49" charset="-122"/>
                        <a:ea typeface="仿宋_GB2312" panose="02010609030101010101" pitchFamily="49" charset="-122"/>
                        <a:cs typeface="仿宋_GB2312" panose="02010609030101010101" pitchFamily="49" charset="-122"/>
                        <a:sym typeface="+mn-ea"/>
                      </a:endParaRPr>
                    </a:p>
                    <a:p>
                      <a:pPr>
                        <a:buNone/>
                      </a:pPr>
                      <a:r>
                        <a:rPr lang="zh-CN" altLang="en-US" sz="2400" dirty="0" smtClean="0">
                          <a:solidFill>
                            <a:schemeClr val="tx1"/>
                          </a:solidFill>
                          <a:latin typeface="仿宋_GB2312" panose="02010609030101010101" pitchFamily="49" charset="-122"/>
                          <a:ea typeface="仿宋_GB2312" panose="02010609030101010101" pitchFamily="49" charset="-122"/>
                          <a:cs typeface="仿宋_GB2312" panose="02010609030101010101" pitchFamily="49" charset="-122"/>
                          <a:sym typeface="+mn-ea"/>
                        </a:rPr>
                        <a:t>　　</a:t>
                      </a:r>
                      <a:r>
                        <a:rPr lang="zh-CN" altLang="zh-CN" sz="2400" dirty="0" smtClean="0">
                          <a:solidFill>
                            <a:schemeClr val="tx1"/>
                          </a:solidFill>
                          <a:latin typeface="仿宋_GB2312" panose="02010609030101010101" pitchFamily="49" charset="-122"/>
                          <a:ea typeface="仿宋_GB2312" panose="02010609030101010101" pitchFamily="49" charset="-122"/>
                          <a:cs typeface="仿宋_GB2312" panose="02010609030101010101" pitchFamily="49" charset="-122"/>
                          <a:sym typeface="+mn-ea"/>
                        </a:rPr>
                        <a:t>500</a:t>
                      </a:r>
                      <a:r>
                        <a:rPr lang="zh-CN" altLang="zh-CN" sz="2400" dirty="0">
                          <a:solidFill>
                            <a:schemeClr val="tx1"/>
                          </a:solidFill>
                          <a:latin typeface="仿宋_GB2312" panose="02010609030101010101" pitchFamily="49" charset="-122"/>
                          <a:ea typeface="仿宋_GB2312" panose="02010609030101010101" pitchFamily="49" charset="-122"/>
                          <a:cs typeface="仿宋_GB2312" panose="02010609030101010101" pitchFamily="49" charset="-122"/>
                          <a:sym typeface="+mn-ea"/>
                        </a:rPr>
                        <a:t>万元以下的部分为不超过30</a:t>
                      </a:r>
                      <a:r>
                        <a:rPr lang="zh-CN" altLang="zh-CN" sz="2400" dirty="0" smtClean="0">
                          <a:solidFill>
                            <a:schemeClr val="tx1"/>
                          </a:solidFill>
                          <a:latin typeface="仿宋_GB2312" panose="02010609030101010101" pitchFamily="49" charset="-122"/>
                          <a:ea typeface="仿宋_GB2312" panose="02010609030101010101" pitchFamily="49" charset="-122"/>
                          <a:cs typeface="仿宋_GB2312" panose="02010609030101010101" pitchFamily="49" charset="-122"/>
                          <a:sym typeface="+mn-ea"/>
                        </a:rPr>
                        <a:t>%</a:t>
                      </a:r>
                      <a:r>
                        <a:rPr lang="zh-CN" altLang="en-US" sz="2400" dirty="0" smtClean="0">
                          <a:solidFill>
                            <a:schemeClr val="tx1"/>
                          </a:solidFill>
                          <a:latin typeface="仿宋_GB2312" panose="02010609030101010101" pitchFamily="49" charset="-122"/>
                          <a:ea typeface="仿宋_GB2312" panose="02010609030101010101" pitchFamily="49" charset="-122"/>
                          <a:cs typeface="仿宋_GB2312" panose="02010609030101010101" pitchFamily="49" charset="-122"/>
                          <a:sym typeface="+mn-ea"/>
                        </a:rPr>
                        <a:t>；</a:t>
                      </a:r>
                      <a:endParaRPr lang="en-US" altLang="zh-CN" sz="2400" dirty="0" smtClean="0">
                        <a:solidFill>
                          <a:schemeClr val="tx1"/>
                        </a:solidFill>
                        <a:latin typeface="仿宋_GB2312" panose="02010609030101010101" pitchFamily="49" charset="-122"/>
                        <a:ea typeface="仿宋_GB2312" panose="02010609030101010101" pitchFamily="49" charset="-122"/>
                        <a:cs typeface="仿宋_GB2312" panose="02010609030101010101" pitchFamily="49" charset="-122"/>
                        <a:sym typeface="+mn-ea"/>
                      </a:endParaRPr>
                    </a:p>
                    <a:p>
                      <a:pPr>
                        <a:buNone/>
                      </a:pPr>
                      <a:r>
                        <a:rPr lang="zh-CN" altLang="en-US" sz="2400" dirty="0" smtClean="0">
                          <a:solidFill>
                            <a:schemeClr val="tx1"/>
                          </a:solidFill>
                          <a:latin typeface="仿宋_GB2312" panose="02010609030101010101" pitchFamily="49" charset="-122"/>
                          <a:ea typeface="仿宋_GB2312" panose="02010609030101010101" pitchFamily="49" charset="-122"/>
                          <a:cs typeface="仿宋_GB2312" panose="02010609030101010101" pitchFamily="49" charset="-122"/>
                          <a:sym typeface="+mn-ea"/>
                        </a:rPr>
                        <a:t>　　</a:t>
                      </a:r>
                      <a:r>
                        <a:rPr lang="zh-CN" altLang="zh-CN" sz="2400" dirty="0" smtClean="0">
                          <a:solidFill>
                            <a:schemeClr val="tx1"/>
                          </a:solidFill>
                          <a:latin typeface="仿宋_GB2312" panose="02010609030101010101" pitchFamily="49" charset="-122"/>
                          <a:ea typeface="仿宋_GB2312" panose="02010609030101010101" pitchFamily="49" charset="-122"/>
                          <a:cs typeface="仿宋_GB2312" panose="02010609030101010101" pitchFamily="49" charset="-122"/>
                          <a:sym typeface="+mn-ea"/>
                        </a:rPr>
                        <a:t>500万</a:t>
                      </a:r>
                      <a:r>
                        <a:rPr lang="zh-CN" altLang="zh-CN" sz="2400" dirty="0">
                          <a:solidFill>
                            <a:schemeClr val="tx1"/>
                          </a:solidFill>
                          <a:latin typeface="仿宋_GB2312" panose="02010609030101010101" pitchFamily="49" charset="-122"/>
                          <a:ea typeface="仿宋_GB2312" panose="02010609030101010101" pitchFamily="49" charset="-122"/>
                          <a:cs typeface="仿宋_GB2312" panose="02010609030101010101" pitchFamily="49" charset="-122"/>
                          <a:sym typeface="+mn-ea"/>
                        </a:rPr>
                        <a:t>元至1000万元的部分为不超过25</a:t>
                      </a:r>
                      <a:r>
                        <a:rPr lang="zh-CN" altLang="zh-CN" sz="2400" dirty="0" smtClean="0">
                          <a:solidFill>
                            <a:schemeClr val="tx1"/>
                          </a:solidFill>
                          <a:latin typeface="仿宋_GB2312" panose="02010609030101010101" pitchFamily="49" charset="-122"/>
                          <a:ea typeface="仿宋_GB2312" panose="02010609030101010101" pitchFamily="49" charset="-122"/>
                          <a:cs typeface="仿宋_GB2312" panose="02010609030101010101" pitchFamily="49" charset="-122"/>
                          <a:sym typeface="+mn-ea"/>
                        </a:rPr>
                        <a:t>%</a:t>
                      </a:r>
                      <a:r>
                        <a:rPr lang="zh-CN" altLang="en-US" sz="2400" dirty="0" smtClean="0">
                          <a:solidFill>
                            <a:schemeClr val="tx1"/>
                          </a:solidFill>
                          <a:latin typeface="仿宋_GB2312" panose="02010609030101010101" pitchFamily="49" charset="-122"/>
                          <a:ea typeface="仿宋_GB2312" panose="02010609030101010101" pitchFamily="49" charset="-122"/>
                          <a:cs typeface="仿宋_GB2312" panose="02010609030101010101" pitchFamily="49" charset="-122"/>
                          <a:sym typeface="+mn-ea"/>
                        </a:rPr>
                        <a:t>；</a:t>
                      </a:r>
                      <a:endParaRPr lang="en-US" altLang="zh-CN" sz="2400" dirty="0" smtClean="0">
                        <a:solidFill>
                          <a:schemeClr val="tx1"/>
                        </a:solidFill>
                        <a:latin typeface="仿宋_GB2312" panose="02010609030101010101" pitchFamily="49" charset="-122"/>
                        <a:ea typeface="仿宋_GB2312" panose="02010609030101010101" pitchFamily="49" charset="-122"/>
                        <a:cs typeface="仿宋_GB2312" panose="02010609030101010101" pitchFamily="49" charset="-122"/>
                        <a:sym typeface="+mn-ea"/>
                      </a:endParaRPr>
                    </a:p>
                    <a:p>
                      <a:pPr>
                        <a:buNone/>
                      </a:pPr>
                      <a:r>
                        <a:rPr lang="zh-CN" altLang="en-US" sz="2400" dirty="0" smtClean="0">
                          <a:solidFill>
                            <a:schemeClr val="tx1"/>
                          </a:solidFill>
                          <a:latin typeface="仿宋_GB2312" panose="02010609030101010101" pitchFamily="49" charset="-122"/>
                          <a:ea typeface="仿宋_GB2312" panose="02010609030101010101" pitchFamily="49" charset="-122"/>
                          <a:cs typeface="仿宋_GB2312" panose="02010609030101010101" pitchFamily="49" charset="-122"/>
                          <a:sym typeface="+mn-ea"/>
                        </a:rPr>
                        <a:t>　　</a:t>
                      </a:r>
                      <a:r>
                        <a:rPr lang="zh-CN" altLang="zh-CN" sz="2400" dirty="0" smtClean="0">
                          <a:solidFill>
                            <a:schemeClr val="tx1"/>
                          </a:solidFill>
                          <a:latin typeface="仿宋_GB2312" panose="02010609030101010101" pitchFamily="49" charset="-122"/>
                          <a:ea typeface="仿宋_GB2312" panose="02010609030101010101" pitchFamily="49" charset="-122"/>
                          <a:cs typeface="仿宋_GB2312" panose="02010609030101010101" pitchFamily="49" charset="-122"/>
                          <a:sym typeface="+mn-ea"/>
                        </a:rPr>
                        <a:t>1000</a:t>
                      </a:r>
                      <a:r>
                        <a:rPr lang="zh-CN" altLang="zh-CN" sz="2400" dirty="0">
                          <a:solidFill>
                            <a:schemeClr val="tx1"/>
                          </a:solidFill>
                          <a:latin typeface="仿宋_GB2312" panose="02010609030101010101" pitchFamily="49" charset="-122"/>
                          <a:ea typeface="仿宋_GB2312" panose="02010609030101010101" pitchFamily="49" charset="-122"/>
                          <a:cs typeface="仿宋_GB2312" panose="02010609030101010101" pitchFamily="49" charset="-122"/>
                          <a:sym typeface="+mn-ea"/>
                        </a:rPr>
                        <a:t>万元以上的部分为不超过20%。</a:t>
                      </a:r>
                      <a:endParaRPr lang="zh-CN" altLang="zh-CN" sz="2400" dirty="0">
                        <a:solidFill>
                          <a:schemeClr val="tx1"/>
                        </a:solidFill>
                        <a:latin typeface="仿宋_GB2312" panose="02010609030101010101" pitchFamily="49" charset="-122"/>
                        <a:ea typeface="仿宋_GB2312" panose="02010609030101010101" pitchFamily="49" charset="-122"/>
                        <a:cs typeface="仿宋_GB2312" panose="02010609030101010101" pitchFamily="49" charset="-122"/>
                        <a:sym typeface="+mn-ea"/>
                      </a:endParaRPr>
                    </a:p>
                    <a:p>
                      <a:pPr>
                        <a:buNone/>
                      </a:pPr>
                      <a:endParaRPr lang="zh-CN" altLang="en-US" dirty="0"/>
                    </a:p>
                  </a:txBody>
                  <a:tcPr/>
                </a:tc>
              </a:tr>
              <a:tr h="1677035">
                <a:tc vMerge="1">
                  <a:tcPr/>
                </a:tc>
                <a:tc>
                  <a:txBody>
                    <a:bodyPr/>
                    <a:lstStyle/>
                    <a:p>
                      <a:pPr>
                        <a:buNone/>
                      </a:pPr>
                      <a:r>
                        <a:rPr lang="zh-CN" altLang="en-US" sz="2400" dirty="0" smtClean="0">
                          <a:solidFill>
                            <a:schemeClr val="tx1"/>
                          </a:solidFill>
                          <a:latin typeface="仿宋_GB2312" panose="02010609030101010101" pitchFamily="49" charset="-122"/>
                          <a:ea typeface="仿宋_GB2312" panose="02010609030101010101" pitchFamily="49" charset="-122"/>
                          <a:cs typeface="仿宋_GB2312" panose="02010609030101010101" pitchFamily="49" charset="-122"/>
                          <a:sym typeface="+mn-ea"/>
                        </a:rPr>
                        <a:t>　　</a:t>
                      </a:r>
                      <a:r>
                        <a:rPr lang="en-US" altLang="zh-CN" sz="2400" dirty="0" smtClean="0">
                          <a:solidFill>
                            <a:schemeClr val="tx1"/>
                          </a:solidFill>
                          <a:latin typeface="仿宋_GB2312" panose="02010609030101010101" pitchFamily="49" charset="-122"/>
                          <a:ea typeface="仿宋_GB2312" panose="02010609030101010101" pitchFamily="49" charset="-122"/>
                          <a:cs typeface="仿宋_GB2312" panose="02010609030101010101" pitchFamily="49" charset="-122"/>
                          <a:sym typeface="+mn-ea"/>
                        </a:rPr>
                        <a:t>2.</a:t>
                      </a:r>
                      <a:r>
                        <a:rPr lang="zh-CN" altLang="en-US" sz="2400" dirty="0" smtClean="0">
                          <a:solidFill>
                            <a:schemeClr val="tx1"/>
                          </a:solidFill>
                          <a:latin typeface="仿宋_GB2312" panose="02010609030101010101" pitchFamily="49" charset="-122"/>
                          <a:ea typeface="仿宋_GB2312" panose="02010609030101010101" pitchFamily="49" charset="-122"/>
                          <a:cs typeface="仿宋_GB2312" panose="02010609030101010101" pitchFamily="49" charset="-122"/>
                          <a:sym typeface="+mn-ea"/>
                        </a:rPr>
                        <a:t>对</a:t>
                      </a:r>
                      <a:r>
                        <a:rPr lang="zh-CN" altLang="zh-CN" sz="2400" dirty="0" smtClean="0">
                          <a:solidFill>
                            <a:schemeClr val="tx1"/>
                          </a:solidFill>
                          <a:latin typeface="仿宋_GB2312" panose="02010609030101010101" pitchFamily="49" charset="-122"/>
                          <a:ea typeface="仿宋_GB2312" panose="02010609030101010101" pitchFamily="49" charset="-122"/>
                          <a:cs typeface="仿宋_GB2312" panose="02010609030101010101" pitchFamily="49" charset="-122"/>
                          <a:sym typeface="+mn-ea"/>
                        </a:rPr>
                        <a:t>数</a:t>
                      </a:r>
                      <a:r>
                        <a:rPr lang="zh-CN" altLang="zh-CN" sz="2400" dirty="0">
                          <a:solidFill>
                            <a:schemeClr val="tx1"/>
                          </a:solidFill>
                          <a:latin typeface="仿宋_GB2312" panose="02010609030101010101" pitchFamily="49" charset="-122"/>
                          <a:ea typeface="仿宋_GB2312" panose="02010609030101010101" pitchFamily="49" charset="-122"/>
                          <a:cs typeface="仿宋_GB2312" panose="02010609030101010101" pitchFamily="49" charset="-122"/>
                          <a:sym typeface="+mn-ea"/>
                        </a:rPr>
                        <a:t>学等纯理论基础研究项目，间接经费可进一步根据实际情况适当调整，</a:t>
                      </a:r>
                      <a:r>
                        <a:rPr lang="zh-CN" altLang="zh-CN" sz="2400" dirty="0">
                          <a:solidFill>
                            <a:srgbClr val="FF0000"/>
                          </a:solidFill>
                          <a:latin typeface="仿宋_GB2312" panose="02010609030101010101" pitchFamily="49" charset="-122"/>
                          <a:ea typeface="仿宋_GB2312" panose="02010609030101010101" pitchFamily="49" charset="-122"/>
                          <a:cs typeface="仿宋_GB2312" panose="02010609030101010101" pitchFamily="49" charset="-122"/>
                          <a:sym typeface="+mn-ea"/>
                        </a:rPr>
                        <a:t>比例不超过40%。</a:t>
                      </a:r>
                      <a:r>
                        <a:rPr lang="zh-CN" altLang="zh-CN" sz="2400" dirty="0">
                          <a:solidFill>
                            <a:schemeClr val="tx1"/>
                          </a:solidFill>
                          <a:latin typeface="仿宋_GB2312" panose="02010609030101010101" pitchFamily="49" charset="-122"/>
                          <a:ea typeface="仿宋_GB2312" panose="02010609030101010101" pitchFamily="49" charset="-122"/>
                          <a:cs typeface="仿宋_GB2312" panose="02010609030101010101" pitchFamily="49" charset="-122"/>
                          <a:sym typeface="+mn-ea"/>
                        </a:rPr>
                        <a:t>间接经费的使用应向创新绩效突出的团队和个人倾斜。</a:t>
                      </a:r>
                      <a:endParaRPr lang="zh-CN" altLang="en-US" dirty="0"/>
                    </a:p>
                  </a:txBody>
                  <a:tcPr/>
                </a:tc>
              </a:tr>
            </a:tbl>
          </a:graphicData>
        </a:graphic>
      </p:graphicFrame>
    </p:spTree>
  </p:cSld>
  <p:clrMapOvr>
    <a:masterClrMapping/>
  </p:clrMapOvr>
  <p:transition spd="slow">
    <p:cove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le 1"/>
          <p:cNvSpPr txBox="1"/>
          <p:nvPr/>
        </p:nvSpPr>
        <p:spPr>
          <a:xfrm>
            <a:off x="1143635" y="266700"/>
            <a:ext cx="9893711" cy="506095"/>
          </a:xfrm>
          <a:prstGeom prst="rect">
            <a:avLst/>
          </a:prstGeom>
        </p:spPr>
        <p:txBody>
          <a:bodyPr lIns="0" rIns="0"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defTabSz="1218565"/>
            <a:r>
              <a:rPr lang="zh-CN" altLang="en-US" sz="2400" b="1" dirty="0" smtClean="0">
                <a:solidFill>
                  <a:prstClr val="black">
                    <a:lumMod val="75000"/>
                    <a:lumOff val="25000"/>
                  </a:prstClr>
                </a:solidFill>
                <a:latin typeface="微软雅黑" panose="020B0503020204020204" pitchFamily="34" charset="-122"/>
                <a:ea typeface="微软雅黑" panose="020B0503020204020204" pitchFamily="34" charset="-122"/>
              </a:rPr>
              <a:t>省财政厅科技厅落实党中央和云南省委意见</a:t>
            </a:r>
            <a:r>
              <a:rPr lang="zh-CN" altLang="en-US" sz="2400" b="1" dirty="0" smtClean="0">
                <a:solidFill>
                  <a:srgbClr val="FF0000"/>
                </a:solidFill>
                <a:latin typeface="微软雅黑" panose="020B0503020204020204" pitchFamily="34" charset="-122"/>
                <a:ea typeface="微软雅黑" panose="020B0503020204020204" pitchFamily="34" charset="-122"/>
              </a:rPr>
              <a:t>举措之二</a:t>
            </a:r>
            <a:r>
              <a:rPr lang="en-US" altLang="zh-CN" sz="2400" b="1" dirty="0" smtClean="0">
                <a:solidFill>
                  <a:srgbClr val="FF0000"/>
                </a:solidFill>
                <a:latin typeface="微软雅黑" panose="020B0503020204020204" pitchFamily="34" charset="-122"/>
                <a:ea typeface="微软雅黑" panose="020B0503020204020204" pitchFamily="34" charset="-122"/>
              </a:rPr>
              <a:t>———</a:t>
            </a:r>
            <a:r>
              <a:rPr lang="zh-CN" altLang="en-US" sz="2400" b="1" dirty="0" smtClean="0">
                <a:solidFill>
                  <a:prstClr val="black">
                    <a:lumMod val="75000"/>
                    <a:lumOff val="25000"/>
                  </a:prstClr>
                </a:solidFill>
                <a:latin typeface="微软雅黑" panose="020B0503020204020204" pitchFamily="34" charset="-122"/>
                <a:ea typeface="微软雅黑" panose="020B0503020204020204" pitchFamily="34" charset="-122"/>
              </a:rPr>
              <a:t>十六条措施</a:t>
            </a:r>
            <a:endParaRPr lang="zh-CN" altLang="en-US" sz="2400" b="1" dirty="0">
              <a:solidFill>
                <a:prstClr val="black">
                  <a:lumMod val="75000"/>
                  <a:lumOff val="25000"/>
                </a:prstClr>
              </a:solidFill>
              <a:latin typeface="微软雅黑" panose="020B0503020204020204" pitchFamily="34" charset="-122"/>
              <a:ea typeface="微软雅黑" panose="020B0503020204020204" pitchFamily="34" charset="-122"/>
            </a:endParaRPr>
          </a:p>
        </p:txBody>
      </p:sp>
      <p:sp>
        <p:nvSpPr>
          <p:cNvPr id="27" name="圆角矩形 26"/>
          <p:cNvSpPr/>
          <p:nvPr/>
        </p:nvSpPr>
        <p:spPr>
          <a:xfrm>
            <a:off x="1284605" y="2219960"/>
            <a:ext cx="9497060" cy="2560320"/>
          </a:xfrm>
          <a:prstGeom prst="roundRect">
            <a:avLst>
              <a:gd name="adj" fmla="val 0"/>
            </a:avLst>
          </a:prstGeom>
          <a:noFill/>
          <a:ln w="31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endParaRPr lang="zh-CN" altLang="en-US" sz="2400">
              <a:solidFill>
                <a:prstClr val="white"/>
              </a:solidFill>
              <a:latin typeface="Calibri" panose="020F0502020204030204"/>
              <a:ea typeface="宋体" panose="02010600030101010101" pitchFamily="2" charset="-122"/>
            </a:endParaRPr>
          </a:p>
        </p:txBody>
      </p:sp>
      <p:sp>
        <p:nvSpPr>
          <p:cNvPr id="39" name="TextBox 38"/>
          <p:cNvSpPr txBox="1"/>
          <p:nvPr/>
        </p:nvSpPr>
        <p:spPr>
          <a:xfrm>
            <a:off x="1668780" y="2604135"/>
            <a:ext cx="8943975" cy="1697990"/>
          </a:xfrm>
          <a:prstGeom prst="rect">
            <a:avLst/>
          </a:prstGeom>
          <a:noFill/>
        </p:spPr>
        <p:txBody>
          <a:bodyPr wrap="square" lIns="0" tIns="0" rIns="0" bIns="0" rtlCol="0">
            <a:spAutoFit/>
            <a:scene3d>
              <a:camera prst="orthographicFront"/>
              <a:lightRig rig="threePt" dir="t"/>
            </a:scene3d>
          </a:bodyPr>
          <a:lstStyle/>
          <a:p>
            <a:pPr algn="just" defTabSz="1218565">
              <a:lnSpc>
                <a:spcPct val="120000"/>
              </a:lnSpc>
            </a:pPr>
            <a:r>
              <a:rPr lang="en-US" altLang="zh-CN" sz="1600" b="1" dirty="0">
                <a:solidFill>
                  <a:srgbClr val="0070C0"/>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rPr>
              <a:t> </a:t>
            </a:r>
            <a:r>
              <a:rPr lang="en-US" altLang="zh-CN" sz="1600" dirty="0">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rPr>
              <a:t>    </a:t>
            </a:r>
            <a:r>
              <a:rPr lang="en-US" altLang="zh-CN" sz="2400" dirty="0">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rPr>
              <a:t> </a:t>
            </a:r>
            <a:r>
              <a:rPr lang="zh-CN" altLang="en-US" sz="2400" b="1" dirty="0">
                <a:solidFill>
                  <a:prstClr val="black">
                    <a:lumMod val="75000"/>
                    <a:lumOff val="25000"/>
                  </a:prstClr>
                </a:solidFill>
                <a:latin typeface="微软雅黑" panose="020B0503020204020204" pitchFamily="34" charset="-122"/>
                <a:ea typeface="微软雅黑" panose="020B0503020204020204" pitchFamily="34" charset="-122"/>
                <a:sym typeface="+mn-ea"/>
              </a:rPr>
              <a:t>（三）进一步优化预算评</a:t>
            </a:r>
            <a:r>
              <a:rPr lang="zh-CN" altLang="en-US" sz="2400" b="1" dirty="0" smtClean="0">
                <a:solidFill>
                  <a:prstClr val="black">
                    <a:lumMod val="75000"/>
                    <a:lumOff val="25000"/>
                  </a:prstClr>
                </a:solidFill>
                <a:latin typeface="微软雅黑" panose="020B0503020204020204" pitchFamily="34" charset="-122"/>
                <a:ea typeface="微软雅黑" panose="020B0503020204020204" pitchFamily="34" charset="-122"/>
                <a:sym typeface="+mn-ea"/>
              </a:rPr>
              <a:t>审</a:t>
            </a:r>
            <a:endParaRPr lang="zh-CN" altLang="en-US" sz="2400" b="1" dirty="0">
              <a:solidFill>
                <a:prstClr val="black">
                  <a:lumMod val="75000"/>
                  <a:lumOff val="25000"/>
                </a:prstClr>
              </a:solidFill>
              <a:latin typeface="微软雅黑" panose="020B0503020204020204" pitchFamily="34" charset="-122"/>
              <a:ea typeface="微软雅黑" panose="020B0503020204020204" pitchFamily="34" charset="-122"/>
            </a:endParaRPr>
          </a:p>
          <a:p>
            <a:pPr algn="just" defTabSz="1218565">
              <a:lnSpc>
                <a:spcPct val="120000"/>
              </a:lnSpc>
            </a:pPr>
            <a:endParaRPr lang="zh-CN" altLang="zh-CN" sz="2000" dirty="0">
              <a:solidFill>
                <a:schemeClr val="tx1"/>
              </a:solidFill>
              <a:effectLst>
                <a:outerShdw blurRad="38100" dist="19050" dir="2700000" algn="tl" rotWithShape="0">
                  <a:schemeClr val="dk1">
                    <a:alpha val="40000"/>
                  </a:schemeClr>
                </a:outerShdw>
              </a:effectLst>
              <a:latin typeface="仿宋_GB2312" panose="02010609030101010101" pitchFamily="49" charset="-122"/>
              <a:ea typeface="仿宋_GB2312" panose="02010609030101010101" pitchFamily="49" charset="-122"/>
            </a:endParaRPr>
          </a:p>
          <a:p>
            <a:pPr marL="342900" indent="-342900" algn="just" defTabSz="1218565">
              <a:lnSpc>
                <a:spcPct val="120000"/>
              </a:lnSpc>
              <a:buFont typeface="Wingdings" panose="05000000000000000000" charset="0"/>
              <a:buChar char="l"/>
            </a:pPr>
            <a:r>
              <a:rPr lang="zh-CN" altLang="zh-CN" sz="2000" dirty="0">
                <a:solidFill>
                  <a:schemeClr val="tx1"/>
                </a:solidFill>
                <a:effectLst>
                  <a:outerShdw blurRad="38100" dist="19050" dir="2700000" algn="tl" rotWithShape="0">
                    <a:schemeClr val="dk1">
                      <a:alpha val="40000"/>
                    </a:schemeClr>
                  </a:outerShdw>
                </a:effectLst>
                <a:latin typeface="仿宋_GB2312" panose="02010609030101010101" pitchFamily="49" charset="-122"/>
                <a:ea typeface="仿宋_GB2312" panose="02010609030101010101" pitchFamily="49" charset="-122"/>
              </a:rPr>
              <a:t>    </a:t>
            </a:r>
            <a:r>
              <a:rPr lang="zh-CN" altLang="zh-CN" sz="2400" dirty="0">
                <a:solidFill>
                  <a:schemeClr val="tx1"/>
                </a:solidFill>
                <a:effectLst>
                  <a:outerShdw blurRad="38100" dist="19050" dir="2700000" algn="tl" rotWithShape="0">
                    <a:schemeClr val="dk1">
                      <a:alpha val="40000"/>
                    </a:schemeClr>
                  </a:outerShdw>
                </a:effectLst>
                <a:latin typeface="仿宋_GB2312" panose="02010609030101010101" pitchFamily="49" charset="-122"/>
                <a:ea typeface="仿宋_GB2312" panose="02010609030101010101" pitchFamily="49" charset="-122"/>
              </a:rPr>
              <a:t>技术专家和财务专家对拟立项项目共同审核，在科研项目评审的同时进行预算评审。</a:t>
            </a:r>
            <a:endParaRPr lang="zh-CN" altLang="zh-CN" sz="2400" dirty="0">
              <a:solidFill>
                <a:schemeClr val="tx1"/>
              </a:solidFill>
              <a:effectLst>
                <a:outerShdw blurRad="38100" dist="19050" dir="2700000" algn="tl" rotWithShape="0">
                  <a:schemeClr val="dk1">
                    <a:alpha val="40000"/>
                  </a:schemeClr>
                </a:outerShdw>
              </a:effectLst>
              <a:latin typeface="仿宋_GB2312" panose="02010609030101010101" pitchFamily="49" charset="-122"/>
              <a:ea typeface="仿宋_GB2312" panose="02010609030101010101" pitchFamily="49" charset="-122"/>
              <a:cs typeface="仿宋_GB2312" panose="02010609030101010101" pitchFamily="49" charset="-122"/>
            </a:endParaRPr>
          </a:p>
        </p:txBody>
      </p:sp>
      <p:sp>
        <p:nvSpPr>
          <p:cNvPr id="40" name="矩形 93"/>
          <p:cNvSpPr/>
          <p:nvPr/>
        </p:nvSpPr>
        <p:spPr>
          <a:xfrm>
            <a:off x="1284546" y="2220112"/>
            <a:ext cx="384043" cy="384043"/>
          </a:xfrm>
          <a:custGeom>
            <a:avLst/>
            <a:gdLst/>
            <a:ahLst/>
            <a:cxnLst/>
            <a:rect l="l" t="t" r="r" b="b"/>
            <a:pathLst>
              <a:path w="504056" h="504056">
                <a:moveTo>
                  <a:pt x="0" y="0"/>
                </a:moveTo>
                <a:lnTo>
                  <a:pt x="504056" y="0"/>
                </a:lnTo>
                <a:lnTo>
                  <a:pt x="504056" y="144016"/>
                </a:lnTo>
                <a:lnTo>
                  <a:pt x="144016" y="144016"/>
                </a:lnTo>
                <a:lnTo>
                  <a:pt x="144016" y="504056"/>
                </a:lnTo>
                <a:lnTo>
                  <a:pt x="0" y="50405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endParaRPr lang="zh-CN" altLang="en-US" sz="2400">
              <a:solidFill>
                <a:prstClr val="white"/>
              </a:solidFill>
              <a:latin typeface="Calibri" panose="020F0502020204030204"/>
              <a:ea typeface="宋体" panose="02010600030101010101" pitchFamily="2" charset="-122"/>
            </a:endParaRPr>
          </a:p>
        </p:txBody>
      </p:sp>
      <p:sp>
        <p:nvSpPr>
          <p:cNvPr id="41" name="矩形 93"/>
          <p:cNvSpPr/>
          <p:nvPr/>
        </p:nvSpPr>
        <p:spPr>
          <a:xfrm rot="10800000">
            <a:off x="10397801" y="4395841"/>
            <a:ext cx="384043" cy="384043"/>
          </a:xfrm>
          <a:custGeom>
            <a:avLst/>
            <a:gdLst/>
            <a:ahLst/>
            <a:cxnLst/>
            <a:rect l="l" t="t" r="r" b="b"/>
            <a:pathLst>
              <a:path w="504056" h="504056">
                <a:moveTo>
                  <a:pt x="0" y="0"/>
                </a:moveTo>
                <a:lnTo>
                  <a:pt x="504056" y="0"/>
                </a:lnTo>
                <a:lnTo>
                  <a:pt x="504056" y="144016"/>
                </a:lnTo>
                <a:lnTo>
                  <a:pt x="144016" y="144016"/>
                </a:lnTo>
                <a:lnTo>
                  <a:pt x="144016" y="504056"/>
                </a:lnTo>
                <a:lnTo>
                  <a:pt x="0" y="50405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endParaRPr lang="zh-CN" altLang="en-US" sz="2400">
              <a:solidFill>
                <a:prstClr val="white"/>
              </a:solidFill>
              <a:latin typeface="Calibri" panose="020F0502020204030204"/>
              <a:ea typeface="宋体" panose="02010600030101010101" pitchFamily="2" charset="-122"/>
            </a:endParaRPr>
          </a:p>
        </p:txBody>
      </p:sp>
    </p:spTree>
  </p:cSld>
  <p:clrMapOvr>
    <a:masterClrMapping/>
  </p:clrMapOvr>
  <p:transition spd="slow">
    <p:dissolv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le 1"/>
          <p:cNvSpPr txBox="1"/>
          <p:nvPr/>
        </p:nvSpPr>
        <p:spPr>
          <a:xfrm>
            <a:off x="1148080" y="266700"/>
            <a:ext cx="9857105" cy="506095"/>
          </a:xfrm>
          <a:prstGeom prst="rect">
            <a:avLst/>
          </a:prstGeom>
        </p:spPr>
        <p:txBody>
          <a:bodyPr lIns="0" rIns="0"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defTabSz="1218565"/>
            <a:r>
              <a:rPr lang="zh-CN" altLang="en-US" sz="2400" b="1" dirty="0" smtClean="0">
                <a:solidFill>
                  <a:prstClr val="black">
                    <a:lumMod val="75000"/>
                    <a:lumOff val="25000"/>
                  </a:prstClr>
                </a:solidFill>
                <a:latin typeface="微软雅黑" panose="020B0503020204020204" pitchFamily="34" charset="-122"/>
                <a:ea typeface="微软雅黑" panose="020B0503020204020204" pitchFamily="34" charset="-122"/>
              </a:rPr>
              <a:t>省财政厅科技厅落实党中央和云南省委意见</a:t>
            </a:r>
            <a:r>
              <a:rPr lang="zh-CN" altLang="en-US" sz="2400" b="1" dirty="0" smtClean="0">
                <a:solidFill>
                  <a:srgbClr val="FF0000"/>
                </a:solidFill>
                <a:latin typeface="微软雅黑" panose="020B0503020204020204" pitchFamily="34" charset="-122"/>
                <a:ea typeface="微软雅黑" panose="020B0503020204020204" pitchFamily="34" charset="-122"/>
              </a:rPr>
              <a:t>举措之二</a:t>
            </a:r>
            <a:r>
              <a:rPr lang="en-US" altLang="zh-CN" sz="2400" b="1" dirty="0" smtClean="0">
                <a:solidFill>
                  <a:srgbClr val="FF0000"/>
                </a:solidFill>
                <a:latin typeface="微软雅黑" panose="020B0503020204020204" pitchFamily="34" charset="-122"/>
                <a:ea typeface="微软雅黑" panose="020B0503020204020204" pitchFamily="34" charset="-122"/>
              </a:rPr>
              <a:t>———</a:t>
            </a:r>
            <a:r>
              <a:rPr lang="zh-CN" altLang="en-US" sz="2400" b="1" dirty="0" smtClean="0">
                <a:solidFill>
                  <a:prstClr val="black">
                    <a:lumMod val="75000"/>
                    <a:lumOff val="25000"/>
                  </a:prstClr>
                </a:solidFill>
                <a:latin typeface="微软雅黑" panose="020B0503020204020204" pitchFamily="34" charset="-122"/>
                <a:ea typeface="微软雅黑" panose="020B0503020204020204" pitchFamily="34" charset="-122"/>
              </a:rPr>
              <a:t>十</a:t>
            </a:r>
            <a:r>
              <a:rPr lang="zh-CN" altLang="en-US" sz="2400" b="1" dirty="0">
                <a:solidFill>
                  <a:prstClr val="black">
                    <a:lumMod val="75000"/>
                    <a:lumOff val="25000"/>
                  </a:prstClr>
                </a:solidFill>
                <a:latin typeface="微软雅黑" panose="020B0503020204020204" pitchFamily="34" charset="-122"/>
                <a:ea typeface="微软雅黑" panose="020B0503020204020204" pitchFamily="34" charset="-122"/>
              </a:rPr>
              <a:t>六条措施</a:t>
            </a:r>
            <a:endParaRPr lang="zh-CN" altLang="en-US" sz="2400" b="1" dirty="0">
              <a:solidFill>
                <a:prstClr val="black">
                  <a:lumMod val="75000"/>
                  <a:lumOff val="25000"/>
                </a:prstClr>
              </a:solidFill>
              <a:latin typeface="微软雅黑" panose="020B0503020204020204" pitchFamily="34" charset="-122"/>
              <a:ea typeface="微软雅黑" panose="020B0503020204020204" pitchFamily="34" charset="-122"/>
            </a:endParaRPr>
          </a:p>
        </p:txBody>
      </p:sp>
      <p:graphicFrame>
        <p:nvGraphicFramePr>
          <p:cNvPr id="3" name="表格 2"/>
          <p:cNvGraphicFramePr/>
          <p:nvPr/>
        </p:nvGraphicFramePr>
        <p:xfrm>
          <a:off x="0" y="1235075"/>
          <a:ext cx="11508740" cy="5193665"/>
        </p:xfrm>
        <a:graphic>
          <a:graphicData uri="http://schemas.openxmlformats.org/drawingml/2006/table">
            <a:tbl>
              <a:tblPr firstRow="1" bandRow="1">
                <a:tableStyleId>{5C22544A-7EE6-4342-B048-85BDC9FD1C3A}</a:tableStyleId>
              </a:tblPr>
              <a:tblGrid>
                <a:gridCol w="6608064"/>
                <a:gridCol w="4900676"/>
              </a:tblGrid>
              <a:tr h="593725">
                <a:tc>
                  <a:txBody>
                    <a:bodyPr/>
                    <a:lstStyle/>
                    <a:p>
                      <a:pPr marL="0" marR="0" indent="0" algn="ctr" defTabSz="1218565" rtl="0" eaLnBrk="1" fontAlgn="auto" latinLnBrk="0" hangingPunct="1">
                        <a:lnSpc>
                          <a:spcPct val="100000"/>
                        </a:lnSpc>
                        <a:spcBef>
                          <a:spcPts val="0"/>
                        </a:spcBef>
                        <a:spcAft>
                          <a:spcPts val="0"/>
                        </a:spcAft>
                        <a:buClrTx/>
                        <a:buSzTx/>
                        <a:buFontTx/>
                        <a:buNone/>
                        <a:defRPr/>
                      </a:pPr>
                      <a:endParaRPr lang="en-US" altLang="zh-CN" dirty="0" smtClean="0">
                        <a:latin typeface="微软雅黑" panose="020B0503020204020204" pitchFamily="34" charset="-122"/>
                        <a:ea typeface="微软雅黑" panose="020B0503020204020204" pitchFamily="34" charset="-122"/>
                      </a:endParaRPr>
                    </a:p>
                    <a:p>
                      <a:pPr marL="0" marR="0" indent="0" algn="ctr" defTabSz="1218565" rtl="0" eaLnBrk="1" fontAlgn="auto" latinLnBrk="0" hangingPunct="1">
                        <a:lnSpc>
                          <a:spcPct val="100000"/>
                        </a:lnSpc>
                        <a:spcBef>
                          <a:spcPts val="0"/>
                        </a:spcBef>
                        <a:spcAft>
                          <a:spcPts val="0"/>
                        </a:spcAft>
                        <a:buClrTx/>
                        <a:buSzTx/>
                        <a:buFontTx/>
                        <a:buNone/>
                        <a:defRPr/>
                      </a:pPr>
                      <a:r>
                        <a:rPr lang="en-US" altLang="zh-CN" dirty="0" smtClean="0">
                          <a:latin typeface="微软雅黑" panose="020B0503020204020204" pitchFamily="34" charset="-122"/>
                          <a:ea typeface="微软雅黑" panose="020B0503020204020204" pitchFamily="34" charset="-122"/>
                        </a:rPr>
                        <a:t>48</a:t>
                      </a:r>
                      <a:r>
                        <a:rPr lang="zh-CN" altLang="en-US" dirty="0" smtClean="0">
                          <a:latin typeface="微软雅黑" panose="020B0503020204020204" pitchFamily="34" charset="-122"/>
                          <a:ea typeface="微软雅黑" panose="020B0503020204020204" pitchFamily="34" charset="-122"/>
                        </a:rPr>
                        <a:t>号文出台</a:t>
                      </a:r>
                      <a:r>
                        <a:rPr lang="zh-CN" altLang="en-US" sz="2400" b="1" kern="1200" dirty="0" smtClean="0">
                          <a:solidFill>
                            <a:schemeClr val="lt1"/>
                          </a:solidFill>
                          <a:latin typeface="微软雅黑" panose="020B0503020204020204" pitchFamily="34" charset="-122"/>
                          <a:ea typeface="微软雅黑" panose="020B0503020204020204" pitchFamily="34" charset="-122"/>
                          <a:cs typeface="+mn-cs"/>
                          <a:sym typeface="+mn-ea"/>
                        </a:rPr>
                        <a:t>（优化预算评审）</a:t>
                      </a:r>
                      <a:r>
                        <a:rPr lang="zh-CN" altLang="en-US" sz="2400" b="1" kern="1200" dirty="0" smtClean="0">
                          <a:solidFill>
                            <a:schemeClr val="lt1"/>
                          </a:solidFill>
                          <a:latin typeface="微软雅黑" panose="020B0503020204020204" pitchFamily="34" charset="-122"/>
                          <a:ea typeface="微软雅黑" panose="020B0503020204020204" pitchFamily="34" charset="-122"/>
                          <a:cs typeface="+mn-cs"/>
                        </a:rPr>
                        <a:t>前</a:t>
                      </a:r>
                      <a:endParaRPr lang="zh-CN" altLang="en-US" sz="2400" b="1" kern="1200" dirty="0">
                        <a:solidFill>
                          <a:schemeClr val="lt1"/>
                        </a:solidFill>
                        <a:latin typeface="微软雅黑" panose="020B0503020204020204" pitchFamily="34" charset="-122"/>
                        <a:ea typeface="微软雅黑" panose="020B0503020204020204" pitchFamily="34" charset="-122"/>
                        <a:cs typeface="+mn-cs"/>
                      </a:endParaRPr>
                    </a:p>
                  </a:txBody>
                  <a:tcPr/>
                </a:tc>
                <a:tc>
                  <a:txBody>
                    <a:bodyPr/>
                    <a:lstStyle/>
                    <a:p>
                      <a:pPr algn="ctr">
                        <a:buNone/>
                      </a:pPr>
                      <a:endParaRPr lang="zh-CN" altLang="en-US" dirty="0">
                        <a:latin typeface="微软雅黑" panose="020B0503020204020204" pitchFamily="34" charset="-122"/>
                        <a:ea typeface="微软雅黑" panose="020B0503020204020204" pitchFamily="34" charset="-122"/>
                      </a:endParaRPr>
                    </a:p>
                    <a:p>
                      <a:pPr marL="0" marR="0" indent="0" algn="ctr" defTabSz="1218565" rtl="0" eaLnBrk="1" fontAlgn="auto" latinLnBrk="0" hangingPunct="1">
                        <a:lnSpc>
                          <a:spcPct val="100000"/>
                        </a:lnSpc>
                        <a:spcBef>
                          <a:spcPts val="0"/>
                        </a:spcBef>
                        <a:spcAft>
                          <a:spcPts val="0"/>
                        </a:spcAft>
                        <a:buClrTx/>
                        <a:buSzTx/>
                        <a:buFontTx/>
                        <a:buNone/>
                        <a:defRPr/>
                      </a:pPr>
                      <a:r>
                        <a:rPr lang="en-US" altLang="zh-CN" dirty="0" smtClean="0">
                          <a:latin typeface="微软雅黑" panose="020B0503020204020204" pitchFamily="34" charset="-122"/>
                          <a:ea typeface="微软雅黑" panose="020B0503020204020204" pitchFamily="34" charset="-122"/>
                        </a:rPr>
                        <a:t>48</a:t>
                      </a:r>
                      <a:r>
                        <a:rPr lang="zh-CN" altLang="en-US" dirty="0" smtClean="0">
                          <a:latin typeface="微软雅黑" panose="020B0503020204020204" pitchFamily="34" charset="-122"/>
                          <a:ea typeface="微软雅黑" panose="020B0503020204020204" pitchFamily="34" charset="-122"/>
                        </a:rPr>
                        <a:t>号文出台</a:t>
                      </a:r>
                      <a:r>
                        <a:rPr lang="zh-CN" altLang="en-US" sz="2400" b="1" kern="1200" dirty="0" smtClean="0">
                          <a:solidFill>
                            <a:schemeClr val="lt1"/>
                          </a:solidFill>
                          <a:latin typeface="微软雅黑" panose="020B0503020204020204" pitchFamily="34" charset="-122"/>
                          <a:ea typeface="微软雅黑" panose="020B0503020204020204" pitchFamily="34" charset="-122"/>
                          <a:cs typeface="+mn-cs"/>
                          <a:sym typeface="+mn-ea"/>
                        </a:rPr>
                        <a:t>（优化预算评审）后</a:t>
                      </a:r>
                      <a:endParaRPr lang="zh-CN" altLang="en-US" sz="2400" b="1" kern="1200" dirty="0">
                        <a:solidFill>
                          <a:schemeClr val="lt1"/>
                        </a:solidFill>
                        <a:latin typeface="微软雅黑" panose="020B0503020204020204" pitchFamily="34" charset="-122"/>
                        <a:ea typeface="微软雅黑" panose="020B0503020204020204" pitchFamily="34" charset="-122"/>
                        <a:cs typeface="+mn-cs"/>
                      </a:endParaRPr>
                    </a:p>
                  </a:txBody>
                  <a:tcPr/>
                </a:tc>
              </a:tr>
              <a:tr h="1615440">
                <a:tc>
                  <a:txBody>
                    <a:bodyPr/>
                    <a:lstStyle/>
                    <a:p>
                      <a:pPr>
                        <a:buNone/>
                      </a:pPr>
                      <a:endParaRPr lang="zh-CN" altLang="zh-CN" sz="2400" dirty="0">
                        <a:solidFill>
                          <a:schemeClr val="tx1"/>
                        </a:solidFill>
                        <a:latin typeface="仿宋_GB2312" panose="02010609030101010101" pitchFamily="49" charset="-122"/>
                        <a:ea typeface="仿宋_GB2312" panose="02010609030101010101" pitchFamily="49" charset="-122"/>
                        <a:cs typeface="仿宋_GB2312" panose="02010609030101010101" pitchFamily="49" charset="-122"/>
                        <a:sym typeface="+mn-ea"/>
                      </a:endParaRPr>
                    </a:p>
                    <a:p>
                      <a:pPr>
                        <a:buNone/>
                      </a:pPr>
                      <a:r>
                        <a:rPr lang="zh-CN" altLang="en-US" sz="2400" dirty="0" smtClean="0">
                          <a:solidFill>
                            <a:schemeClr val="tx1"/>
                          </a:solidFill>
                          <a:latin typeface="仿宋_GB2312" panose="02010609030101010101" pitchFamily="49" charset="-122"/>
                          <a:ea typeface="仿宋_GB2312" panose="02010609030101010101" pitchFamily="49" charset="-122"/>
                          <a:cs typeface="仿宋_GB2312" panose="02010609030101010101" pitchFamily="49" charset="-122"/>
                          <a:sym typeface="+mn-ea"/>
                        </a:rPr>
                        <a:t>　　</a:t>
                      </a:r>
                      <a:r>
                        <a:rPr lang="en-US" altLang="zh-CN" sz="2400" dirty="0" smtClean="0">
                          <a:solidFill>
                            <a:schemeClr val="tx1"/>
                          </a:solidFill>
                          <a:latin typeface="仿宋_GB2312" panose="02010609030101010101" pitchFamily="49" charset="-122"/>
                          <a:ea typeface="仿宋_GB2312" panose="02010609030101010101" pitchFamily="49" charset="-122"/>
                          <a:cs typeface="仿宋_GB2312" panose="02010609030101010101" pitchFamily="49" charset="-122"/>
                          <a:sym typeface="+mn-ea"/>
                        </a:rPr>
                        <a:t>1.</a:t>
                      </a:r>
                      <a:r>
                        <a:rPr lang="zh-CN" altLang="en-US" sz="2400" dirty="0" smtClean="0">
                          <a:solidFill>
                            <a:schemeClr val="tx1"/>
                          </a:solidFill>
                          <a:latin typeface="仿宋_GB2312" panose="02010609030101010101" pitchFamily="49" charset="-122"/>
                          <a:ea typeface="仿宋_GB2312" panose="02010609030101010101" pitchFamily="49" charset="-122"/>
                          <a:cs typeface="仿宋_GB2312" panose="02010609030101010101" pitchFamily="49" charset="-122"/>
                          <a:sym typeface="+mn-ea"/>
                        </a:rPr>
                        <a:t>对一般项目（申请科技小于</a:t>
                      </a:r>
                      <a:r>
                        <a:rPr lang="en-US" altLang="zh-CN" sz="2400" dirty="0" smtClean="0">
                          <a:solidFill>
                            <a:schemeClr val="tx1"/>
                          </a:solidFill>
                          <a:latin typeface="仿宋_GB2312" panose="02010609030101010101" pitchFamily="49" charset="-122"/>
                          <a:ea typeface="仿宋_GB2312" panose="02010609030101010101" pitchFamily="49" charset="-122"/>
                          <a:cs typeface="仿宋_GB2312" panose="02010609030101010101" pitchFamily="49" charset="-122"/>
                          <a:sym typeface="+mn-ea"/>
                        </a:rPr>
                        <a:t>200</a:t>
                      </a:r>
                      <a:r>
                        <a:rPr lang="zh-CN" altLang="en-US" sz="2400" dirty="0" smtClean="0">
                          <a:solidFill>
                            <a:schemeClr val="tx1"/>
                          </a:solidFill>
                          <a:latin typeface="仿宋_GB2312" panose="02010609030101010101" pitchFamily="49" charset="-122"/>
                          <a:ea typeface="仿宋_GB2312" panose="02010609030101010101" pitchFamily="49" charset="-122"/>
                          <a:cs typeface="仿宋_GB2312" panose="02010609030101010101" pitchFamily="49" charset="-122"/>
                          <a:sym typeface="+mn-ea"/>
                        </a:rPr>
                        <a:t>万元）进行</a:t>
                      </a:r>
                      <a:r>
                        <a:rPr lang="zh-CN" altLang="en-US" sz="2400" dirty="0" smtClean="0">
                          <a:solidFill>
                            <a:srgbClr val="FF0000"/>
                          </a:solidFill>
                          <a:latin typeface="仿宋_GB2312" panose="02010609030101010101" pitchFamily="49" charset="-122"/>
                          <a:ea typeface="仿宋_GB2312" panose="02010609030101010101" pitchFamily="49" charset="-122"/>
                          <a:cs typeface="仿宋_GB2312" panose="02010609030101010101" pitchFamily="49" charset="-122"/>
                          <a:sym typeface="+mn-ea"/>
                        </a:rPr>
                        <a:t>合并式</a:t>
                      </a:r>
                      <a:r>
                        <a:rPr lang="zh-CN" altLang="en-US" sz="2400" dirty="0" smtClean="0">
                          <a:solidFill>
                            <a:schemeClr val="tx1"/>
                          </a:solidFill>
                          <a:latin typeface="仿宋_GB2312" panose="02010609030101010101" pitchFamily="49" charset="-122"/>
                          <a:ea typeface="仿宋_GB2312" panose="02010609030101010101" pitchFamily="49" charset="-122"/>
                          <a:cs typeface="仿宋_GB2312" panose="02010609030101010101" pitchFamily="49" charset="-122"/>
                          <a:sym typeface="+mn-ea"/>
                        </a:rPr>
                        <a:t>评审。</a:t>
                      </a:r>
                      <a:endParaRPr lang="zh-CN" altLang="en-US" sz="2400" dirty="0">
                        <a:solidFill>
                          <a:schemeClr val="tx1"/>
                        </a:solidFill>
                        <a:latin typeface="仿宋_GB2312" panose="02010609030101010101" pitchFamily="49" charset="-122"/>
                        <a:ea typeface="仿宋_GB2312" panose="02010609030101010101" pitchFamily="49" charset="-122"/>
                        <a:cs typeface="仿宋_GB2312" panose="02010609030101010101" pitchFamily="49" charset="-122"/>
                        <a:sym typeface="+mn-ea"/>
                      </a:endParaRPr>
                    </a:p>
                  </a:txBody>
                  <a:tcPr/>
                </a:tc>
                <a:tc rowSpan="2">
                  <a:txBody>
                    <a:bodyPr/>
                    <a:lstStyle/>
                    <a:p>
                      <a:pPr>
                        <a:buNone/>
                      </a:pPr>
                      <a:endParaRPr lang="zh-CN" altLang="zh-CN" sz="2400" dirty="0">
                        <a:solidFill>
                          <a:schemeClr val="tx1"/>
                        </a:solidFill>
                        <a:latin typeface="仿宋_GB2312" panose="02010609030101010101" pitchFamily="49" charset="-122"/>
                        <a:ea typeface="仿宋_GB2312" panose="02010609030101010101" pitchFamily="49" charset="-122"/>
                        <a:cs typeface="仿宋_GB2312" panose="02010609030101010101" pitchFamily="49" charset="-122"/>
                        <a:sym typeface="+mn-ea"/>
                      </a:endParaRPr>
                    </a:p>
                    <a:p>
                      <a:pPr>
                        <a:buNone/>
                      </a:pPr>
                      <a:endParaRPr lang="en-US" altLang="zh-CN" sz="2400" dirty="0" smtClean="0">
                        <a:solidFill>
                          <a:schemeClr val="tx1"/>
                        </a:solidFill>
                        <a:latin typeface="仿宋_GB2312" panose="02010609030101010101" pitchFamily="49" charset="-122"/>
                        <a:ea typeface="仿宋_GB2312" panose="02010609030101010101" pitchFamily="49" charset="-122"/>
                        <a:cs typeface="仿宋_GB2312" panose="02010609030101010101" pitchFamily="49" charset="-122"/>
                        <a:sym typeface="+mn-ea"/>
                      </a:endParaRPr>
                    </a:p>
                    <a:p>
                      <a:pPr>
                        <a:buNone/>
                      </a:pPr>
                      <a:endParaRPr lang="en-US" altLang="zh-CN" sz="2400" dirty="0" smtClean="0">
                        <a:solidFill>
                          <a:schemeClr val="tx1"/>
                        </a:solidFill>
                        <a:latin typeface="仿宋_GB2312" panose="02010609030101010101" pitchFamily="49" charset="-122"/>
                        <a:ea typeface="仿宋_GB2312" panose="02010609030101010101" pitchFamily="49" charset="-122"/>
                        <a:cs typeface="仿宋_GB2312" panose="02010609030101010101" pitchFamily="49" charset="-122"/>
                        <a:sym typeface="+mn-ea"/>
                      </a:endParaRPr>
                    </a:p>
                    <a:p>
                      <a:pPr>
                        <a:buNone/>
                      </a:pPr>
                      <a:endParaRPr lang="zh-CN" altLang="en-US" sz="2400" dirty="0" smtClean="0">
                        <a:solidFill>
                          <a:schemeClr val="tx1"/>
                        </a:solidFill>
                        <a:latin typeface="仿宋_GB2312" panose="02010609030101010101" pitchFamily="49" charset="-122"/>
                        <a:ea typeface="仿宋_GB2312" panose="02010609030101010101" pitchFamily="49" charset="-122"/>
                        <a:cs typeface="仿宋_GB2312" panose="02010609030101010101" pitchFamily="49" charset="-122"/>
                        <a:sym typeface="+mn-ea"/>
                      </a:endParaRPr>
                    </a:p>
                    <a:p>
                      <a:pPr>
                        <a:buNone/>
                      </a:pPr>
                      <a:r>
                        <a:rPr lang="zh-CN" altLang="en-US" sz="2400" dirty="0" smtClean="0">
                          <a:solidFill>
                            <a:schemeClr val="tx1"/>
                          </a:solidFill>
                          <a:latin typeface="仿宋_GB2312" panose="02010609030101010101" pitchFamily="49" charset="-122"/>
                          <a:ea typeface="仿宋_GB2312" panose="02010609030101010101" pitchFamily="49" charset="-122"/>
                          <a:cs typeface="仿宋_GB2312" panose="02010609030101010101" pitchFamily="49" charset="-122"/>
                          <a:sym typeface="+mn-ea"/>
                        </a:rPr>
                        <a:t>所有的科技计划项目均进行合并式评审。</a:t>
                      </a:r>
                      <a:endParaRPr lang="zh-CN" altLang="zh-CN" sz="2400" dirty="0">
                        <a:latin typeface="仿宋_GB2312" panose="02010609030101010101" pitchFamily="49" charset="-122"/>
                        <a:ea typeface="仿宋_GB2312" panose="02010609030101010101" pitchFamily="49" charset="-122"/>
                        <a:cs typeface="仿宋_GB2312" panose="02010609030101010101" pitchFamily="49" charset="-122"/>
                        <a:sym typeface="+mn-ea"/>
                      </a:endParaRPr>
                    </a:p>
                    <a:p>
                      <a:pPr>
                        <a:buNone/>
                      </a:pPr>
                      <a:endParaRPr lang="zh-CN" altLang="en-US" dirty="0"/>
                    </a:p>
                  </a:txBody>
                  <a:tcPr/>
                </a:tc>
              </a:tr>
              <a:tr h="2755265">
                <a:tc>
                  <a:txBody>
                    <a:bodyPr/>
                    <a:lstStyle/>
                    <a:p>
                      <a:pPr>
                        <a:buNone/>
                      </a:pPr>
                      <a:endParaRPr lang="zh-CN" altLang="zh-CN" sz="2400" dirty="0">
                        <a:solidFill>
                          <a:schemeClr val="tx1"/>
                        </a:solidFill>
                        <a:latin typeface="仿宋_GB2312" panose="02010609030101010101" pitchFamily="49" charset="-122"/>
                        <a:ea typeface="仿宋_GB2312" panose="02010609030101010101" pitchFamily="49" charset="-122"/>
                        <a:cs typeface="仿宋_GB2312" panose="02010609030101010101" pitchFamily="49" charset="-122"/>
                        <a:sym typeface="+mn-ea"/>
                      </a:endParaRPr>
                    </a:p>
                    <a:p>
                      <a:pPr marL="0" marR="0" indent="0" algn="l" defTabSz="1218565" rtl="0" eaLnBrk="1" fontAlgn="auto" latinLnBrk="0" hangingPunct="1">
                        <a:lnSpc>
                          <a:spcPct val="100000"/>
                        </a:lnSpc>
                        <a:spcBef>
                          <a:spcPts val="0"/>
                        </a:spcBef>
                        <a:spcAft>
                          <a:spcPts val="0"/>
                        </a:spcAft>
                        <a:buClrTx/>
                        <a:buSzTx/>
                        <a:buFontTx/>
                        <a:buNone/>
                        <a:defRPr/>
                      </a:pPr>
                      <a:r>
                        <a:rPr lang="zh-CN" altLang="en-US" sz="2400" dirty="0" smtClean="0">
                          <a:solidFill>
                            <a:schemeClr val="tx1"/>
                          </a:solidFill>
                          <a:latin typeface="仿宋_GB2312" panose="02010609030101010101" pitchFamily="49" charset="-122"/>
                          <a:ea typeface="仿宋_GB2312" panose="02010609030101010101" pitchFamily="49" charset="-122"/>
                          <a:cs typeface="仿宋_GB2312" panose="02010609030101010101" pitchFamily="49" charset="-122"/>
                          <a:sym typeface="+mn-ea"/>
                        </a:rPr>
                        <a:t>　　</a:t>
                      </a:r>
                      <a:r>
                        <a:rPr lang="en-US" altLang="zh-CN" sz="2400" dirty="0" smtClean="0">
                          <a:solidFill>
                            <a:schemeClr val="tx1"/>
                          </a:solidFill>
                          <a:latin typeface="仿宋_GB2312" panose="02010609030101010101" pitchFamily="49" charset="-122"/>
                          <a:ea typeface="仿宋_GB2312" panose="02010609030101010101" pitchFamily="49" charset="-122"/>
                          <a:cs typeface="仿宋_GB2312" panose="02010609030101010101" pitchFamily="49" charset="-122"/>
                          <a:sym typeface="+mn-ea"/>
                        </a:rPr>
                        <a:t>2.</a:t>
                      </a:r>
                      <a:r>
                        <a:rPr lang="zh-CN" altLang="en-US" sz="2400" dirty="0" smtClean="0">
                          <a:solidFill>
                            <a:schemeClr val="tx1"/>
                          </a:solidFill>
                          <a:latin typeface="仿宋_GB2312" panose="02010609030101010101" pitchFamily="49" charset="-122"/>
                          <a:ea typeface="仿宋_GB2312" panose="02010609030101010101" pitchFamily="49" charset="-122"/>
                          <a:cs typeface="仿宋_GB2312" panose="02010609030101010101" pitchFamily="49" charset="-122"/>
                          <a:sym typeface="+mn-ea"/>
                        </a:rPr>
                        <a:t>对重点项目（申请科技大于</a:t>
                      </a:r>
                      <a:r>
                        <a:rPr lang="en-US" altLang="zh-CN" sz="2400" dirty="0" smtClean="0">
                          <a:solidFill>
                            <a:schemeClr val="tx1"/>
                          </a:solidFill>
                          <a:latin typeface="仿宋_GB2312" panose="02010609030101010101" pitchFamily="49" charset="-122"/>
                          <a:ea typeface="仿宋_GB2312" panose="02010609030101010101" pitchFamily="49" charset="-122"/>
                          <a:cs typeface="仿宋_GB2312" panose="02010609030101010101" pitchFamily="49" charset="-122"/>
                          <a:sym typeface="+mn-ea"/>
                        </a:rPr>
                        <a:t>200</a:t>
                      </a:r>
                      <a:r>
                        <a:rPr lang="zh-CN" altLang="en-US" sz="2400" dirty="0" smtClean="0">
                          <a:solidFill>
                            <a:schemeClr val="tx1"/>
                          </a:solidFill>
                          <a:latin typeface="仿宋_GB2312" panose="02010609030101010101" pitchFamily="49" charset="-122"/>
                          <a:ea typeface="仿宋_GB2312" panose="02010609030101010101" pitchFamily="49" charset="-122"/>
                          <a:cs typeface="仿宋_GB2312" panose="02010609030101010101" pitchFamily="49" charset="-122"/>
                          <a:sym typeface="+mn-ea"/>
                        </a:rPr>
                        <a:t>万元）进行</a:t>
                      </a:r>
                      <a:r>
                        <a:rPr lang="zh-CN" altLang="en-US" sz="2400" dirty="0" smtClean="0">
                          <a:solidFill>
                            <a:srgbClr val="FF0000"/>
                          </a:solidFill>
                          <a:latin typeface="仿宋_GB2312" panose="02010609030101010101" pitchFamily="49" charset="-122"/>
                          <a:ea typeface="仿宋_GB2312" panose="02010609030101010101" pitchFamily="49" charset="-122"/>
                          <a:cs typeface="仿宋_GB2312" panose="02010609030101010101" pitchFamily="49" charset="-122"/>
                          <a:sym typeface="+mn-ea"/>
                        </a:rPr>
                        <a:t>分离式</a:t>
                      </a:r>
                      <a:r>
                        <a:rPr lang="zh-CN" altLang="en-US" sz="2400" dirty="0" smtClean="0">
                          <a:solidFill>
                            <a:schemeClr val="tx1"/>
                          </a:solidFill>
                          <a:latin typeface="仿宋_GB2312" panose="02010609030101010101" pitchFamily="49" charset="-122"/>
                          <a:ea typeface="仿宋_GB2312" panose="02010609030101010101" pitchFamily="49" charset="-122"/>
                          <a:cs typeface="仿宋_GB2312" panose="02010609030101010101" pitchFamily="49" charset="-122"/>
                          <a:sym typeface="+mn-ea"/>
                        </a:rPr>
                        <a:t>评审。</a:t>
                      </a:r>
                      <a:endParaRPr lang="zh-CN" altLang="en-US" sz="2400" dirty="0" smtClean="0">
                        <a:solidFill>
                          <a:schemeClr val="tx1"/>
                        </a:solidFill>
                        <a:latin typeface="仿宋_GB2312" panose="02010609030101010101" pitchFamily="49" charset="-122"/>
                        <a:ea typeface="仿宋_GB2312" panose="02010609030101010101" pitchFamily="49" charset="-122"/>
                        <a:cs typeface="仿宋_GB2312" panose="02010609030101010101" pitchFamily="49" charset="-122"/>
                        <a:sym typeface="+mn-ea"/>
                      </a:endParaRPr>
                    </a:p>
                    <a:p>
                      <a:pPr>
                        <a:buNone/>
                      </a:pPr>
                      <a:endParaRPr lang="zh-CN" altLang="en-US" sz="2400" dirty="0">
                        <a:solidFill>
                          <a:schemeClr val="tx1"/>
                        </a:solidFill>
                        <a:latin typeface="仿宋_GB2312" panose="02010609030101010101" pitchFamily="49" charset="-122"/>
                        <a:ea typeface="仿宋_GB2312" panose="02010609030101010101" pitchFamily="49" charset="-122"/>
                        <a:cs typeface="仿宋_GB2312" panose="02010609030101010101" pitchFamily="49" charset="-122"/>
                        <a:sym typeface="+mn-ea"/>
                      </a:endParaRPr>
                    </a:p>
                    <a:p>
                      <a:pPr>
                        <a:buNone/>
                      </a:pPr>
                      <a:endParaRPr lang="zh-CN" altLang="en-US" dirty="0"/>
                    </a:p>
                  </a:txBody>
                  <a:tcPr/>
                </a:tc>
                <a:tc vMerge="1">
                  <a:tcPr/>
                </a:tc>
              </a:tr>
            </a:tbl>
          </a:graphicData>
        </a:graphic>
      </p:graphicFrame>
    </p:spTree>
  </p:cSld>
  <p:clrMapOvr>
    <a:masterClrMapping/>
  </p:clrMapOvr>
  <p:transition spd="slow">
    <p:cove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le 1"/>
          <p:cNvSpPr txBox="1"/>
          <p:nvPr/>
        </p:nvSpPr>
        <p:spPr>
          <a:xfrm>
            <a:off x="1143635" y="266700"/>
            <a:ext cx="9872196" cy="506095"/>
          </a:xfrm>
          <a:prstGeom prst="rect">
            <a:avLst/>
          </a:prstGeom>
        </p:spPr>
        <p:txBody>
          <a:bodyPr lIns="0" rIns="0"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defTabSz="1218565"/>
            <a:r>
              <a:rPr lang="zh-CN" altLang="en-US" sz="2400" b="1" dirty="0" smtClean="0">
                <a:solidFill>
                  <a:prstClr val="black">
                    <a:lumMod val="75000"/>
                    <a:lumOff val="25000"/>
                  </a:prstClr>
                </a:solidFill>
                <a:latin typeface="微软雅黑" panose="020B0503020204020204" pitchFamily="34" charset="-122"/>
                <a:ea typeface="微软雅黑" panose="020B0503020204020204" pitchFamily="34" charset="-122"/>
              </a:rPr>
              <a:t>省财政厅科技厅落实党中央和云南省委意见</a:t>
            </a:r>
            <a:r>
              <a:rPr lang="zh-CN" altLang="en-US" sz="2400" b="1" dirty="0" smtClean="0">
                <a:solidFill>
                  <a:srgbClr val="FF0000"/>
                </a:solidFill>
                <a:latin typeface="微软雅黑" panose="020B0503020204020204" pitchFamily="34" charset="-122"/>
                <a:ea typeface="微软雅黑" panose="020B0503020204020204" pitchFamily="34" charset="-122"/>
              </a:rPr>
              <a:t>举措之二</a:t>
            </a:r>
            <a:r>
              <a:rPr lang="en-US" altLang="zh-CN" sz="2400" b="1" dirty="0" smtClean="0">
                <a:solidFill>
                  <a:srgbClr val="FF0000"/>
                </a:solidFill>
                <a:latin typeface="微软雅黑" panose="020B0503020204020204" pitchFamily="34" charset="-122"/>
                <a:ea typeface="微软雅黑" panose="020B0503020204020204" pitchFamily="34" charset="-122"/>
              </a:rPr>
              <a:t>———</a:t>
            </a:r>
            <a:r>
              <a:rPr lang="zh-CN" altLang="en-US" sz="2400" b="1" dirty="0" smtClean="0">
                <a:solidFill>
                  <a:prstClr val="black">
                    <a:lumMod val="75000"/>
                    <a:lumOff val="25000"/>
                  </a:prstClr>
                </a:solidFill>
                <a:latin typeface="微软雅黑" panose="020B0503020204020204" pitchFamily="34" charset="-122"/>
                <a:ea typeface="微软雅黑" panose="020B0503020204020204" pitchFamily="34" charset="-122"/>
              </a:rPr>
              <a:t>十六条措施</a:t>
            </a:r>
            <a:endParaRPr lang="zh-CN" altLang="en-US" sz="2400" b="1" dirty="0">
              <a:solidFill>
                <a:prstClr val="black">
                  <a:lumMod val="75000"/>
                  <a:lumOff val="25000"/>
                </a:prstClr>
              </a:solidFill>
              <a:latin typeface="微软雅黑" panose="020B0503020204020204" pitchFamily="34" charset="-122"/>
              <a:ea typeface="微软雅黑" panose="020B0503020204020204" pitchFamily="34" charset="-122"/>
            </a:endParaRPr>
          </a:p>
        </p:txBody>
      </p:sp>
      <p:sp>
        <p:nvSpPr>
          <p:cNvPr id="27" name="圆角矩形 26"/>
          <p:cNvSpPr/>
          <p:nvPr/>
        </p:nvSpPr>
        <p:spPr>
          <a:xfrm>
            <a:off x="1198880" y="1664335"/>
            <a:ext cx="9497060" cy="3485515"/>
          </a:xfrm>
          <a:prstGeom prst="roundRect">
            <a:avLst>
              <a:gd name="adj" fmla="val 0"/>
            </a:avLst>
          </a:prstGeom>
          <a:noFill/>
          <a:ln w="31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endParaRPr lang="zh-CN" altLang="en-US" sz="2400">
              <a:solidFill>
                <a:prstClr val="white"/>
              </a:solidFill>
              <a:latin typeface="Calibri" panose="020F0502020204030204"/>
              <a:ea typeface="宋体" panose="02010600030101010101" pitchFamily="2" charset="-122"/>
            </a:endParaRPr>
          </a:p>
        </p:txBody>
      </p:sp>
      <p:sp>
        <p:nvSpPr>
          <p:cNvPr id="39" name="TextBox 38"/>
          <p:cNvSpPr txBox="1"/>
          <p:nvPr/>
        </p:nvSpPr>
        <p:spPr>
          <a:xfrm>
            <a:off x="1410970" y="1889125"/>
            <a:ext cx="9185910" cy="3211830"/>
          </a:xfrm>
          <a:prstGeom prst="rect">
            <a:avLst/>
          </a:prstGeom>
          <a:noFill/>
        </p:spPr>
        <p:txBody>
          <a:bodyPr wrap="square" lIns="0" tIns="0" rIns="0" bIns="0" rtlCol="0">
            <a:spAutoFit/>
          </a:bodyPr>
          <a:lstStyle/>
          <a:p>
            <a:pPr algn="just" defTabSz="1218565">
              <a:lnSpc>
                <a:spcPct val="120000"/>
              </a:lnSpc>
            </a:pPr>
            <a:r>
              <a:rPr lang="en-US" altLang="zh-CN" sz="1600" b="1" dirty="0">
                <a:solidFill>
                  <a:srgbClr val="0070C0"/>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rPr>
              <a:t>     </a:t>
            </a:r>
            <a:r>
              <a:rPr lang="en-US" altLang="zh-CN" sz="2400" b="1" dirty="0">
                <a:solidFill>
                  <a:srgbClr val="0070C0"/>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rPr>
              <a:t> </a:t>
            </a:r>
            <a:r>
              <a:rPr lang="zh-CN" altLang="en-US" sz="2400" b="1" dirty="0">
                <a:solidFill>
                  <a:prstClr val="black">
                    <a:lumMod val="75000"/>
                    <a:lumOff val="25000"/>
                  </a:prstClr>
                </a:solidFill>
                <a:latin typeface="微软雅黑" panose="020B0503020204020204" pitchFamily="34" charset="-122"/>
                <a:ea typeface="微软雅黑" panose="020B0503020204020204" pitchFamily="34" charset="-122"/>
                <a:sym typeface="+mn-ea"/>
              </a:rPr>
              <a:t>（四）做好政府采购前期准备工作</a:t>
            </a:r>
            <a:endParaRPr lang="zh-CN" altLang="en-US" sz="2400" b="1" dirty="0">
              <a:solidFill>
                <a:prstClr val="black">
                  <a:lumMod val="75000"/>
                  <a:lumOff val="25000"/>
                </a:prstClr>
              </a:solidFill>
              <a:latin typeface="微软雅黑" panose="020B0503020204020204" pitchFamily="34" charset="-122"/>
              <a:ea typeface="微软雅黑" panose="020B0503020204020204" pitchFamily="34" charset="-122"/>
            </a:endParaRPr>
          </a:p>
          <a:p>
            <a:pPr algn="just" defTabSz="1218565">
              <a:lnSpc>
                <a:spcPct val="120000"/>
              </a:lnSpc>
            </a:pPr>
            <a:endParaRPr lang="zh-CN" altLang="zh-CN" b="1" dirty="0">
              <a:solidFill>
                <a:srgbClr val="0070C0"/>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endParaRPr>
          </a:p>
          <a:p>
            <a:pPr algn="just" defTabSz="1218565">
              <a:lnSpc>
                <a:spcPct val="120000"/>
              </a:lnSpc>
            </a:pPr>
            <a:r>
              <a:rPr lang="en-US" altLang="zh-CN" b="1" dirty="0" smtClean="0">
                <a:solidFill>
                  <a:srgbClr val="0070C0"/>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rPr>
              <a:t>      </a:t>
            </a:r>
            <a:r>
              <a:rPr lang="zh-CN" altLang="zh-CN" b="1" dirty="0" smtClean="0">
                <a:solidFill>
                  <a:srgbClr val="0070C0"/>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rPr>
              <a:t>项</a:t>
            </a:r>
            <a:r>
              <a:rPr lang="zh-CN" altLang="zh-CN" b="1" dirty="0">
                <a:solidFill>
                  <a:srgbClr val="0070C0"/>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rPr>
              <a:t>目承担单</a:t>
            </a:r>
            <a:r>
              <a:rPr lang="zh-CN" altLang="zh-CN" b="1" dirty="0" smtClean="0">
                <a:solidFill>
                  <a:srgbClr val="0070C0"/>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rPr>
              <a:t>位在编制项目资金预算时要同步做好政府采购等前期准备工作，确保预算一经批复下达即可执行。</a:t>
            </a:r>
            <a:endParaRPr lang="zh-CN" altLang="zh-CN" sz="2400" b="1" dirty="0">
              <a:solidFill>
                <a:srgbClr val="0070C0"/>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endParaRPr>
          </a:p>
          <a:p>
            <a:pPr algn="just" defTabSz="1218565">
              <a:lnSpc>
                <a:spcPct val="120000"/>
              </a:lnSpc>
            </a:pPr>
            <a:endParaRPr lang="en-US" altLang="zh-CN" sz="2400" dirty="0">
              <a:solidFill>
                <a:schemeClr val="tx1"/>
              </a:solidFill>
              <a:effectLst/>
              <a:latin typeface="仿宋_GB2312" panose="02010609030101010101" pitchFamily="49" charset="-122"/>
              <a:ea typeface="仿宋_GB2312" panose="02010609030101010101" pitchFamily="49" charset="-122"/>
              <a:cs typeface="仿宋_GB2312" panose="02010609030101010101" pitchFamily="49" charset="-122"/>
            </a:endParaRPr>
          </a:p>
          <a:p>
            <a:pPr marL="342900" indent="-342900" algn="just" defTabSz="1218565">
              <a:lnSpc>
                <a:spcPct val="120000"/>
              </a:lnSpc>
              <a:buFont typeface="Wingdings" panose="05000000000000000000" charset="0"/>
              <a:buChar char="Ø"/>
            </a:pPr>
            <a:r>
              <a:rPr lang="en-US" altLang="zh-CN" sz="2400" dirty="0">
                <a:solidFill>
                  <a:schemeClr val="tx1"/>
                </a:solidFill>
                <a:effectLst/>
                <a:latin typeface="仿宋_GB2312" panose="02010609030101010101" pitchFamily="49" charset="-122"/>
                <a:ea typeface="仿宋_GB2312" panose="02010609030101010101" pitchFamily="49" charset="-122"/>
                <a:cs typeface="仿宋_GB2312" panose="02010609030101010101" pitchFamily="49" charset="-122"/>
              </a:rPr>
              <a:t>在“云南省政府采购管理系统”中的“采购资金管理”模块，对“是否属于纳入本级财政管理的资金”选择“是”，不需填写资金下达文件号。</a:t>
            </a:r>
            <a:endParaRPr lang="en-US" altLang="zh-CN" sz="2400" dirty="0">
              <a:solidFill>
                <a:schemeClr val="tx1"/>
              </a:solidFill>
              <a:effectLst/>
              <a:latin typeface="仿宋_GB2312" panose="02010609030101010101" pitchFamily="49" charset="-122"/>
              <a:ea typeface="仿宋_GB2312" panose="02010609030101010101" pitchFamily="49" charset="-122"/>
              <a:cs typeface="仿宋_GB2312" panose="02010609030101010101" pitchFamily="49" charset="-122"/>
            </a:endParaRPr>
          </a:p>
        </p:txBody>
      </p:sp>
      <p:sp>
        <p:nvSpPr>
          <p:cNvPr id="40" name="矩形 93"/>
          <p:cNvSpPr/>
          <p:nvPr/>
        </p:nvSpPr>
        <p:spPr>
          <a:xfrm>
            <a:off x="1148656" y="1604797"/>
            <a:ext cx="384043" cy="384043"/>
          </a:xfrm>
          <a:custGeom>
            <a:avLst/>
            <a:gdLst/>
            <a:ahLst/>
            <a:cxnLst/>
            <a:rect l="l" t="t" r="r" b="b"/>
            <a:pathLst>
              <a:path w="504056" h="504056">
                <a:moveTo>
                  <a:pt x="0" y="0"/>
                </a:moveTo>
                <a:lnTo>
                  <a:pt x="504056" y="0"/>
                </a:lnTo>
                <a:lnTo>
                  <a:pt x="504056" y="144016"/>
                </a:lnTo>
                <a:lnTo>
                  <a:pt x="144016" y="144016"/>
                </a:lnTo>
                <a:lnTo>
                  <a:pt x="144016" y="504056"/>
                </a:lnTo>
                <a:lnTo>
                  <a:pt x="0" y="50405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endParaRPr lang="zh-CN" altLang="en-US" sz="2400">
              <a:solidFill>
                <a:prstClr val="white"/>
              </a:solidFill>
              <a:latin typeface="Calibri" panose="020F0502020204030204"/>
              <a:ea typeface="宋体" panose="02010600030101010101" pitchFamily="2" charset="-122"/>
            </a:endParaRPr>
          </a:p>
        </p:txBody>
      </p:sp>
      <p:sp>
        <p:nvSpPr>
          <p:cNvPr id="41" name="矩形 93"/>
          <p:cNvSpPr/>
          <p:nvPr/>
        </p:nvSpPr>
        <p:spPr>
          <a:xfrm rot="10800000">
            <a:off x="10408596" y="4853676"/>
            <a:ext cx="384043" cy="384043"/>
          </a:xfrm>
          <a:custGeom>
            <a:avLst/>
            <a:gdLst/>
            <a:ahLst/>
            <a:cxnLst/>
            <a:rect l="l" t="t" r="r" b="b"/>
            <a:pathLst>
              <a:path w="504056" h="504056">
                <a:moveTo>
                  <a:pt x="0" y="0"/>
                </a:moveTo>
                <a:lnTo>
                  <a:pt x="504056" y="0"/>
                </a:lnTo>
                <a:lnTo>
                  <a:pt x="504056" y="144016"/>
                </a:lnTo>
                <a:lnTo>
                  <a:pt x="144016" y="144016"/>
                </a:lnTo>
                <a:lnTo>
                  <a:pt x="144016" y="504056"/>
                </a:lnTo>
                <a:lnTo>
                  <a:pt x="0" y="50405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endParaRPr lang="zh-CN" altLang="en-US" sz="2400">
              <a:solidFill>
                <a:prstClr val="white"/>
              </a:solidFill>
              <a:latin typeface="Calibri" panose="020F0502020204030204"/>
              <a:ea typeface="宋体" panose="02010600030101010101" pitchFamily="2" charset="-122"/>
            </a:endParaRPr>
          </a:p>
        </p:txBody>
      </p:sp>
    </p:spTree>
  </p:cSld>
  <p:clrMapOvr>
    <a:masterClrMapping/>
  </p:clrMapOvr>
  <p:transition spd="slow">
    <p:cove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le 1"/>
          <p:cNvSpPr txBox="1"/>
          <p:nvPr/>
        </p:nvSpPr>
        <p:spPr>
          <a:xfrm>
            <a:off x="1148080" y="266700"/>
            <a:ext cx="9857105" cy="506095"/>
          </a:xfrm>
          <a:prstGeom prst="rect">
            <a:avLst/>
          </a:prstGeom>
        </p:spPr>
        <p:txBody>
          <a:bodyPr lIns="0" rIns="0"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defTabSz="1218565"/>
            <a:r>
              <a:rPr lang="zh-CN" altLang="en-US" sz="2400" b="1" dirty="0" smtClean="0">
                <a:solidFill>
                  <a:prstClr val="black">
                    <a:lumMod val="75000"/>
                    <a:lumOff val="25000"/>
                  </a:prstClr>
                </a:solidFill>
                <a:latin typeface="微软雅黑" panose="020B0503020204020204" pitchFamily="34" charset="-122"/>
                <a:ea typeface="微软雅黑" panose="020B0503020204020204" pitchFamily="34" charset="-122"/>
              </a:rPr>
              <a:t>省财政厅科技厅落实党中央和云南省委意见</a:t>
            </a:r>
            <a:r>
              <a:rPr lang="zh-CN" altLang="en-US" sz="2400" b="1" dirty="0" smtClean="0">
                <a:solidFill>
                  <a:srgbClr val="FF0000"/>
                </a:solidFill>
                <a:latin typeface="微软雅黑" panose="020B0503020204020204" pitchFamily="34" charset="-122"/>
                <a:ea typeface="微软雅黑" panose="020B0503020204020204" pitchFamily="34" charset="-122"/>
              </a:rPr>
              <a:t>举措之二</a:t>
            </a:r>
            <a:r>
              <a:rPr lang="en-US" altLang="zh-CN" sz="2400" b="1" dirty="0" smtClean="0">
                <a:solidFill>
                  <a:srgbClr val="FF0000"/>
                </a:solidFill>
                <a:latin typeface="微软雅黑" panose="020B0503020204020204" pitchFamily="34" charset="-122"/>
                <a:ea typeface="微软雅黑" panose="020B0503020204020204" pitchFamily="34" charset="-122"/>
              </a:rPr>
              <a:t>———</a:t>
            </a:r>
            <a:r>
              <a:rPr lang="zh-CN" altLang="en-US" sz="2400" b="1" dirty="0" smtClean="0">
                <a:solidFill>
                  <a:prstClr val="black">
                    <a:lumMod val="75000"/>
                    <a:lumOff val="25000"/>
                  </a:prstClr>
                </a:solidFill>
                <a:latin typeface="微软雅黑" panose="020B0503020204020204" pitchFamily="34" charset="-122"/>
                <a:ea typeface="微软雅黑" panose="020B0503020204020204" pitchFamily="34" charset="-122"/>
              </a:rPr>
              <a:t>十</a:t>
            </a:r>
            <a:r>
              <a:rPr lang="zh-CN" altLang="en-US" sz="2400" b="1" dirty="0">
                <a:solidFill>
                  <a:prstClr val="black">
                    <a:lumMod val="75000"/>
                    <a:lumOff val="25000"/>
                  </a:prstClr>
                </a:solidFill>
                <a:latin typeface="微软雅黑" panose="020B0503020204020204" pitchFamily="34" charset="-122"/>
                <a:ea typeface="微软雅黑" panose="020B0503020204020204" pitchFamily="34" charset="-122"/>
              </a:rPr>
              <a:t>六条措施</a:t>
            </a:r>
            <a:endParaRPr lang="zh-CN" altLang="en-US" sz="2400" b="1" dirty="0">
              <a:solidFill>
                <a:prstClr val="black">
                  <a:lumMod val="75000"/>
                  <a:lumOff val="25000"/>
                </a:prstClr>
              </a:solidFill>
              <a:latin typeface="微软雅黑" panose="020B0503020204020204" pitchFamily="34" charset="-122"/>
              <a:ea typeface="微软雅黑" panose="020B0503020204020204" pitchFamily="34" charset="-122"/>
            </a:endParaRPr>
          </a:p>
        </p:txBody>
      </p:sp>
      <p:graphicFrame>
        <p:nvGraphicFramePr>
          <p:cNvPr id="3" name="表格 2"/>
          <p:cNvGraphicFramePr/>
          <p:nvPr/>
        </p:nvGraphicFramePr>
        <p:xfrm>
          <a:off x="0" y="1344803"/>
          <a:ext cx="12192000" cy="5177916"/>
        </p:xfrm>
        <a:graphic>
          <a:graphicData uri="http://schemas.openxmlformats.org/drawingml/2006/table">
            <a:tbl>
              <a:tblPr firstRow="1" bandRow="1">
                <a:tableStyleId>{5C22544A-7EE6-4342-B048-85BDC9FD1C3A}</a:tableStyleId>
              </a:tblPr>
              <a:tblGrid>
                <a:gridCol w="5974080"/>
                <a:gridCol w="6217920"/>
              </a:tblGrid>
              <a:tr h="826244">
                <a:tc>
                  <a:txBody>
                    <a:bodyPr/>
                    <a:lstStyle/>
                    <a:p>
                      <a:pPr algn="ctr">
                        <a:buNone/>
                      </a:pPr>
                      <a:endParaRPr lang="zh-CN" altLang="en-US" dirty="0">
                        <a:latin typeface="微软雅黑" panose="020B0503020204020204" pitchFamily="34" charset="-122"/>
                        <a:ea typeface="微软雅黑" panose="020B0503020204020204" pitchFamily="34" charset="-122"/>
                      </a:endParaRPr>
                    </a:p>
                    <a:p>
                      <a:pPr marL="0" marR="0" indent="0" algn="ctr" defTabSz="1218565" rtl="0" eaLnBrk="1" fontAlgn="auto" latinLnBrk="0" hangingPunct="1">
                        <a:lnSpc>
                          <a:spcPct val="100000"/>
                        </a:lnSpc>
                        <a:spcBef>
                          <a:spcPts val="0"/>
                        </a:spcBef>
                        <a:spcAft>
                          <a:spcPts val="0"/>
                        </a:spcAft>
                        <a:buClrTx/>
                        <a:buSzTx/>
                        <a:buFontTx/>
                        <a:buNone/>
                        <a:defRPr/>
                      </a:pPr>
                      <a:r>
                        <a:rPr lang="en-US" altLang="zh-CN" dirty="0" smtClean="0">
                          <a:latin typeface="微软雅黑" panose="020B0503020204020204" pitchFamily="34" charset="-122"/>
                          <a:ea typeface="微软雅黑" panose="020B0503020204020204" pitchFamily="34" charset="-122"/>
                        </a:rPr>
                        <a:t>48</a:t>
                      </a:r>
                      <a:r>
                        <a:rPr lang="zh-CN" altLang="en-US" dirty="0" smtClean="0">
                          <a:latin typeface="微软雅黑" panose="020B0503020204020204" pitchFamily="34" charset="-122"/>
                          <a:ea typeface="微软雅黑" panose="020B0503020204020204" pitchFamily="34" charset="-122"/>
                        </a:rPr>
                        <a:t>号文出台</a:t>
                      </a:r>
                      <a:r>
                        <a:rPr lang="zh-CN" altLang="en-US" sz="2400" b="1" kern="1200" dirty="0" smtClean="0">
                          <a:solidFill>
                            <a:schemeClr val="lt1"/>
                          </a:solidFill>
                          <a:latin typeface="微软雅黑" panose="020B0503020204020204" pitchFamily="34" charset="-122"/>
                          <a:ea typeface="微软雅黑" panose="020B0503020204020204" pitchFamily="34" charset="-122"/>
                          <a:cs typeface="+mn-cs"/>
                        </a:rPr>
                        <a:t>前</a:t>
                      </a:r>
                      <a:endParaRPr lang="zh-CN" altLang="en-US" sz="2400" b="1" kern="1200" dirty="0">
                        <a:solidFill>
                          <a:schemeClr val="lt1"/>
                        </a:solidFill>
                        <a:latin typeface="微软雅黑" panose="020B0503020204020204" pitchFamily="34" charset="-122"/>
                        <a:ea typeface="微软雅黑" panose="020B0503020204020204" pitchFamily="34" charset="-122"/>
                        <a:cs typeface="+mn-cs"/>
                      </a:endParaRPr>
                    </a:p>
                  </a:txBody>
                  <a:tcPr/>
                </a:tc>
                <a:tc>
                  <a:txBody>
                    <a:bodyPr/>
                    <a:lstStyle/>
                    <a:p>
                      <a:pPr algn="ctr">
                        <a:buNone/>
                      </a:pPr>
                      <a:endParaRPr lang="zh-CN" altLang="en-US" dirty="0">
                        <a:latin typeface="微软雅黑" panose="020B0503020204020204" pitchFamily="34" charset="-122"/>
                        <a:ea typeface="微软雅黑" panose="020B0503020204020204" pitchFamily="34" charset="-122"/>
                      </a:endParaRPr>
                    </a:p>
                    <a:p>
                      <a:pPr marL="0" marR="0" indent="0" algn="ctr" defTabSz="1218565" rtl="0" eaLnBrk="1" fontAlgn="auto" latinLnBrk="0" hangingPunct="1">
                        <a:lnSpc>
                          <a:spcPct val="100000"/>
                        </a:lnSpc>
                        <a:spcBef>
                          <a:spcPts val="0"/>
                        </a:spcBef>
                        <a:spcAft>
                          <a:spcPts val="0"/>
                        </a:spcAft>
                        <a:buClrTx/>
                        <a:buSzTx/>
                        <a:buFontTx/>
                        <a:buNone/>
                        <a:defRPr/>
                      </a:pPr>
                      <a:r>
                        <a:rPr lang="en-US" altLang="zh-CN" dirty="0" smtClean="0">
                          <a:latin typeface="微软雅黑" panose="020B0503020204020204" pitchFamily="34" charset="-122"/>
                          <a:ea typeface="微软雅黑" panose="020B0503020204020204" pitchFamily="34" charset="-122"/>
                        </a:rPr>
                        <a:t>48</a:t>
                      </a:r>
                      <a:r>
                        <a:rPr lang="zh-CN" altLang="en-US" dirty="0" smtClean="0">
                          <a:latin typeface="微软雅黑" panose="020B0503020204020204" pitchFamily="34" charset="-122"/>
                          <a:ea typeface="微软雅黑" panose="020B0503020204020204" pitchFamily="34" charset="-122"/>
                        </a:rPr>
                        <a:t>号文出台后</a:t>
                      </a:r>
                      <a:endParaRPr lang="zh-CN" altLang="en-US" dirty="0">
                        <a:latin typeface="微软雅黑" panose="020B0503020204020204" pitchFamily="34" charset="-122"/>
                        <a:ea typeface="微软雅黑" panose="020B0503020204020204" pitchFamily="34" charset="-122"/>
                      </a:endParaRPr>
                    </a:p>
                  </a:txBody>
                  <a:tcPr/>
                </a:tc>
              </a:tr>
              <a:tr h="4351672">
                <a:tc>
                  <a:txBody>
                    <a:bodyPr/>
                    <a:lstStyle/>
                    <a:p>
                      <a:pPr>
                        <a:buNone/>
                      </a:pPr>
                      <a:endParaRPr lang="zh-CN" altLang="zh-CN" sz="2400" dirty="0">
                        <a:solidFill>
                          <a:schemeClr val="tx1"/>
                        </a:solidFill>
                        <a:latin typeface="仿宋_GB2312" panose="02010609030101010101" pitchFamily="49" charset="-122"/>
                        <a:ea typeface="仿宋_GB2312" panose="02010609030101010101" pitchFamily="49" charset="-122"/>
                        <a:cs typeface="仿宋_GB2312" panose="02010609030101010101" pitchFamily="49" charset="-122"/>
                        <a:sym typeface="+mn-ea"/>
                      </a:endParaRPr>
                    </a:p>
                    <a:p>
                      <a:pPr marL="0" marR="0" indent="0" algn="l" defTabSz="1218565" rtl="0" eaLnBrk="1" fontAlgn="auto" latinLnBrk="0" hangingPunct="1">
                        <a:lnSpc>
                          <a:spcPct val="100000"/>
                        </a:lnSpc>
                        <a:spcBef>
                          <a:spcPts val="0"/>
                        </a:spcBef>
                        <a:spcAft>
                          <a:spcPts val="0"/>
                        </a:spcAft>
                        <a:buClrTx/>
                        <a:buSzTx/>
                        <a:buFontTx/>
                        <a:buNone/>
                        <a:defRPr/>
                      </a:pPr>
                      <a:r>
                        <a:rPr lang="zh-CN" altLang="en-US" sz="2400" dirty="0" smtClean="0">
                          <a:solidFill>
                            <a:schemeClr val="tx1"/>
                          </a:solidFill>
                          <a:effectLst/>
                          <a:latin typeface="仿宋_GB2312" panose="02010609030101010101" pitchFamily="49" charset="-122"/>
                          <a:ea typeface="仿宋_GB2312" panose="02010609030101010101" pitchFamily="49" charset="-122"/>
                          <a:cs typeface="仿宋_GB2312" panose="02010609030101010101" pitchFamily="49" charset="-122"/>
                        </a:rPr>
                        <a:t>　　　</a:t>
                      </a:r>
                      <a:endParaRPr lang="en-US" altLang="zh-CN" sz="2400" dirty="0" smtClean="0">
                        <a:solidFill>
                          <a:schemeClr val="tx1"/>
                        </a:solidFill>
                        <a:effectLst/>
                        <a:latin typeface="仿宋_GB2312" panose="02010609030101010101" pitchFamily="49" charset="-122"/>
                        <a:ea typeface="仿宋_GB2312" panose="02010609030101010101" pitchFamily="49" charset="-122"/>
                        <a:cs typeface="仿宋_GB2312" panose="02010609030101010101" pitchFamily="49" charset="-122"/>
                      </a:endParaRPr>
                    </a:p>
                    <a:p>
                      <a:pPr marL="0" marR="0" indent="0" algn="l" defTabSz="1218565" rtl="0" eaLnBrk="1" fontAlgn="auto" latinLnBrk="0" hangingPunct="1">
                        <a:lnSpc>
                          <a:spcPct val="100000"/>
                        </a:lnSpc>
                        <a:spcBef>
                          <a:spcPts val="0"/>
                        </a:spcBef>
                        <a:spcAft>
                          <a:spcPts val="0"/>
                        </a:spcAft>
                        <a:buClrTx/>
                        <a:buSzTx/>
                        <a:buFontTx/>
                        <a:buNone/>
                        <a:defRPr/>
                      </a:pPr>
                      <a:r>
                        <a:rPr lang="zh-CN" altLang="en-US" sz="2400" dirty="0" smtClean="0">
                          <a:solidFill>
                            <a:schemeClr val="tx1"/>
                          </a:solidFill>
                          <a:effectLst/>
                          <a:latin typeface="仿宋_GB2312" panose="02010609030101010101" pitchFamily="49" charset="-122"/>
                          <a:ea typeface="仿宋_GB2312" panose="02010609030101010101" pitchFamily="49" charset="-122"/>
                          <a:cs typeface="仿宋_GB2312" panose="02010609030101010101" pitchFamily="49" charset="-122"/>
                        </a:rPr>
                        <a:t>　　项目立项、资金下达后，</a:t>
                      </a:r>
                      <a:r>
                        <a:rPr lang="en-US" altLang="zh-CN" sz="2400" dirty="0" err="1" smtClean="0">
                          <a:solidFill>
                            <a:schemeClr val="tx1"/>
                          </a:solidFill>
                          <a:effectLst/>
                          <a:latin typeface="仿宋_GB2312" panose="02010609030101010101" pitchFamily="49" charset="-122"/>
                          <a:ea typeface="仿宋_GB2312" panose="02010609030101010101" pitchFamily="49" charset="-122"/>
                          <a:cs typeface="仿宋_GB2312" panose="02010609030101010101" pitchFamily="49" charset="-122"/>
                        </a:rPr>
                        <a:t>在“云南省政府采购管理系统”中填写</a:t>
                      </a:r>
                      <a:r>
                        <a:rPr lang="zh-CN" altLang="en-US" sz="2400" dirty="0" smtClean="0">
                          <a:solidFill>
                            <a:schemeClr val="tx1"/>
                          </a:solidFill>
                          <a:effectLst/>
                          <a:latin typeface="仿宋_GB2312" panose="02010609030101010101" pitchFamily="49" charset="-122"/>
                          <a:ea typeface="仿宋_GB2312" panose="02010609030101010101" pitchFamily="49" charset="-122"/>
                          <a:cs typeface="仿宋_GB2312" panose="02010609030101010101" pitchFamily="49" charset="-122"/>
                        </a:rPr>
                        <a:t>相关信息及</a:t>
                      </a:r>
                      <a:r>
                        <a:rPr lang="en-US" altLang="zh-CN" sz="2400" dirty="0" err="1" smtClean="0">
                          <a:solidFill>
                            <a:schemeClr val="tx1"/>
                          </a:solidFill>
                          <a:effectLst/>
                          <a:latin typeface="仿宋_GB2312" panose="02010609030101010101" pitchFamily="49" charset="-122"/>
                          <a:ea typeface="仿宋_GB2312" panose="02010609030101010101" pitchFamily="49" charset="-122"/>
                          <a:cs typeface="仿宋_GB2312" panose="02010609030101010101" pitchFamily="49" charset="-122"/>
                        </a:rPr>
                        <a:t>资金下达文件号</a:t>
                      </a:r>
                      <a:r>
                        <a:rPr lang="en-US" altLang="zh-CN" sz="2400" dirty="0" smtClean="0">
                          <a:solidFill>
                            <a:schemeClr val="tx1"/>
                          </a:solidFill>
                          <a:effectLst/>
                          <a:latin typeface="仿宋_GB2312" panose="02010609030101010101" pitchFamily="49" charset="-122"/>
                          <a:ea typeface="仿宋_GB2312" panose="02010609030101010101" pitchFamily="49" charset="-122"/>
                          <a:cs typeface="仿宋_GB2312" panose="02010609030101010101" pitchFamily="49" charset="-122"/>
                        </a:rPr>
                        <a:t>。</a:t>
                      </a:r>
                      <a:endParaRPr lang="en-US" altLang="zh-CN" sz="2400" dirty="0" smtClean="0">
                        <a:solidFill>
                          <a:schemeClr val="tx1"/>
                        </a:solidFill>
                        <a:effectLst/>
                        <a:latin typeface="仿宋_GB2312" panose="02010609030101010101" pitchFamily="49" charset="-122"/>
                        <a:ea typeface="仿宋_GB2312" panose="02010609030101010101" pitchFamily="49" charset="-122"/>
                        <a:cs typeface="仿宋_GB2312" panose="02010609030101010101" pitchFamily="49" charset="-122"/>
                      </a:endParaRPr>
                    </a:p>
                    <a:p>
                      <a:pPr>
                        <a:buNone/>
                      </a:pPr>
                      <a:endParaRPr lang="zh-CN" altLang="en-US" dirty="0"/>
                    </a:p>
                  </a:txBody>
                  <a:tcPr/>
                </a:tc>
                <a:tc>
                  <a:txBody>
                    <a:bodyPr/>
                    <a:lstStyle/>
                    <a:p>
                      <a:pPr>
                        <a:buNone/>
                      </a:pPr>
                      <a:endParaRPr lang="zh-CN" altLang="zh-CN" sz="2400" dirty="0" smtClean="0">
                        <a:solidFill>
                          <a:schemeClr val="tx1"/>
                        </a:solidFill>
                        <a:latin typeface="仿宋_GB2312" panose="02010609030101010101" pitchFamily="49" charset="-122"/>
                        <a:ea typeface="仿宋_GB2312" panose="02010609030101010101" pitchFamily="49" charset="-122"/>
                        <a:cs typeface="仿宋_GB2312" panose="02010609030101010101" pitchFamily="49" charset="-122"/>
                        <a:sym typeface="+mn-ea"/>
                      </a:endParaRPr>
                    </a:p>
                    <a:p>
                      <a:pPr>
                        <a:buNone/>
                      </a:pPr>
                      <a:endParaRPr lang="zh-CN" altLang="zh-CN" sz="2400" dirty="0" smtClean="0">
                        <a:solidFill>
                          <a:schemeClr val="tx1"/>
                        </a:solidFill>
                        <a:latin typeface="仿宋_GB2312" panose="02010609030101010101" pitchFamily="49" charset="-122"/>
                        <a:ea typeface="仿宋_GB2312" panose="02010609030101010101" pitchFamily="49" charset="-122"/>
                        <a:cs typeface="仿宋_GB2312" panose="02010609030101010101" pitchFamily="49" charset="-122"/>
                        <a:sym typeface="+mn-ea"/>
                      </a:endParaRPr>
                    </a:p>
                    <a:p>
                      <a:pPr>
                        <a:buNone/>
                      </a:pPr>
                      <a:r>
                        <a:rPr lang="zh-CN" altLang="en-US" b="1" dirty="0" smtClean="0">
                          <a:solidFill>
                            <a:srgbClr val="0070C0"/>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rPr>
                        <a:t>　　</a:t>
                      </a:r>
                      <a:r>
                        <a:rPr lang="zh-CN" altLang="zh-CN" b="1" dirty="0" smtClean="0">
                          <a:solidFill>
                            <a:srgbClr val="0070C0"/>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rPr>
                        <a:t>在编制项目资金预算时要同步做好政府采购等前期准备工作</a:t>
                      </a:r>
                      <a:r>
                        <a:rPr lang="zh-CN" altLang="en-US" b="1" dirty="0" smtClean="0">
                          <a:solidFill>
                            <a:srgbClr val="0070C0"/>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rPr>
                        <a:t>。</a:t>
                      </a:r>
                      <a:r>
                        <a:rPr lang="en-US" altLang="zh-CN" sz="2400" dirty="0" err="1" smtClean="0">
                          <a:solidFill>
                            <a:schemeClr val="tx1"/>
                          </a:solidFill>
                          <a:effectLst/>
                          <a:latin typeface="仿宋_GB2312" panose="02010609030101010101" pitchFamily="49" charset="-122"/>
                          <a:ea typeface="仿宋_GB2312" panose="02010609030101010101" pitchFamily="49" charset="-122"/>
                          <a:cs typeface="仿宋_GB2312" panose="02010609030101010101" pitchFamily="49" charset="-122"/>
                        </a:rPr>
                        <a:t>在“云南省政府采购管理系统”中填写</a:t>
                      </a:r>
                      <a:r>
                        <a:rPr lang="zh-CN" altLang="en-US" sz="2400" dirty="0" smtClean="0">
                          <a:solidFill>
                            <a:schemeClr val="tx1"/>
                          </a:solidFill>
                          <a:effectLst/>
                          <a:latin typeface="仿宋_GB2312" panose="02010609030101010101" pitchFamily="49" charset="-122"/>
                          <a:ea typeface="仿宋_GB2312" panose="02010609030101010101" pitchFamily="49" charset="-122"/>
                          <a:cs typeface="仿宋_GB2312" panose="02010609030101010101" pitchFamily="49" charset="-122"/>
                        </a:rPr>
                        <a:t>相关信息</a:t>
                      </a:r>
                      <a:r>
                        <a:rPr lang="zh-CN" altLang="en-US" sz="2400" dirty="0" smtClean="0">
                          <a:solidFill>
                            <a:srgbClr val="FF0000"/>
                          </a:solidFill>
                          <a:effectLst/>
                          <a:latin typeface="仿宋_GB2312" panose="02010609030101010101" pitchFamily="49" charset="-122"/>
                          <a:ea typeface="仿宋_GB2312" panose="02010609030101010101" pitchFamily="49" charset="-122"/>
                          <a:cs typeface="仿宋_GB2312" panose="02010609030101010101" pitchFamily="49" charset="-122"/>
                        </a:rPr>
                        <a:t>不需填</a:t>
                      </a:r>
                      <a:r>
                        <a:rPr lang="en-US" altLang="zh-CN" sz="2400" dirty="0" err="1" smtClean="0">
                          <a:solidFill>
                            <a:schemeClr val="tx1"/>
                          </a:solidFill>
                          <a:effectLst/>
                          <a:latin typeface="仿宋_GB2312" panose="02010609030101010101" pitchFamily="49" charset="-122"/>
                          <a:ea typeface="仿宋_GB2312" panose="02010609030101010101" pitchFamily="49" charset="-122"/>
                          <a:cs typeface="仿宋_GB2312" panose="02010609030101010101" pitchFamily="49" charset="-122"/>
                        </a:rPr>
                        <a:t>资金下达文件号</a:t>
                      </a:r>
                      <a:r>
                        <a:rPr lang="zh-CN" altLang="en-US" sz="2400" dirty="0" err="1" smtClean="0">
                          <a:solidFill>
                            <a:schemeClr val="tx1"/>
                          </a:solidFill>
                          <a:effectLst/>
                          <a:latin typeface="仿宋_GB2312" panose="02010609030101010101" pitchFamily="49" charset="-122"/>
                          <a:ea typeface="仿宋_GB2312" panose="02010609030101010101" pitchFamily="49" charset="-122"/>
                          <a:cs typeface="仿宋_GB2312" panose="02010609030101010101" pitchFamily="49" charset="-122"/>
                        </a:rPr>
                        <a:t>。</a:t>
                      </a:r>
                      <a:endParaRPr lang="zh-CN" altLang="en-US" sz="2400" dirty="0" err="1" smtClean="0">
                        <a:solidFill>
                          <a:schemeClr val="tx1"/>
                        </a:solidFill>
                        <a:effectLst/>
                        <a:latin typeface="仿宋_GB2312" panose="02010609030101010101" pitchFamily="49" charset="-122"/>
                        <a:ea typeface="仿宋_GB2312" panose="02010609030101010101" pitchFamily="49" charset="-122"/>
                        <a:cs typeface="仿宋_GB2312" panose="02010609030101010101" pitchFamily="49" charset="-122"/>
                      </a:endParaRPr>
                    </a:p>
                  </a:txBody>
                  <a:tcPr/>
                </a:tc>
              </a:tr>
            </a:tbl>
          </a:graphicData>
        </a:graphic>
      </p:graphicFrame>
    </p:spTree>
  </p:cSld>
  <p:clrMapOvr>
    <a:masterClrMapping/>
  </p:clrMapOvr>
  <p:transition spd="slow">
    <p:cove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le 1"/>
          <p:cNvSpPr txBox="1"/>
          <p:nvPr/>
        </p:nvSpPr>
        <p:spPr>
          <a:xfrm>
            <a:off x="1143635" y="266700"/>
            <a:ext cx="9893711" cy="506095"/>
          </a:xfrm>
          <a:prstGeom prst="rect">
            <a:avLst/>
          </a:prstGeom>
        </p:spPr>
        <p:txBody>
          <a:bodyPr lIns="0" rIns="0"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defTabSz="1218565"/>
            <a:r>
              <a:rPr lang="zh-CN" altLang="en-US" sz="2400" b="1" dirty="0" smtClean="0">
                <a:solidFill>
                  <a:prstClr val="black">
                    <a:lumMod val="75000"/>
                    <a:lumOff val="25000"/>
                  </a:prstClr>
                </a:solidFill>
                <a:latin typeface="微软雅黑" panose="020B0503020204020204" pitchFamily="34" charset="-122"/>
                <a:ea typeface="微软雅黑" panose="020B0503020204020204" pitchFamily="34" charset="-122"/>
              </a:rPr>
              <a:t>省财政厅科技厅落实党中央和云南省委意见</a:t>
            </a:r>
            <a:r>
              <a:rPr lang="zh-CN" altLang="en-US" sz="2400" b="1" dirty="0" smtClean="0">
                <a:solidFill>
                  <a:srgbClr val="FF0000"/>
                </a:solidFill>
                <a:latin typeface="微软雅黑" panose="020B0503020204020204" pitchFamily="34" charset="-122"/>
                <a:ea typeface="微软雅黑" panose="020B0503020204020204" pitchFamily="34" charset="-122"/>
              </a:rPr>
              <a:t>举措之二</a:t>
            </a:r>
            <a:r>
              <a:rPr lang="en-US" altLang="zh-CN" sz="2400" b="1" dirty="0" smtClean="0">
                <a:solidFill>
                  <a:srgbClr val="FF0000"/>
                </a:solidFill>
                <a:latin typeface="微软雅黑" panose="020B0503020204020204" pitchFamily="34" charset="-122"/>
                <a:ea typeface="微软雅黑" panose="020B0503020204020204" pitchFamily="34" charset="-122"/>
              </a:rPr>
              <a:t>———</a:t>
            </a:r>
            <a:r>
              <a:rPr lang="zh-CN" altLang="en-US" sz="2400" b="1" dirty="0" smtClean="0">
                <a:solidFill>
                  <a:prstClr val="black">
                    <a:lumMod val="75000"/>
                    <a:lumOff val="25000"/>
                  </a:prstClr>
                </a:solidFill>
                <a:latin typeface="微软雅黑" panose="020B0503020204020204" pitchFamily="34" charset="-122"/>
                <a:ea typeface="微软雅黑" panose="020B0503020204020204" pitchFamily="34" charset="-122"/>
              </a:rPr>
              <a:t>十六条措施</a:t>
            </a:r>
            <a:endParaRPr lang="zh-CN" altLang="en-US" sz="2400" b="1" dirty="0">
              <a:solidFill>
                <a:prstClr val="black">
                  <a:lumMod val="75000"/>
                  <a:lumOff val="25000"/>
                </a:prstClr>
              </a:solidFill>
              <a:latin typeface="微软雅黑" panose="020B0503020204020204" pitchFamily="34" charset="-122"/>
              <a:ea typeface="微软雅黑" panose="020B0503020204020204" pitchFamily="34" charset="-122"/>
            </a:endParaRPr>
          </a:p>
        </p:txBody>
      </p:sp>
      <p:sp>
        <p:nvSpPr>
          <p:cNvPr id="27" name="圆角矩形 26"/>
          <p:cNvSpPr/>
          <p:nvPr/>
        </p:nvSpPr>
        <p:spPr>
          <a:xfrm>
            <a:off x="1198880" y="1664335"/>
            <a:ext cx="9497060" cy="3485515"/>
          </a:xfrm>
          <a:prstGeom prst="roundRect">
            <a:avLst>
              <a:gd name="adj" fmla="val 0"/>
            </a:avLst>
          </a:prstGeom>
          <a:noFill/>
          <a:ln w="31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endParaRPr lang="zh-CN" altLang="en-US" sz="2400">
              <a:solidFill>
                <a:prstClr val="white"/>
              </a:solidFill>
              <a:latin typeface="Calibri" panose="020F0502020204030204"/>
              <a:ea typeface="宋体" panose="02010600030101010101" pitchFamily="2" charset="-122"/>
            </a:endParaRPr>
          </a:p>
        </p:txBody>
      </p:sp>
      <p:sp>
        <p:nvSpPr>
          <p:cNvPr id="39" name="TextBox 38"/>
          <p:cNvSpPr txBox="1"/>
          <p:nvPr/>
        </p:nvSpPr>
        <p:spPr>
          <a:xfrm>
            <a:off x="1532890" y="1825625"/>
            <a:ext cx="9185910" cy="3250121"/>
          </a:xfrm>
          <a:prstGeom prst="rect">
            <a:avLst/>
          </a:prstGeom>
          <a:noFill/>
        </p:spPr>
        <p:txBody>
          <a:bodyPr wrap="square" lIns="0" tIns="0" rIns="0" bIns="0" rtlCol="0">
            <a:spAutoFit/>
          </a:bodyPr>
          <a:lstStyle/>
          <a:p>
            <a:pPr algn="just" defTabSz="1218565">
              <a:lnSpc>
                <a:spcPct val="120000"/>
              </a:lnSpc>
            </a:pPr>
            <a:r>
              <a:rPr lang="en-US" altLang="zh-CN" sz="1600" b="1" dirty="0">
                <a:solidFill>
                  <a:srgbClr val="0070C0"/>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rPr>
              <a:t>    </a:t>
            </a:r>
            <a:r>
              <a:rPr lang="en-US" altLang="zh-CN" sz="1600" b="1" dirty="0">
                <a:solidFill>
                  <a:srgbClr val="0070C0"/>
                </a:solidFill>
                <a:effectLst/>
                <a:latin typeface="仿宋_GB2312" panose="02010609030101010101" pitchFamily="49" charset="-122"/>
                <a:ea typeface="仿宋_GB2312" panose="02010609030101010101" pitchFamily="49" charset="-122"/>
                <a:cs typeface="仿宋_GB2312" panose="02010609030101010101" pitchFamily="49" charset="-122"/>
              </a:rPr>
              <a:t> </a:t>
            </a:r>
            <a:endParaRPr lang="en-US" altLang="zh-CN" sz="1600" b="1" dirty="0">
              <a:solidFill>
                <a:srgbClr val="0070C0"/>
              </a:solidFill>
              <a:effectLst/>
              <a:latin typeface="仿宋_GB2312" panose="02010609030101010101" pitchFamily="49" charset="-122"/>
              <a:ea typeface="仿宋_GB2312" panose="02010609030101010101" pitchFamily="49" charset="-122"/>
              <a:cs typeface="仿宋_GB2312" panose="02010609030101010101" pitchFamily="49" charset="-122"/>
            </a:endParaRPr>
          </a:p>
          <a:p>
            <a:pPr algn="just" defTabSz="1218565">
              <a:lnSpc>
                <a:spcPct val="120000"/>
              </a:lnSpc>
            </a:pPr>
            <a:r>
              <a:rPr lang="zh-CN" altLang="en-US" sz="2400" b="1" dirty="0">
                <a:solidFill>
                  <a:prstClr val="black">
                    <a:lumMod val="75000"/>
                    <a:lumOff val="25000"/>
                  </a:prstClr>
                </a:solidFill>
                <a:latin typeface="微软雅黑" panose="020B0503020204020204" pitchFamily="34" charset="-122"/>
                <a:ea typeface="微软雅黑" panose="020B0503020204020204" pitchFamily="34" charset="-122"/>
                <a:sym typeface="+mn-ea"/>
              </a:rPr>
              <a:t>（五）简化高校院所设备采购流程</a:t>
            </a:r>
            <a:endParaRPr lang="zh-CN" altLang="en-US" sz="1600" b="1" dirty="0">
              <a:solidFill>
                <a:prstClr val="black">
                  <a:lumMod val="75000"/>
                  <a:lumOff val="25000"/>
                </a:prstClr>
              </a:solidFill>
              <a:latin typeface="微软雅黑" panose="020B0503020204020204" pitchFamily="34" charset="-122"/>
              <a:ea typeface="微软雅黑" panose="020B0503020204020204" pitchFamily="34" charset="-122"/>
            </a:endParaRPr>
          </a:p>
          <a:p>
            <a:pPr algn="just" defTabSz="1218565">
              <a:lnSpc>
                <a:spcPct val="120000"/>
              </a:lnSpc>
            </a:pPr>
            <a:endParaRPr lang="en-US" altLang="zh-CN" sz="1600" b="1" dirty="0">
              <a:solidFill>
                <a:srgbClr val="0070C0"/>
              </a:solidFill>
              <a:effectLst/>
              <a:latin typeface="仿宋_GB2312" panose="02010609030101010101" pitchFamily="49" charset="-122"/>
              <a:ea typeface="仿宋_GB2312" panose="02010609030101010101" pitchFamily="49" charset="-122"/>
              <a:cs typeface="仿宋_GB2312" panose="02010609030101010101" pitchFamily="49" charset="-122"/>
            </a:endParaRPr>
          </a:p>
          <a:p>
            <a:pPr algn="just" defTabSz="1218565">
              <a:lnSpc>
                <a:spcPct val="120000"/>
              </a:lnSpc>
            </a:pPr>
            <a:r>
              <a:rPr lang="en-US" altLang="zh-CN" sz="2400" dirty="0" smtClean="0">
                <a:solidFill>
                  <a:schemeClr val="tx1"/>
                </a:solidFill>
                <a:effectLst/>
                <a:latin typeface="仿宋_GB2312" panose="02010609030101010101" pitchFamily="49" charset="-122"/>
                <a:ea typeface="仿宋_GB2312" panose="02010609030101010101" pitchFamily="49" charset="-122"/>
                <a:cs typeface="仿宋_GB2312" panose="02010609030101010101" pitchFamily="49" charset="-122"/>
              </a:rPr>
              <a:t>   </a:t>
            </a:r>
            <a:r>
              <a:rPr altLang="zh-CN" sz="2400" dirty="0" err="1" smtClean="0">
                <a:solidFill>
                  <a:schemeClr val="tx1"/>
                </a:solidFill>
                <a:effectLst/>
                <a:latin typeface="仿宋_GB2312" panose="02010609030101010101" pitchFamily="49" charset="-122"/>
                <a:ea typeface="仿宋_GB2312" panose="02010609030101010101" pitchFamily="49" charset="-122"/>
                <a:cs typeface="仿宋_GB2312" panose="02010609030101010101" pitchFamily="49" charset="-122"/>
              </a:rPr>
              <a:t>省属高校和科研院所要对科研急需的设备和耗材</a:t>
            </a:r>
            <a:r>
              <a:rPr altLang="zh-CN" sz="2400" dirty="0" err="1">
                <a:solidFill>
                  <a:schemeClr val="tx1"/>
                </a:solidFill>
                <a:effectLst/>
                <a:latin typeface="仿宋_GB2312" panose="02010609030101010101" pitchFamily="49" charset="-122"/>
                <a:ea typeface="仿宋_GB2312" panose="02010609030101010101" pitchFamily="49" charset="-122"/>
                <a:cs typeface="仿宋_GB2312" panose="02010609030101010101" pitchFamily="49" charset="-122"/>
              </a:rPr>
              <a:t>，采用特事特办、</a:t>
            </a:r>
            <a:r>
              <a:rPr altLang="zh-CN" sz="2400" dirty="0" err="1" smtClean="0">
                <a:solidFill>
                  <a:schemeClr val="tx1"/>
                </a:solidFill>
                <a:effectLst/>
                <a:latin typeface="仿宋_GB2312" panose="02010609030101010101" pitchFamily="49" charset="-122"/>
                <a:ea typeface="仿宋_GB2312" panose="02010609030101010101" pitchFamily="49" charset="-122"/>
                <a:cs typeface="仿宋_GB2312" panose="02010609030101010101" pitchFamily="49" charset="-122"/>
              </a:rPr>
              <a:t>随到随办的采购机制</a:t>
            </a:r>
            <a:r>
              <a:rPr lang="zh-CN" altLang="en-US" sz="2400" dirty="0" smtClean="0">
                <a:latin typeface="仿宋_GB2312" panose="02010609030101010101" pitchFamily="49" charset="-122"/>
                <a:ea typeface="仿宋_GB2312" panose="02010609030101010101" pitchFamily="49" charset="-122"/>
                <a:cs typeface="仿宋_GB2312" panose="02010609030101010101" pitchFamily="49" charset="-122"/>
              </a:rPr>
              <a:t>：</a:t>
            </a:r>
            <a:endParaRPr lang="en-US" altLang="zh-CN" sz="2400" dirty="0" smtClean="0">
              <a:solidFill>
                <a:schemeClr val="tx1"/>
              </a:solidFill>
              <a:effectLst/>
              <a:latin typeface="仿宋_GB2312" panose="02010609030101010101" pitchFamily="49" charset="-122"/>
              <a:ea typeface="仿宋_GB2312" panose="02010609030101010101" pitchFamily="49" charset="-122"/>
              <a:cs typeface="仿宋_GB2312" panose="02010609030101010101" pitchFamily="49" charset="-122"/>
            </a:endParaRPr>
          </a:p>
          <a:p>
            <a:pPr algn="just" defTabSz="1218565">
              <a:lnSpc>
                <a:spcPct val="120000"/>
              </a:lnSpc>
            </a:pPr>
            <a:r>
              <a:rPr lang="zh-CN" altLang="en-US" sz="2400" dirty="0" smtClean="0">
                <a:solidFill>
                  <a:srgbClr val="C00000"/>
                </a:solidFill>
                <a:effectLst/>
                <a:latin typeface="仿宋_GB2312" panose="02010609030101010101" pitchFamily="49" charset="-122"/>
                <a:ea typeface="仿宋_GB2312" panose="02010609030101010101" pitchFamily="49" charset="-122"/>
                <a:cs typeface="仿宋_GB2312" panose="02010609030101010101" pitchFamily="49" charset="-122"/>
              </a:rPr>
              <a:t>　　</a:t>
            </a:r>
            <a:r>
              <a:rPr altLang="zh-CN" sz="2400" dirty="0" err="1" smtClean="0">
                <a:solidFill>
                  <a:srgbClr val="C00000"/>
                </a:solidFill>
                <a:effectLst/>
                <a:latin typeface="仿宋_GB2312" panose="02010609030101010101" pitchFamily="49" charset="-122"/>
                <a:ea typeface="仿宋_GB2312" panose="02010609030101010101" pitchFamily="49" charset="-122"/>
                <a:cs typeface="仿宋_GB2312" panose="02010609030101010101" pitchFamily="49" charset="-122"/>
              </a:rPr>
              <a:t>可不进行招投标程序</a:t>
            </a:r>
            <a:r>
              <a:rPr altLang="zh-CN" sz="2400" dirty="0" err="1">
                <a:solidFill>
                  <a:srgbClr val="C00000"/>
                </a:solidFill>
                <a:effectLst/>
                <a:latin typeface="仿宋_GB2312" panose="02010609030101010101" pitchFamily="49" charset="-122"/>
                <a:ea typeface="仿宋_GB2312" panose="02010609030101010101" pitchFamily="49" charset="-122"/>
                <a:cs typeface="仿宋_GB2312" panose="02010609030101010101" pitchFamily="49" charset="-122"/>
              </a:rPr>
              <a:t>，缩短采购周期</a:t>
            </a:r>
            <a:r>
              <a:rPr altLang="zh-CN" sz="2400" dirty="0" smtClean="0">
                <a:solidFill>
                  <a:schemeClr val="tx1"/>
                </a:solidFill>
                <a:effectLst/>
                <a:latin typeface="仿宋_GB2312" panose="02010609030101010101" pitchFamily="49" charset="-122"/>
                <a:ea typeface="仿宋_GB2312" panose="02010609030101010101" pitchFamily="49" charset="-122"/>
                <a:cs typeface="仿宋_GB2312" panose="02010609030101010101" pitchFamily="49" charset="-122"/>
              </a:rPr>
              <a:t>；</a:t>
            </a:r>
            <a:endParaRPr lang="en-US" altLang="zh-CN" sz="2400" dirty="0" smtClean="0">
              <a:solidFill>
                <a:schemeClr val="tx1"/>
              </a:solidFill>
              <a:effectLst/>
              <a:latin typeface="仿宋_GB2312" panose="02010609030101010101" pitchFamily="49" charset="-122"/>
              <a:ea typeface="仿宋_GB2312" panose="02010609030101010101" pitchFamily="49" charset="-122"/>
              <a:cs typeface="仿宋_GB2312" panose="02010609030101010101" pitchFamily="49" charset="-122"/>
            </a:endParaRPr>
          </a:p>
          <a:p>
            <a:pPr algn="just" defTabSz="1218565">
              <a:lnSpc>
                <a:spcPct val="120000"/>
              </a:lnSpc>
            </a:pPr>
            <a:r>
              <a:rPr lang="zh-CN" altLang="en-US" sz="2400" dirty="0" smtClean="0">
                <a:solidFill>
                  <a:schemeClr val="tx1"/>
                </a:solidFill>
                <a:effectLst/>
                <a:latin typeface="仿宋_GB2312" panose="02010609030101010101" pitchFamily="49" charset="-122"/>
                <a:ea typeface="仿宋_GB2312" panose="02010609030101010101" pitchFamily="49" charset="-122"/>
                <a:cs typeface="仿宋_GB2312" panose="02010609030101010101" pitchFamily="49" charset="-122"/>
              </a:rPr>
              <a:t>　　</a:t>
            </a:r>
            <a:r>
              <a:rPr altLang="zh-CN" sz="2400" dirty="0" err="1" smtClean="0">
                <a:solidFill>
                  <a:schemeClr val="tx1"/>
                </a:solidFill>
                <a:effectLst/>
                <a:latin typeface="仿宋_GB2312" panose="02010609030101010101" pitchFamily="49" charset="-122"/>
                <a:ea typeface="仿宋_GB2312" panose="02010609030101010101" pitchFamily="49" charset="-122"/>
                <a:cs typeface="仿宋_GB2312" panose="02010609030101010101" pitchFamily="49" charset="-122"/>
              </a:rPr>
              <a:t>对于</a:t>
            </a:r>
            <a:r>
              <a:rPr altLang="zh-CN" sz="2400" dirty="0" err="1" smtClean="0">
                <a:solidFill>
                  <a:srgbClr val="FF0000"/>
                </a:solidFill>
                <a:effectLst/>
                <a:latin typeface="仿宋_GB2312" panose="02010609030101010101" pitchFamily="49" charset="-122"/>
                <a:ea typeface="仿宋_GB2312" panose="02010609030101010101" pitchFamily="49" charset="-122"/>
                <a:cs typeface="仿宋_GB2312" panose="02010609030101010101" pitchFamily="49" charset="-122"/>
              </a:rPr>
              <a:t>独家代理</a:t>
            </a:r>
            <a:r>
              <a:rPr altLang="zh-CN" sz="2400" dirty="0" err="1" smtClean="0">
                <a:solidFill>
                  <a:schemeClr val="tx1"/>
                </a:solidFill>
                <a:effectLst/>
                <a:latin typeface="仿宋_GB2312" panose="02010609030101010101" pitchFamily="49" charset="-122"/>
                <a:ea typeface="仿宋_GB2312" panose="02010609030101010101" pitchFamily="49" charset="-122"/>
                <a:cs typeface="仿宋_GB2312" panose="02010609030101010101" pitchFamily="49" charset="-122"/>
              </a:rPr>
              <a:t>或生产的仪器设备</a:t>
            </a:r>
            <a:r>
              <a:rPr altLang="zh-CN" sz="2400" dirty="0" err="1">
                <a:solidFill>
                  <a:schemeClr val="tx1"/>
                </a:solidFill>
                <a:effectLst/>
                <a:latin typeface="仿宋_GB2312" panose="02010609030101010101" pitchFamily="49" charset="-122"/>
                <a:ea typeface="仿宋_GB2312" panose="02010609030101010101" pitchFamily="49" charset="-122"/>
                <a:cs typeface="仿宋_GB2312" panose="02010609030101010101" pitchFamily="49" charset="-122"/>
              </a:rPr>
              <a:t>，按程序确定采取</a:t>
            </a:r>
            <a:r>
              <a:rPr altLang="zh-CN" sz="2400" dirty="0" err="1">
                <a:solidFill>
                  <a:srgbClr val="C00000"/>
                </a:solidFill>
                <a:effectLst/>
                <a:latin typeface="仿宋_GB2312" panose="02010609030101010101" pitchFamily="49" charset="-122"/>
                <a:ea typeface="仿宋_GB2312" panose="02010609030101010101" pitchFamily="49" charset="-122"/>
                <a:cs typeface="仿宋_GB2312" panose="02010609030101010101" pitchFamily="49" charset="-122"/>
              </a:rPr>
              <a:t>单一来源采购</a:t>
            </a:r>
            <a:r>
              <a:rPr altLang="zh-CN" sz="2400" dirty="0" err="1">
                <a:solidFill>
                  <a:schemeClr val="tx1"/>
                </a:solidFill>
                <a:effectLst/>
                <a:latin typeface="仿宋_GB2312" panose="02010609030101010101" pitchFamily="49" charset="-122"/>
                <a:ea typeface="仿宋_GB2312" panose="02010609030101010101" pitchFamily="49" charset="-122"/>
                <a:cs typeface="仿宋_GB2312" panose="02010609030101010101" pitchFamily="49" charset="-122"/>
              </a:rPr>
              <a:t>等方式增强采购灵活性和便利性</a:t>
            </a:r>
            <a:r>
              <a:rPr altLang="zh-CN" sz="2400" dirty="0">
                <a:solidFill>
                  <a:schemeClr val="tx1"/>
                </a:solidFill>
                <a:effectLst/>
                <a:latin typeface="仿宋_GB2312" panose="02010609030101010101" pitchFamily="49" charset="-122"/>
                <a:ea typeface="仿宋_GB2312" panose="02010609030101010101" pitchFamily="49" charset="-122"/>
                <a:cs typeface="仿宋_GB2312" panose="02010609030101010101" pitchFamily="49" charset="-122"/>
              </a:rPr>
              <a:t>。</a:t>
            </a:r>
            <a:endParaRPr lang="en-US" altLang="zh-CN" sz="2400" dirty="0">
              <a:solidFill>
                <a:schemeClr val="tx1"/>
              </a:solidFill>
              <a:effectLst/>
              <a:latin typeface="仿宋_GB2312" panose="02010609030101010101" pitchFamily="49" charset="-122"/>
              <a:ea typeface="仿宋_GB2312" panose="02010609030101010101" pitchFamily="49" charset="-122"/>
              <a:cs typeface="仿宋_GB2312" panose="02010609030101010101" pitchFamily="49" charset="-122"/>
            </a:endParaRPr>
          </a:p>
        </p:txBody>
      </p:sp>
      <p:sp>
        <p:nvSpPr>
          <p:cNvPr id="40" name="矩形 93"/>
          <p:cNvSpPr/>
          <p:nvPr/>
        </p:nvSpPr>
        <p:spPr>
          <a:xfrm>
            <a:off x="1148656" y="1604797"/>
            <a:ext cx="384043" cy="384043"/>
          </a:xfrm>
          <a:custGeom>
            <a:avLst/>
            <a:gdLst/>
            <a:ahLst/>
            <a:cxnLst/>
            <a:rect l="l" t="t" r="r" b="b"/>
            <a:pathLst>
              <a:path w="504056" h="504056">
                <a:moveTo>
                  <a:pt x="0" y="0"/>
                </a:moveTo>
                <a:lnTo>
                  <a:pt x="504056" y="0"/>
                </a:lnTo>
                <a:lnTo>
                  <a:pt x="504056" y="144016"/>
                </a:lnTo>
                <a:lnTo>
                  <a:pt x="144016" y="144016"/>
                </a:lnTo>
                <a:lnTo>
                  <a:pt x="144016" y="504056"/>
                </a:lnTo>
                <a:lnTo>
                  <a:pt x="0" y="50405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endParaRPr lang="zh-CN" altLang="en-US" sz="2400">
              <a:solidFill>
                <a:prstClr val="white"/>
              </a:solidFill>
              <a:latin typeface="Calibri" panose="020F0502020204030204"/>
              <a:ea typeface="宋体" panose="02010600030101010101" pitchFamily="2" charset="-122"/>
            </a:endParaRPr>
          </a:p>
        </p:txBody>
      </p:sp>
      <p:sp>
        <p:nvSpPr>
          <p:cNvPr id="41" name="矩形 93"/>
          <p:cNvSpPr/>
          <p:nvPr/>
        </p:nvSpPr>
        <p:spPr>
          <a:xfrm rot="10800000">
            <a:off x="10408596" y="4853676"/>
            <a:ext cx="384043" cy="384043"/>
          </a:xfrm>
          <a:custGeom>
            <a:avLst/>
            <a:gdLst/>
            <a:ahLst/>
            <a:cxnLst/>
            <a:rect l="l" t="t" r="r" b="b"/>
            <a:pathLst>
              <a:path w="504056" h="504056">
                <a:moveTo>
                  <a:pt x="0" y="0"/>
                </a:moveTo>
                <a:lnTo>
                  <a:pt x="504056" y="0"/>
                </a:lnTo>
                <a:lnTo>
                  <a:pt x="504056" y="144016"/>
                </a:lnTo>
                <a:lnTo>
                  <a:pt x="144016" y="144016"/>
                </a:lnTo>
                <a:lnTo>
                  <a:pt x="144016" y="504056"/>
                </a:lnTo>
                <a:lnTo>
                  <a:pt x="0" y="50405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endParaRPr lang="zh-CN" altLang="en-US" sz="2400">
              <a:solidFill>
                <a:prstClr val="white"/>
              </a:solidFill>
              <a:latin typeface="Calibri" panose="020F0502020204030204"/>
              <a:ea typeface="宋体" panose="02010600030101010101" pitchFamily="2" charset="-122"/>
            </a:endParaRPr>
          </a:p>
        </p:txBody>
      </p:sp>
    </p:spTree>
  </p:cSld>
  <p:clrMapOvr>
    <a:masterClrMapping/>
  </p:clrMapOvr>
  <p:transition spd="slow">
    <p:cove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le 1"/>
          <p:cNvSpPr txBox="1"/>
          <p:nvPr/>
        </p:nvSpPr>
        <p:spPr>
          <a:xfrm>
            <a:off x="1148080" y="266700"/>
            <a:ext cx="9857105" cy="506095"/>
          </a:xfrm>
          <a:prstGeom prst="rect">
            <a:avLst/>
          </a:prstGeom>
        </p:spPr>
        <p:txBody>
          <a:bodyPr lIns="0" rIns="0"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defTabSz="1218565"/>
            <a:r>
              <a:rPr lang="zh-CN" altLang="en-US" sz="2400" b="1" dirty="0" smtClean="0">
                <a:solidFill>
                  <a:prstClr val="black">
                    <a:lumMod val="75000"/>
                    <a:lumOff val="25000"/>
                  </a:prstClr>
                </a:solidFill>
                <a:latin typeface="微软雅黑" panose="020B0503020204020204" pitchFamily="34" charset="-122"/>
                <a:ea typeface="微软雅黑" panose="020B0503020204020204" pitchFamily="34" charset="-122"/>
              </a:rPr>
              <a:t>省财政厅科技厅落实党中央和云南省委意见</a:t>
            </a:r>
            <a:r>
              <a:rPr lang="zh-CN" altLang="en-US" sz="2400" b="1" dirty="0" smtClean="0">
                <a:solidFill>
                  <a:srgbClr val="FF0000"/>
                </a:solidFill>
                <a:latin typeface="微软雅黑" panose="020B0503020204020204" pitchFamily="34" charset="-122"/>
                <a:ea typeface="微软雅黑" panose="020B0503020204020204" pitchFamily="34" charset="-122"/>
              </a:rPr>
              <a:t>举措之二</a:t>
            </a:r>
            <a:r>
              <a:rPr lang="en-US" altLang="zh-CN" sz="2400" b="1" dirty="0" smtClean="0">
                <a:solidFill>
                  <a:srgbClr val="FF0000"/>
                </a:solidFill>
                <a:latin typeface="微软雅黑" panose="020B0503020204020204" pitchFamily="34" charset="-122"/>
                <a:ea typeface="微软雅黑" panose="020B0503020204020204" pitchFamily="34" charset="-122"/>
              </a:rPr>
              <a:t>———</a:t>
            </a:r>
            <a:r>
              <a:rPr lang="zh-CN" altLang="en-US" sz="2400" b="1" dirty="0" smtClean="0">
                <a:solidFill>
                  <a:prstClr val="black">
                    <a:lumMod val="75000"/>
                    <a:lumOff val="25000"/>
                  </a:prstClr>
                </a:solidFill>
                <a:latin typeface="微软雅黑" panose="020B0503020204020204" pitchFamily="34" charset="-122"/>
                <a:ea typeface="微软雅黑" panose="020B0503020204020204" pitchFamily="34" charset="-122"/>
              </a:rPr>
              <a:t>十</a:t>
            </a:r>
            <a:r>
              <a:rPr lang="zh-CN" altLang="en-US" sz="2400" b="1" dirty="0">
                <a:solidFill>
                  <a:prstClr val="black">
                    <a:lumMod val="75000"/>
                    <a:lumOff val="25000"/>
                  </a:prstClr>
                </a:solidFill>
                <a:latin typeface="微软雅黑" panose="020B0503020204020204" pitchFamily="34" charset="-122"/>
                <a:ea typeface="微软雅黑" panose="020B0503020204020204" pitchFamily="34" charset="-122"/>
              </a:rPr>
              <a:t>六条措施</a:t>
            </a:r>
            <a:endParaRPr lang="zh-CN" altLang="en-US" sz="2400" b="1" dirty="0">
              <a:solidFill>
                <a:prstClr val="black">
                  <a:lumMod val="75000"/>
                  <a:lumOff val="25000"/>
                </a:prstClr>
              </a:solidFill>
              <a:latin typeface="微软雅黑" panose="020B0503020204020204" pitchFamily="34" charset="-122"/>
              <a:ea typeface="微软雅黑" panose="020B0503020204020204" pitchFamily="34" charset="-122"/>
            </a:endParaRPr>
          </a:p>
        </p:txBody>
      </p:sp>
      <p:graphicFrame>
        <p:nvGraphicFramePr>
          <p:cNvPr id="3" name="表格 2"/>
          <p:cNvGraphicFramePr/>
          <p:nvPr/>
        </p:nvGraphicFramePr>
        <p:xfrm>
          <a:off x="591820" y="1235075"/>
          <a:ext cx="10916920" cy="5258435"/>
        </p:xfrm>
        <a:graphic>
          <a:graphicData uri="http://schemas.openxmlformats.org/drawingml/2006/table">
            <a:tbl>
              <a:tblPr firstRow="1" bandRow="1">
                <a:tableStyleId>{5C22544A-7EE6-4342-B048-85BDC9FD1C3A}</a:tableStyleId>
              </a:tblPr>
              <a:tblGrid>
                <a:gridCol w="5458460"/>
                <a:gridCol w="5458460"/>
              </a:tblGrid>
              <a:tr h="887730">
                <a:tc>
                  <a:txBody>
                    <a:bodyPr/>
                    <a:lstStyle/>
                    <a:p>
                      <a:pPr algn="ctr">
                        <a:buNone/>
                      </a:pPr>
                      <a:endParaRPr lang="zh-CN" altLang="en-US" dirty="0">
                        <a:latin typeface="微软雅黑" panose="020B0503020204020204" pitchFamily="34" charset="-122"/>
                        <a:ea typeface="微软雅黑" panose="020B0503020204020204" pitchFamily="34" charset="-122"/>
                      </a:endParaRPr>
                    </a:p>
                    <a:p>
                      <a:pPr marL="0" marR="0" indent="0" algn="ctr" defTabSz="1218565" rtl="0" eaLnBrk="1" fontAlgn="auto" latinLnBrk="0" hangingPunct="1">
                        <a:lnSpc>
                          <a:spcPct val="100000"/>
                        </a:lnSpc>
                        <a:spcBef>
                          <a:spcPts val="0"/>
                        </a:spcBef>
                        <a:spcAft>
                          <a:spcPts val="0"/>
                        </a:spcAft>
                        <a:buClrTx/>
                        <a:buSzTx/>
                        <a:buFontTx/>
                        <a:buNone/>
                        <a:defRPr/>
                      </a:pPr>
                      <a:r>
                        <a:rPr lang="en-US" altLang="zh-CN" dirty="0" smtClean="0">
                          <a:latin typeface="微软雅黑" panose="020B0503020204020204" pitchFamily="34" charset="-122"/>
                          <a:ea typeface="微软雅黑" panose="020B0503020204020204" pitchFamily="34" charset="-122"/>
                        </a:rPr>
                        <a:t>48</a:t>
                      </a:r>
                      <a:r>
                        <a:rPr lang="zh-CN" altLang="en-US" dirty="0" smtClean="0">
                          <a:latin typeface="微软雅黑" panose="020B0503020204020204" pitchFamily="34" charset="-122"/>
                          <a:ea typeface="微软雅黑" panose="020B0503020204020204" pitchFamily="34" charset="-122"/>
                        </a:rPr>
                        <a:t>号文出台</a:t>
                      </a:r>
                      <a:r>
                        <a:rPr lang="zh-CN" altLang="en-US" sz="2400" b="1" kern="1200" dirty="0" smtClean="0">
                          <a:solidFill>
                            <a:schemeClr val="lt1"/>
                          </a:solidFill>
                          <a:latin typeface="微软雅黑" panose="020B0503020204020204" pitchFamily="34" charset="-122"/>
                          <a:ea typeface="微软雅黑" panose="020B0503020204020204" pitchFamily="34" charset="-122"/>
                          <a:cs typeface="+mn-cs"/>
                        </a:rPr>
                        <a:t>前</a:t>
                      </a:r>
                      <a:endParaRPr lang="zh-CN" altLang="en-US" sz="2400" b="1" kern="1200" dirty="0">
                        <a:solidFill>
                          <a:schemeClr val="lt1"/>
                        </a:solidFill>
                        <a:latin typeface="微软雅黑" panose="020B0503020204020204" pitchFamily="34" charset="-122"/>
                        <a:ea typeface="微软雅黑" panose="020B0503020204020204" pitchFamily="34" charset="-122"/>
                        <a:cs typeface="+mn-cs"/>
                      </a:endParaRPr>
                    </a:p>
                  </a:txBody>
                  <a:tcPr/>
                </a:tc>
                <a:tc>
                  <a:txBody>
                    <a:bodyPr/>
                    <a:lstStyle/>
                    <a:p>
                      <a:pPr algn="ctr">
                        <a:buNone/>
                      </a:pPr>
                      <a:endParaRPr lang="zh-CN" altLang="en-US" dirty="0">
                        <a:latin typeface="微软雅黑" panose="020B0503020204020204" pitchFamily="34" charset="-122"/>
                        <a:ea typeface="微软雅黑" panose="020B0503020204020204" pitchFamily="34" charset="-122"/>
                      </a:endParaRPr>
                    </a:p>
                    <a:p>
                      <a:pPr marL="0" marR="0" indent="0" algn="ctr" defTabSz="1218565" rtl="0" eaLnBrk="1" fontAlgn="auto" latinLnBrk="0" hangingPunct="1">
                        <a:lnSpc>
                          <a:spcPct val="100000"/>
                        </a:lnSpc>
                        <a:spcBef>
                          <a:spcPts val="0"/>
                        </a:spcBef>
                        <a:spcAft>
                          <a:spcPts val="0"/>
                        </a:spcAft>
                        <a:buClrTx/>
                        <a:buSzTx/>
                        <a:buFontTx/>
                        <a:buNone/>
                        <a:defRPr/>
                      </a:pPr>
                      <a:r>
                        <a:rPr lang="en-US" altLang="zh-CN" dirty="0" smtClean="0">
                          <a:latin typeface="微软雅黑" panose="020B0503020204020204" pitchFamily="34" charset="-122"/>
                          <a:ea typeface="微软雅黑" panose="020B0503020204020204" pitchFamily="34" charset="-122"/>
                        </a:rPr>
                        <a:t>48</a:t>
                      </a:r>
                      <a:r>
                        <a:rPr lang="zh-CN" altLang="en-US" dirty="0" smtClean="0">
                          <a:latin typeface="微软雅黑" panose="020B0503020204020204" pitchFamily="34" charset="-122"/>
                          <a:ea typeface="微软雅黑" panose="020B0503020204020204" pitchFamily="34" charset="-122"/>
                        </a:rPr>
                        <a:t>号文出台后</a:t>
                      </a:r>
                      <a:endParaRPr lang="zh-CN" altLang="en-US" dirty="0">
                        <a:latin typeface="微软雅黑" panose="020B0503020204020204" pitchFamily="34" charset="-122"/>
                        <a:ea typeface="微软雅黑" panose="020B0503020204020204" pitchFamily="34" charset="-122"/>
                      </a:endParaRPr>
                    </a:p>
                  </a:txBody>
                  <a:tcPr/>
                </a:tc>
              </a:tr>
              <a:tr h="4370705">
                <a:tc>
                  <a:txBody>
                    <a:bodyPr/>
                    <a:lstStyle/>
                    <a:p>
                      <a:pPr>
                        <a:buNone/>
                      </a:pPr>
                      <a:endParaRPr lang="zh-CN" altLang="zh-CN" sz="2400" dirty="0">
                        <a:solidFill>
                          <a:schemeClr val="tx1"/>
                        </a:solidFill>
                        <a:latin typeface="仿宋_GB2312" panose="02010609030101010101" pitchFamily="49" charset="-122"/>
                        <a:ea typeface="仿宋_GB2312" panose="02010609030101010101" pitchFamily="49" charset="-122"/>
                        <a:cs typeface="仿宋_GB2312" panose="02010609030101010101" pitchFamily="49" charset="-122"/>
                        <a:sym typeface="+mn-ea"/>
                      </a:endParaRPr>
                    </a:p>
                    <a:p>
                      <a:pPr>
                        <a:buNone/>
                      </a:pPr>
                      <a:r>
                        <a:rPr lang="zh-CN" altLang="en-US" sz="2400" dirty="0" smtClean="0">
                          <a:solidFill>
                            <a:schemeClr val="tx1"/>
                          </a:solidFill>
                          <a:effectLst/>
                          <a:latin typeface="仿宋_GB2312" panose="02010609030101010101" pitchFamily="49" charset="-122"/>
                          <a:ea typeface="仿宋_GB2312" panose="02010609030101010101" pitchFamily="49" charset="-122"/>
                          <a:cs typeface="仿宋_GB2312" panose="02010609030101010101" pitchFamily="49" charset="-122"/>
                        </a:rPr>
                        <a:t>　　</a:t>
                      </a:r>
                      <a:endParaRPr lang="en-US" altLang="zh-CN" sz="2400" dirty="0" smtClean="0">
                        <a:solidFill>
                          <a:schemeClr val="tx1"/>
                        </a:solidFill>
                        <a:effectLst/>
                        <a:latin typeface="仿宋_GB2312" panose="02010609030101010101" pitchFamily="49" charset="-122"/>
                        <a:ea typeface="仿宋_GB2312" panose="02010609030101010101" pitchFamily="49" charset="-122"/>
                        <a:cs typeface="仿宋_GB2312" panose="02010609030101010101" pitchFamily="49" charset="-122"/>
                      </a:endParaRPr>
                    </a:p>
                    <a:p>
                      <a:pPr>
                        <a:buNone/>
                      </a:pPr>
                      <a:r>
                        <a:rPr lang="zh-CN" altLang="en-US" sz="2400" dirty="0" smtClean="0">
                          <a:solidFill>
                            <a:schemeClr val="tx1"/>
                          </a:solidFill>
                          <a:effectLst/>
                          <a:latin typeface="仿宋_GB2312" panose="02010609030101010101" pitchFamily="49" charset="-122"/>
                          <a:ea typeface="仿宋_GB2312" panose="02010609030101010101" pitchFamily="49" charset="-122"/>
                          <a:cs typeface="仿宋_GB2312" panose="02010609030101010101" pitchFamily="49" charset="-122"/>
                        </a:rPr>
                        <a:t>　　</a:t>
                      </a:r>
                      <a:endParaRPr lang="en-US" altLang="zh-CN" sz="2400" dirty="0" smtClean="0">
                        <a:solidFill>
                          <a:schemeClr val="tx1"/>
                        </a:solidFill>
                        <a:effectLst/>
                        <a:latin typeface="仿宋_GB2312" panose="02010609030101010101" pitchFamily="49" charset="-122"/>
                        <a:ea typeface="仿宋_GB2312" panose="02010609030101010101" pitchFamily="49" charset="-122"/>
                        <a:cs typeface="仿宋_GB2312" panose="02010609030101010101" pitchFamily="49" charset="-122"/>
                      </a:endParaRPr>
                    </a:p>
                    <a:p>
                      <a:pPr>
                        <a:buNone/>
                      </a:pPr>
                      <a:r>
                        <a:rPr lang="zh-CN" altLang="en-US" sz="2400" dirty="0" smtClean="0">
                          <a:solidFill>
                            <a:schemeClr val="tx1"/>
                          </a:solidFill>
                          <a:effectLst/>
                          <a:latin typeface="仿宋_GB2312" panose="02010609030101010101" pitchFamily="49" charset="-122"/>
                          <a:ea typeface="仿宋_GB2312" panose="02010609030101010101" pitchFamily="49" charset="-122"/>
                          <a:cs typeface="仿宋_GB2312" panose="02010609030101010101" pitchFamily="49" charset="-122"/>
                        </a:rPr>
                        <a:t>　　省属高校和科研院所购置仪器设备和耗材</a:t>
                      </a:r>
                      <a:r>
                        <a:rPr lang="zh-CN" altLang="en-US" sz="2400" dirty="0" smtClean="0">
                          <a:solidFill>
                            <a:srgbClr val="FF0000"/>
                          </a:solidFill>
                          <a:effectLst/>
                          <a:latin typeface="仿宋_GB2312" panose="02010609030101010101" pitchFamily="49" charset="-122"/>
                          <a:ea typeface="仿宋_GB2312" panose="02010609030101010101" pitchFamily="49" charset="-122"/>
                          <a:cs typeface="仿宋_GB2312" panose="02010609030101010101" pitchFamily="49" charset="-122"/>
                        </a:rPr>
                        <a:t>均要</a:t>
                      </a:r>
                      <a:r>
                        <a:rPr lang="zh-CN" altLang="en-US" sz="2400" dirty="0" smtClean="0">
                          <a:solidFill>
                            <a:srgbClr val="C00000"/>
                          </a:solidFill>
                          <a:effectLst/>
                          <a:latin typeface="仿宋_GB2312" panose="02010609030101010101" pitchFamily="49" charset="-122"/>
                          <a:ea typeface="仿宋_GB2312" panose="02010609030101010101" pitchFamily="49" charset="-122"/>
                          <a:cs typeface="仿宋_GB2312" panose="02010609030101010101" pitchFamily="49" charset="-122"/>
                        </a:rPr>
                        <a:t>进行招投标程序。</a:t>
                      </a:r>
                      <a:endParaRPr lang="zh-CN" altLang="en-US" sz="2400" dirty="0" smtClean="0">
                        <a:solidFill>
                          <a:schemeClr val="tx1"/>
                        </a:solidFill>
                        <a:latin typeface="仿宋_GB2312" panose="02010609030101010101" pitchFamily="49" charset="-122"/>
                        <a:ea typeface="仿宋_GB2312" panose="02010609030101010101" pitchFamily="49" charset="-122"/>
                        <a:cs typeface="仿宋_GB2312" panose="02010609030101010101" pitchFamily="49" charset="-122"/>
                        <a:sym typeface="+mn-ea"/>
                      </a:endParaRPr>
                    </a:p>
                    <a:p>
                      <a:pPr>
                        <a:buNone/>
                      </a:pPr>
                      <a:endParaRPr lang="zh-CN" altLang="zh-CN" sz="2400" dirty="0">
                        <a:solidFill>
                          <a:schemeClr val="tx1"/>
                        </a:solidFill>
                        <a:latin typeface="仿宋_GB2312" panose="02010609030101010101" pitchFamily="49" charset="-122"/>
                        <a:ea typeface="仿宋_GB2312" panose="02010609030101010101" pitchFamily="49" charset="-122"/>
                        <a:cs typeface="仿宋_GB2312" panose="02010609030101010101" pitchFamily="49" charset="-122"/>
                        <a:sym typeface="+mn-ea"/>
                      </a:endParaRPr>
                    </a:p>
                    <a:p>
                      <a:pPr>
                        <a:buNone/>
                      </a:pPr>
                      <a:endParaRPr lang="zh-CN" altLang="en-US" dirty="0"/>
                    </a:p>
                  </a:txBody>
                  <a:tcPr/>
                </a:tc>
                <a:tc>
                  <a:txBody>
                    <a:bodyPr/>
                    <a:lstStyle/>
                    <a:p>
                      <a:pPr algn="just" defTabSz="1218565">
                        <a:lnSpc>
                          <a:spcPct val="120000"/>
                        </a:lnSpc>
                      </a:pPr>
                      <a:r>
                        <a:rPr lang="zh-CN" altLang="en-US" sz="2400" dirty="0" smtClean="0">
                          <a:solidFill>
                            <a:schemeClr val="tx1"/>
                          </a:solidFill>
                          <a:effectLst/>
                          <a:latin typeface="仿宋_GB2312" panose="02010609030101010101" pitchFamily="49" charset="-122"/>
                          <a:ea typeface="仿宋_GB2312" panose="02010609030101010101" pitchFamily="49" charset="-122"/>
                          <a:cs typeface="仿宋_GB2312" panose="02010609030101010101" pitchFamily="49" charset="-122"/>
                        </a:rPr>
                        <a:t>　　省属高校和科研院所要对科研急需的设备和耗材，采用特事特办、随到随办的采购机制</a:t>
                      </a:r>
                      <a:r>
                        <a:rPr lang="zh-CN" altLang="en-US" sz="2400" dirty="0" smtClean="0">
                          <a:latin typeface="仿宋_GB2312" panose="02010609030101010101" pitchFamily="49" charset="-122"/>
                          <a:ea typeface="仿宋_GB2312" panose="02010609030101010101" pitchFamily="49" charset="-122"/>
                          <a:cs typeface="仿宋_GB2312" panose="02010609030101010101" pitchFamily="49" charset="-122"/>
                        </a:rPr>
                        <a:t>：</a:t>
                      </a:r>
                      <a:endParaRPr lang="zh-CN" altLang="en-US" sz="2400" dirty="0" smtClean="0">
                        <a:solidFill>
                          <a:schemeClr val="tx1"/>
                        </a:solidFill>
                        <a:effectLst/>
                        <a:latin typeface="仿宋_GB2312" panose="02010609030101010101" pitchFamily="49" charset="-122"/>
                        <a:ea typeface="仿宋_GB2312" panose="02010609030101010101" pitchFamily="49" charset="-122"/>
                        <a:cs typeface="仿宋_GB2312" panose="02010609030101010101" pitchFamily="49" charset="-122"/>
                      </a:endParaRPr>
                    </a:p>
                    <a:p>
                      <a:pPr algn="just" defTabSz="1218565">
                        <a:lnSpc>
                          <a:spcPct val="120000"/>
                        </a:lnSpc>
                      </a:pPr>
                      <a:r>
                        <a:rPr lang="zh-CN" altLang="en-US" sz="2400" dirty="0" smtClean="0">
                          <a:solidFill>
                            <a:srgbClr val="C00000"/>
                          </a:solidFill>
                          <a:effectLst/>
                          <a:latin typeface="仿宋_GB2312" panose="02010609030101010101" pitchFamily="49" charset="-122"/>
                          <a:ea typeface="仿宋_GB2312" panose="02010609030101010101" pitchFamily="49" charset="-122"/>
                          <a:cs typeface="仿宋_GB2312" panose="02010609030101010101" pitchFamily="49" charset="-122"/>
                        </a:rPr>
                        <a:t>　　可不进行招投标程序，缩短采购周期</a:t>
                      </a:r>
                      <a:r>
                        <a:rPr lang="zh-CN" altLang="en-US" sz="2400" dirty="0" smtClean="0">
                          <a:solidFill>
                            <a:schemeClr val="tx1"/>
                          </a:solidFill>
                          <a:effectLst/>
                          <a:latin typeface="仿宋_GB2312" panose="02010609030101010101" pitchFamily="49" charset="-122"/>
                          <a:ea typeface="仿宋_GB2312" panose="02010609030101010101" pitchFamily="49" charset="-122"/>
                          <a:cs typeface="仿宋_GB2312" panose="02010609030101010101" pitchFamily="49" charset="-122"/>
                        </a:rPr>
                        <a:t>；</a:t>
                      </a:r>
                      <a:endParaRPr lang="zh-CN" altLang="en-US" sz="2400" dirty="0" smtClean="0">
                        <a:solidFill>
                          <a:schemeClr val="tx1"/>
                        </a:solidFill>
                        <a:effectLst/>
                        <a:latin typeface="仿宋_GB2312" panose="02010609030101010101" pitchFamily="49" charset="-122"/>
                        <a:ea typeface="仿宋_GB2312" panose="02010609030101010101" pitchFamily="49" charset="-122"/>
                        <a:cs typeface="仿宋_GB2312" panose="02010609030101010101" pitchFamily="49" charset="-122"/>
                      </a:endParaRPr>
                    </a:p>
                    <a:p>
                      <a:pPr algn="just" defTabSz="1218565">
                        <a:lnSpc>
                          <a:spcPct val="120000"/>
                        </a:lnSpc>
                      </a:pPr>
                      <a:r>
                        <a:rPr lang="zh-CN" altLang="en-US" sz="2400" dirty="0" smtClean="0">
                          <a:solidFill>
                            <a:schemeClr val="tx1"/>
                          </a:solidFill>
                          <a:effectLst/>
                          <a:latin typeface="仿宋_GB2312" panose="02010609030101010101" pitchFamily="49" charset="-122"/>
                          <a:ea typeface="仿宋_GB2312" panose="02010609030101010101" pitchFamily="49" charset="-122"/>
                          <a:cs typeface="仿宋_GB2312" panose="02010609030101010101" pitchFamily="49" charset="-122"/>
                        </a:rPr>
                        <a:t>　　对</a:t>
                      </a:r>
                      <a:r>
                        <a:rPr lang="zh-CN" altLang="en-US" sz="2400" dirty="0" smtClean="0">
                          <a:solidFill>
                            <a:srgbClr val="FF0000"/>
                          </a:solidFill>
                          <a:effectLst/>
                          <a:latin typeface="仿宋_GB2312" panose="02010609030101010101" pitchFamily="49" charset="-122"/>
                          <a:ea typeface="仿宋_GB2312" panose="02010609030101010101" pitchFamily="49" charset="-122"/>
                          <a:cs typeface="仿宋_GB2312" panose="02010609030101010101" pitchFamily="49" charset="-122"/>
                        </a:rPr>
                        <a:t>于独家代理</a:t>
                      </a:r>
                      <a:r>
                        <a:rPr lang="zh-CN" altLang="en-US" sz="2400" dirty="0" smtClean="0">
                          <a:solidFill>
                            <a:schemeClr val="tx1"/>
                          </a:solidFill>
                          <a:effectLst/>
                          <a:latin typeface="仿宋_GB2312" panose="02010609030101010101" pitchFamily="49" charset="-122"/>
                          <a:ea typeface="仿宋_GB2312" panose="02010609030101010101" pitchFamily="49" charset="-122"/>
                          <a:cs typeface="仿宋_GB2312" panose="02010609030101010101" pitchFamily="49" charset="-122"/>
                        </a:rPr>
                        <a:t>或生产的仪器设备，按程序确定采取</a:t>
                      </a:r>
                      <a:r>
                        <a:rPr lang="zh-CN" altLang="en-US" sz="2400" dirty="0" smtClean="0">
                          <a:solidFill>
                            <a:srgbClr val="C00000"/>
                          </a:solidFill>
                          <a:effectLst/>
                          <a:latin typeface="仿宋_GB2312" panose="02010609030101010101" pitchFamily="49" charset="-122"/>
                          <a:ea typeface="仿宋_GB2312" panose="02010609030101010101" pitchFamily="49" charset="-122"/>
                          <a:cs typeface="仿宋_GB2312" panose="02010609030101010101" pitchFamily="49" charset="-122"/>
                        </a:rPr>
                        <a:t>单一来源采购</a:t>
                      </a:r>
                      <a:r>
                        <a:rPr lang="zh-CN" altLang="en-US" sz="2400" dirty="0" smtClean="0">
                          <a:solidFill>
                            <a:schemeClr val="tx1"/>
                          </a:solidFill>
                          <a:effectLst/>
                          <a:latin typeface="仿宋_GB2312" panose="02010609030101010101" pitchFamily="49" charset="-122"/>
                          <a:ea typeface="仿宋_GB2312" panose="02010609030101010101" pitchFamily="49" charset="-122"/>
                          <a:cs typeface="仿宋_GB2312" panose="02010609030101010101" pitchFamily="49" charset="-122"/>
                        </a:rPr>
                        <a:t>等方式。</a:t>
                      </a:r>
                      <a:endParaRPr lang="zh-CN" altLang="en-US" sz="2400" dirty="0">
                        <a:solidFill>
                          <a:schemeClr val="tx1"/>
                        </a:solidFill>
                        <a:effectLst/>
                        <a:latin typeface="仿宋_GB2312" panose="02010609030101010101" pitchFamily="49" charset="-122"/>
                        <a:ea typeface="仿宋_GB2312" panose="02010609030101010101" pitchFamily="49" charset="-122"/>
                        <a:cs typeface="仿宋_GB2312" panose="02010609030101010101" pitchFamily="49" charset="-122"/>
                      </a:endParaRPr>
                    </a:p>
                  </a:txBody>
                  <a:tcPr/>
                </a:tc>
              </a:tr>
            </a:tbl>
          </a:graphicData>
        </a:graphic>
      </p:graphicFrame>
    </p:spTree>
  </p:cSld>
  <p:clrMapOvr>
    <a:masterClrMapping/>
  </p:clrMapOvr>
  <p:transition spd="slow">
    <p:cove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p:nvPr/>
        </p:nvSpPr>
        <p:spPr>
          <a:xfrm>
            <a:off x="3022170" y="833353"/>
            <a:ext cx="5798079" cy="505969"/>
          </a:xfrm>
          <a:prstGeom prst="rect">
            <a:avLst/>
          </a:prstGeom>
        </p:spPr>
        <p:txBody>
          <a:bodyPr lIns="0" rIns="0"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defTabSz="1218565"/>
            <a:r>
              <a:rPr sz="2400" b="1" dirty="0">
                <a:solidFill>
                  <a:schemeClr val="accent1"/>
                </a:solidFill>
                <a:effectLst/>
                <a:latin typeface="微软雅黑" panose="020B0503020204020204" pitchFamily="34" charset="-122"/>
                <a:ea typeface="微软雅黑" panose="020B0503020204020204" pitchFamily="34" charset="-122"/>
              </a:rPr>
              <a:t>（六）下放预算执行调剂权限</a:t>
            </a:r>
            <a:endParaRPr sz="2400" b="1" dirty="0">
              <a:solidFill>
                <a:schemeClr val="accent1"/>
              </a:solidFill>
              <a:effectLst/>
              <a:latin typeface="微软雅黑" panose="020B0503020204020204" pitchFamily="34" charset="-122"/>
              <a:ea typeface="微软雅黑" panose="020B0503020204020204" pitchFamily="34" charset="-122"/>
            </a:endParaRPr>
          </a:p>
        </p:txBody>
      </p:sp>
      <p:sp>
        <p:nvSpPr>
          <p:cNvPr id="4" name="矩形 14"/>
          <p:cNvSpPr/>
          <p:nvPr/>
        </p:nvSpPr>
        <p:spPr>
          <a:xfrm flipV="1">
            <a:off x="1301" y="3646056"/>
            <a:ext cx="4229088" cy="252849"/>
          </a:xfrm>
          <a:custGeom>
            <a:avLst/>
            <a:gdLst/>
            <a:ahLst/>
            <a:cxnLst/>
            <a:rect l="l" t="t" r="r" b="b"/>
            <a:pathLst>
              <a:path w="4571707" h="242218">
                <a:moveTo>
                  <a:pt x="0" y="242218"/>
                </a:moveTo>
                <a:lnTo>
                  <a:pt x="4571707" y="242218"/>
                </a:lnTo>
                <a:lnTo>
                  <a:pt x="4571707" y="0"/>
                </a:lnTo>
                <a:lnTo>
                  <a:pt x="0" y="0"/>
                </a:lnTo>
                <a:close/>
              </a:path>
            </a:pathLst>
          </a:custGeom>
          <a:solidFill>
            <a:schemeClr val="accent1"/>
          </a:solidFill>
          <a:ln>
            <a:noFill/>
          </a:ln>
        </p:spPr>
        <p:style>
          <a:lnRef idx="2">
            <a:schemeClr val="accent5">
              <a:shade val="50000"/>
            </a:schemeClr>
          </a:lnRef>
          <a:fillRef idx="1">
            <a:schemeClr val="accent5"/>
          </a:fillRef>
          <a:effectRef idx="0">
            <a:schemeClr val="accent5"/>
          </a:effectRef>
          <a:fontRef idx="minor">
            <a:schemeClr val="lt1"/>
          </a:fontRef>
        </p:style>
        <p:txBody>
          <a:bodyPr lIns="94085" tIns="47043" rIns="94085" bIns="47043" rtlCol="0" anchor="ctr"/>
          <a:lstStyle/>
          <a:p>
            <a:pPr algn="ctr" defTabSz="1218565"/>
            <a:endParaRPr lang="en-US" sz="2400">
              <a:solidFill>
                <a:prstClr val="white"/>
              </a:solidFill>
              <a:latin typeface="Calibri" panose="020F0502020204030204"/>
            </a:endParaRPr>
          </a:p>
        </p:txBody>
      </p:sp>
      <p:grpSp>
        <p:nvGrpSpPr>
          <p:cNvPr id="5" name="组合 4"/>
          <p:cNvGrpSpPr/>
          <p:nvPr/>
        </p:nvGrpSpPr>
        <p:grpSpPr>
          <a:xfrm>
            <a:off x="3320333" y="3647524"/>
            <a:ext cx="1786019" cy="1784651"/>
            <a:chOff x="3225639" y="4543565"/>
            <a:chExt cx="1735762" cy="1734334"/>
          </a:xfrm>
        </p:grpSpPr>
        <p:sp>
          <p:nvSpPr>
            <p:cNvPr id="6" name="椭圆 5"/>
            <p:cNvSpPr/>
            <p:nvPr/>
          </p:nvSpPr>
          <p:spPr>
            <a:xfrm flipV="1">
              <a:off x="3225639" y="4543565"/>
              <a:ext cx="1735762" cy="1734334"/>
            </a:xfrm>
            <a:prstGeom prst="ellipse">
              <a:avLst/>
            </a:prstGeom>
            <a:solidFill>
              <a:schemeClr val="accent1"/>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defTabSz="1218565"/>
              <a:endParaRPr lang="en-US" sz="2400">
                <a:solidFill>
                  <a:srgbClr val="005DA2"/>
                </a:solidFill>
                <a:latin typeface="微软雅黑" panose="020B0503020204020204" pitchFamily="34" charset="-122"/>
                <a:ea typeface="微软雅黑" panose="020B0503020204020204" pitchFamily="34" charset="-122"/>
              </a:endParaRPr>
            </a:p>
          </p:txBody>
        </p:sp>
        <p:sp>
          <p:nvSpPr>
            <p:cNvPr id="7" name="椭圆 6"/>
            <p:cNvSpPr/>
            <p:nvPr/>
          </p:nvSpPr>
          <p:spPr>
            <a:xfrm rot="10800000" flipV="1">
              <a:off x="3450403" y="4786205"/>
              <a:ext cx="1284515" cy="1284516"/>
            </a:xfrm>
            <a:prstGeom prst="ellipse">
              <a:avLst/>
            </a:prstGeom>
            <a:solidFill>
              <a:schemeClr val="bg1">
                <a:lumMod val="95000"/>
              </a:schemeClr>
            </a:solidFill>
            <a:ln w="25400" cap="flat" cmpd="sng" algn="ctr">
              <a:noFill/>
              <a:prstDash val="solid"/>
            </a:ln>
            <a:effectLst/>
          </p:spPr>
          <p:txBody>
            <a:bodyPr tIns="48000" anchor="ctr" anchorCtr="1"/>
            <a:lstStyle/>
            <a:p>
              <a:pPr algn="ctr" defTabSz="1218565">
                <a:defRPr/>
              </a:pPr>
              <a:r>
                <a:rPr lang="en-US" altLang="zh-CN" sz="4135" b="1" kern="0" dirty="0">
                  <a:solidFill>
                    <a:srgbClr val="005DA2"/>
                  </a:solidFill>
                  <a:latin typeface="微软雅黑" panose="020B0503020204020204" pitchFamily="34" charset="-122"/>
                  <a:ea typeface="微软雅黑" panose="020B0503020204020204" pitchFamily="34" charset="-122"/>
                </a:rPr>
                <a:t>02</a:t>
              </a:r>
              <a:endParaRPr lang="zh-CN" altLang="en-US" sz="4135" b="1" kern="0" dirty="0">
                <a:solidFill>
                  <a:srgbClr val="005DA2"/>
                </a:solidFill>
                <a:latin typeface="微软雅黑" panose="020B0503020204020204" pitchFamily="34" charset="-122"/>
                <a:ea typeface="微软雅黑" panose="020B0503020204020204" pitchFamily="34" charset="-122"/>
              </a:endParaRPr>
            </a:p>
          </p:txBody>
        </p:sp>
      </p:grpSp>
      <p:sp>
        <p:nvSpPr>
          <p:cNvPr id="8" name="矩形 14"/>
          <p:cNvSpPr/>
          <p:nvPr/>
        </p:nvSpPr>
        <p:spPr>
          <a:xfrm>
            <a:off x="1301" y="3102368"/>
            <a:ext cx="7201539" cy="252849"/>
          </a:xfrm>
          <a:custGeom>
            <a:avLst/>
            <a:gdLst/>
            <a:ahLst/>
            <a:cxnLst/>
            <a:rect l="l" t="t" r="r" b="b"/>
            <a:pathLst>
              <a:path w="4571707" h="242218">
                <a:moveTo>
                  <a:pt x="0" y="0"/>
                </a:moveTo>
                <a:lnTo>
                  <a:pt x="4571707" y="0"/>
                </a:lnTo>
                <a:lnTo>
                  <a:pt x="4571707" y="242218"/>
                </a:lnTo>
                <a:lnTo>
                  <a:pt x="0" y="242218"/>
                </a:lnTo>
                <a:close/>
              </a:path>
            </a:pathLst>
          </a:custGeom>
          <a:solidFill>
            <a:schemeClr val="accent1"/>
          </a:solidFill>
          <a:ln>
            <a:noFill/>
          </a:ln>
        </p:spPr>
        <p:style>
          <a:lnRef idx="2">
            <a:schemeClr val="accent6">
              <a:shade val="50000"/>
            </a:schemeClr>
          </a:lnRef>
          <a:fillRef idx="1">
            <a:schemeClr val="accent6"/>
          </a:fillRef>
          <a:effectRef idx="0">
            <a:schemeClr val="accent6"/>
          </a:effectRef>
          <a:fontRef idx="minor">
            <a:schemeClr val="lt1"/>
          </a:fontRef>
        </p:style>
        <p:txBody>
          <a:bodyPr lIns="94085" tIns="47043" rIns="94085" bIns="47043" rtlCol="0" anchor="ctr"/>
          <a:lstStyle/>
          <a:p>
            <a:pPr algn="ctr" defTabSz="1218565"/>
            <a:endParaRPr lang="en-US" sz="2400">
              <a:solidFill>
                <a:prstClr val="white"/>
              </a:solidFill>
              <a:latin typeface="Calibri" panose="020F0502020204030204"/>
            </a:endParaRPr>
          </a:p>
        </p:txBody>
      </p:sp>
      <p:grpSp>
        <p:nvGrpSpPr>
          <p:cNvPr id="9" name="组合 8"/>
          <p:cNvGrpSpPr/>
          <p:nvPr/>
        </p:nvGrpSpPr>
        <p:grpSpPr>
          <a:xfrm>
            <a:off x="6309831" y="1573361"/>
            <a:ext cx="1786019" cy="1786121"/>
            <a:chOff x="6131016" y="674750"/>
            <a:chExt cx="1735762" cy="1735763"/>
          </a:xfrm>
        </p:grpSpPr>
        <p:sp>
          <p:nvSpPr>
            <p:cNvPr id="10" name="椭圆 9"/>
            <p:cNvSpPr/>
            <p:nvPr/>
          </p:nvSpPr>
          <p:spPr>
            <a:xfrm>
              <a:off x="6131016" y="674750"/>
              <a:ext cx="1735762" cy="1735763"/>
            </a:xfrm>
            <a:prstGeom prst="ellipse">
              <a:avLst/>
            </a:prstGeom>
            <a:solidFill>
              <a:schemeClr val="accent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defTabSz="1218565"/>
              <a:endParaRPr lang="en-US" sz="2400">
                <a:solidFill>
                  <a:srgbClr val="005DA2"/>
                </a:solidFill>
                <a:latin typeface="微软雅黑" panose="020B0503020204020204" pitchFamily="34" charset="-122"/>
                <a:ea typeface="微软雅黑" panose="020B0503020204020204" pitchFamily="34" charset="-122"/>
              </a:endParaRPr>
            </a:p>
          </p:txBody>
        </p:sp>
        <p:sp>
          <p:nvSpPr>
            <p:cNvPr id="11" name="椭圆 10"/>
            <p:cNvSpPr/>
            <p:nvPr/>
          </p:nvSpPr>
          <p:spPr>
            <a:xfrm>
              <a:off x="6355778" y="899818"/>
              <a:ext cx="1284515" cy="1284516"/>
            </a:xfrm>
            <a:prstGeom prst="ellipse">
              <a:avLst/>
            </a:prstGeom>
            <a:solidFill>
              <a:schemeClr val="bg1">
                <a:lumMod val="95000"/>
              </a:schemeClr>
            </a:solidFill>
            <a:ln w="25400" cap="flat" cmpd="sng" algn="ctr">
              <a:noFill/>
              <a:prstDash val="solid"/>
            </a:ln>
            <a:effectLst/>
          </p:spPr>
          <p:txBody>
            <a:bodyPr tIns="48000" anchor="ctr"/>
            <a:lstStyle/>
            <a:p>
              <a:pPr algn="ctr" defTabSz="1218565">
                <a:defRPr/>
              </a:pPr>
              <a:r>
                <a:rPr lang="en-US" altLang="zh-CN" sz="4135" b="1" kern="0">
                  <a:solidFill>
                    <a:srgbClr val="005DA2"/>
                  </a:solidFill>
                  <a:latin typeface="微软雅黑" panose="020B0503020204020204" pitchFamily="34" charset="-122"/>
                  <a:ea typeface="微软雅黑" panose="020B0503020204020204" pitchFamily="34" charset="-122"/>
                </a:rPr>
                <a:t>01</a:t>
              </a:r>
              <a:endParaRPr lang="zh-CN" altLang="en-US" sz="4135" b="1" kern="0">
                <a:solidFill>
                  <a:srgbClr val="005DA2"/>
                </a:solidFill>
                <a:latin typeface="微软雅黑" panose="020B0503020204020204" pitchFamily="34" charset="-122"/>
                <a:ea typeface="微软雅黑" panose="020B0503020204020204" pitchFamily="34" charset="-122"/>
              </a:endParaRPr>
            </a:p>
          </p:txBody>
        </p:sp>
      </p:grpSp>
      <p:sp>
        <p:nvSpPr>
          <p:cNvPr id="12" name="矩形 14"/>
          <p:cNvSpPr/>
          <p:nvPr/>
        </p:nvSpPr>
        <p:spPr>
          <a:xfrm flipV="1">
            <a:off x="6272986" y="3646054"/>
            <a:ext cx="5919015" cy="252849"/>
          </a:xfrm>
          <a:custGeom>
            <a:avLst/>
            <a:gdLst/>
            <a:ahLst/>
            <a:cxnLst/>
            <a:rect l="l" t="t" r="r" b="b"/>
            <a:pathLst>
              <a:path w="4571707" h="242218">
                <a:moveTo>
                  <a:pt x="0" y="242218"/>
                </a:moveTo>
                <a:lnTo>
                  <a:pt x="4571707" y="242218"/>
                </a:lnTo>
                <a:lnTo>
                  <a:pt x="4571707" y="0"/>
                </a:lnTo>
                <a:lnTo>
                  <a:pt x="0" y="0"/>
                </a:lnTo>
                <a:close/>
              </a:path>
            </a:pathLst>
          </a:custGeom>
          <a:solidFill>
            <a:schemeClr val="accent1"/>
          </a:solidFill>
          <a:ln>
            <a:noFill/>
          </a:ln>
        </p:spPr>
        <p:style>
          <a:lnRef idx="2">
            <a:schemeClr val="dk1">
              <a:shade val="50000"/>
            </a:schemeClr>
          </a:lnRef>
          <a:fillRef idx="1">
            <a:schemeClr val="dk1"/>
          </a:fillRef>
          <a:effectRef idx="0">
            <a:schemeClr val="dk1"/>
          </a:effectRef>
          <a:fontRef idx="minor">
            <a:schemeClr val="lt1"/>
          </a:fontRef>
        </p:style>
        <p:txBody>
          <a:bodyPr lIns="94085" tIns="47043" rIns="94085" bIns="47043" rtlCol="0" anchor="ctr"/>
          <a:lstStyle/>
          <a:p>
            <a:pPr algn="ctr" defTabSz="1218565"/>
            <a:endParaRPr lang="en-US" sz="2400">
              <a:solidFill>
                <a:prstClr val="white"/>
              </a:solidFill>
              <a:latin typeface="Calibri" panose="020F0502020204030204"/>
            </a:endParaRPr>
          </a:p>
        </p:txBody>
      </p:sp>
      <p:grpSp>
        <p:nvGrpSpPr>
          <p:cNvPr id="13" name="组合 12"/>
          <p:cNvGrpSpPr/>
          <p:nvPr/>
        </p:nvGrpSpPr>
        <p:grpSpPr>
          <a:xfrm>
            <a:off x="5379975" y="3647524"/>
            <a:ext cx="1786019" cy="1784651"/>
            <a:chOff x="5227325" y="4543565"/>
            <a:chExt cx="1735762" cy="1734334"/>
          </a:xfrm>
        </p:grpSpPr>
        <p:sp>
          <p:nvSpPr>
            <p:cNvPr id="14" name="椭圆 13"/>
            <p:cNvSpPr/>
            <p:nvPr/>
          </p:nvSpPr>
          <p:spPr>
            <a:xfrm flipV="1">
              <a:off x="5227325" y="4543565"/>
              <a:ext cx="1735762" cy="1734334"/>
            </a:xfrm>
            <a:prstGeom prst="ellipse">
              <a:avLst/>
            </a:prstGeom>
            <a:solidFill>
              <a:schemeClr val="accent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defTabSz="1218565"/>
              <a:endParaRPr lang="en-US" sz="2400">
                <a:solidFill>
                  <a:srgbClr val="005DA2"/>
                </a:solidFill>
                <a:latin typeface="微软雅黑" panose="020B0503020204020204" pitchFamily="34" charset="-122"/>
                <a:ea typeface="微软雅黑" panose="020B0503020204020204" pitchFamily="34" charset="-122"/>
              </a:endParaRPr>
            </a:p>
          </p:txBody>
        </p:sp>
        <p:sp>
          <p:nvSpPr>
            <p:cNvPr id="15" name="椭圆 14"/>
            <p:cNvSpPr/>
            <p:nvPr/>
          </p:nvSpPr>
          <p:spPr>
            <a:xfrm rot="10800000" flipV="1">
              <a:off x="5460802" y="4768780"/>
              <a:ext cx="1284515" cy="1284516"/>
            </a:xfrm>
            <a:prstGeom prst="ellipse">
              <a:avLst/>
            </a:prstGeom>
            <a:solidFill>
              <a:schemeClr val="bg1">
                <a:lumMod val="95000"/>
              </a:schemeClr>
            </a:solidFill>
            <a:ln w="25400" cap="flat" cmpd="sng" algn="ctr">
              <a:noFill/>
              <a:prstDash val="solid"/>
            </a:ln>
            <a:effectLst/>
          </p:spPr>
          <p:txBody>
            <a:bodyPr tIns="48000" anchor="ctr"/>
            <a:lstStyle/>
            <a:p>
              <a:pPr algn="ctr" defTabSz="1218565">
                <a:defRPr/>
              </a:pPr>
              <a:r>
                <a:rPr lang="en-US" altLang="zh-CN" sz="4135" b="1" kern="0">
                  <a:solidFill>
                    <a:srgbClr val="005DA2"/>
                  </a:solidFill>
                  <a:latin typeface="微软雅黑" panose="020B0503020204020204" pitchFamily="34" charset="-122"/>
                  <a:ea typeface="微软雅黑" panose="020B0503020204020204" pitchFamily="34" charset="-122"/>
                </a:rPr>
                <a:t>03</a:t>
              </a:r>
              <a:endParaRPr lang="zh-CN" altLang="en-US" sz="4135" b="1" kern="0">
                <a:solidFill>
                  <a:srgbClr val="005DA2"/>
                </a:solidFill>
                <a:latin typeface="微软雅黑" panose="020B0503020204020204" pitchFamily="34" charset="-122"/>
                <a:ea typeface="微软雅黑" panose="020B0503020204020204" pitchFamily="34" charset="-122"/>
              </a:endParaRPr>
            </a:p>
          </p:txBody>
        </p:sp>
      </p:grpSp>
      <p:sp>
        <p:nvSpPr>
          <p:cNvPr id="16" name="TextBox 15"/>
          <p:cNvSpPr txBox="1"/>
          <p:nvPr/>
        </p:nvSpPr>
        <p:spPr>
          <a:xfrm>
            <a:off x="978444" y="1573234"/>
            <a:ext cx="4898572" cy="1324610"/>
          </a:xfrm>
          <a:prstGeom prst="rect">
            <a:avLst/>
          </a:prstGeom>
          <a:noFill/>
        </p:spPr>
        <p:txBody>
          <a:bodyPr wrap="square" lIns="94085" tIns="47043" rIns="94085" bIns="47043" rtlCol="0">
            <a:spAutoFit/>
          </a:bodyPr>
          <a:lstStyle/>
          <a:p>
            <a:r>
              <a:rPr lang="zh-CN" sz="2000" b="1" dirty="0">
                <a:solidFill>
                  <a:schemeClr val="tx1"/>
                </a:solidFill>
                <a:latin typeface="方正仿宋_GBK" panose="03000509000000000000" pitchFamily="65" charset="-122"/>
                <a:ea typeface="方正仿宋_GBK" panose="03000509000000000000" pitchFamily="65" charset="-122"/>
              </a:rPr>
              <a:t>“直接费用”中的“设备费”“其他费用”两个科目的调剂幅度在20%以内的，以及其他科目的调剂权限交由项目承担单位自主决定。</a:t>
            </a:r>
            <a:endParaRPr lang="zh-CN" sz="2000" b="1" dirty="0">
              <a:solidFill>
                <a:schemeClr val="tx1"/>
              </a:solidFill>
              <a:latin typeface="方正仿宋_GBK" panose="03000509000000000000" pitchFamily="65" charset="-122"/>
              <a:ea typeface="方正仿宋_GBK" panose="03000509000000000000" pitchFamily="65" charset="-122"/>
            </a:endParaRPr>
          </a:p>
        </p:txBody>
      </p:sp>
      <p:sp>
        <p:nvSpPr>
          <p:cNvPr id="18" name="TextBox 17"/>
          <p:cNvSpPr txBox="1"/>
          <p:nvPr/>
        </p:nvSpPr>
        <p:spPr>
          <a:xfrm>
            <a:off x="487680" y="5620385"/>
            <a:ext cx="5046980" cy="1324610"/>
          </a:xfrm>
          <a:prstGeom prst="rect">
            <a:avLst/>
          </a:prstGeom>
          <a:noFill/>
        </p:spPr>
        <p:txBody>
          <a:bodyPr wrap="square" lIns="94085" tIns="47043" rIns="94085" bIns="47043" rtlCol="0">
            <a:spAutoFit/>
          </a:bodyPr>
          <a:lstStyle/>
          <a:p>
            <a:r>
              <a:rPr lang="zh-CN" altLang="en-US" sz="2000" b="1" dirty="0" smtClean="0">
                <a:latin typeface="方正仿宋_GBK" panose="03000509000000000000" pitchFamily="65" charset="-122"/>
                <a:ea typeface="方正仿宋_GBK" panose="03000509000000000000" pitchFamily="65" charset="-122"/>
              </a:rPr>
              <a:t> </a:t>
            </a:r>
            <a:r>
              <a:rPr sz="2000" b="1" dirty="0">
                <a:latin typeface="方正仿宋_GBK" panose="03000509000000000000" pitchFamily="65" charset="-122"/>
                <a:ea typeface="方正仿宋_GBK" panose="03000509000000000000" pitchFamily="65" charset="-122"/>
              </a:rPr>
              <a:t>“设备费”“其他费用”两个科目的调剂幅度超过20%的，按程序报省科技厅审批。“间接费用”可以调减用于“直接费用”，但不能调增。</a:t>
            </a:r>
            <a:endParaRPr sz="2000" b="1" dirty="0">
              <a:latin typeface="方正仿宋_GBK" panose="03000509000000000000" pitchFamily="65" charset="-122"/>
              <a:ea typeface="方正仿宋_GBK" panose="03000509000000000000" pitchFamily="65" charset="-122"/>
            </a:endParaRPr>
          </a:p>
        </p:txBody>
      </p:sp>
      <p:sp>
        <p:nvSpPr>
          <p:cNvPr id="20" name="TextBox 19"/>
          <p:cNvSpPr txBox="1"/>
          <p:nvPr/>
        </p:nvSpPr>
        <p:spPr>
          <a:xfrm>
            <a:off x="6665595" y="5201285"/>
            <a:ext cx="4586605" cy="1294130"/>
          </a:xfrm>
          <a:prstGeom prst="rect">
            <a:avLst/>
          </a:prstGeom>
          <a:noFill/>
        </p:spPr>
        <p:txBody>
          <a:bodyPr wrap="square" lIns="94085" tIns="47043" rIns="94085" bIns="47043" rtlCol="0">
            <a:spAutoFit/>
          </a:bodyPr>
          <a:lstStyle/>
          <a:p>
            <a:pPr defTabSz="1218565">
              <a:lnSpc>
                <a:spcPct val="130000"/>
              </a:lnSpc>
            </a:pPr>
            <a:endParaRPr lang="en-US" altLang="zh-CN" sz="2000" b="1" dirty="0" smtClean="0">
              <a:latin typeface="方正仿宋_GBK" panose="03000509000000000000" pitchFamily="65" charset="-122"/>
              <a:ea typeface="方正仿宋_GBK" panose="03000509000000000000" pitchFamily="65" charset="-122"/>
            </a:endParaRPr>
          </a:p>
          <a:p>
            <a:pPr defTabSz="1218565">
              <a:lnSpc>
                <a:spcPct val="130000"/>
              </a:lnSpc>
            </a:pPr>
            <a:r>
              <a:rPr lang="en-US" altLang="zh-CN" sz="2000" b="1" dirty="0">
                <a:latin typeface="方正仿宋_GBK" panose="03000509000000000000" pitchFamily="65" charset="-122"/>
                <a:ea typeface="方正仿宋_GBK" panose="03000509000000000000" pitchFamily="65" charset="-122"/>
              </a:rPr>
              <a:t> </a:t>
            </a:r>
            <a:r>
              <a:rPr lang="zh-CN" sz="2000" b="1" dirty="0">
                <a:latin typeface="方正仿宋_GBK" panose="03000509000000000000" pitchFamily="65" charset="-122"/>
                <a:ea typeface="方正仿宋_GBK" panose="03000509000000000000" pitchFamily="65" charset="-122"/>
              </a:rPr>
              <a:t>项目承担单位要建立完善预算调剂的内部审批程序。</a:t>
            </a:r>
            <a:endParaRPr lang="zh-CN" sz="2000" b="1" dirty="0">
              <a:latin typeface="方正仿宋_GBK" panose="03000509000000000000" pitchFamily="65" charset="-122"/>
              <a:ea typeface="方正仿宋_GBK" panose="03000509000000000000" pitchFamily="65" charset="-122"/>
            </a:endParaRPr>
          </a:p>
        </p:txBody>
      </p:sp>
      <p:sp>
        <p:nvSpPr>
          <p:cNvPr id="26" name="Title 1"/>
          <p:cNvSpPr txBox="1"/>
          <p:nvPr/>
        </p:nvSpPr>
        <p:spPr>
          <a:xfrm>
            <a:off x="1143635" y="266700"/>
            <a:ext cx="9925984" cy="506095"/>
          </a:xfrm>
          <a:prstGeom prst="rect">
            <a:avLst/>
          </a:prstGeom>
        </p:spPr>
        <p:txBody>
          <a:bodyPr lIns="0" rIns="0"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defTabSz="1218565"/>
            <a:r>
              <a:rPr lang="zh-CN" altLang="en-US" sz="2400" b="1" dirty="0" smtClean="0">
                <a:solidFill>
                  <a:prstClr val="black">
                    <a:lumMod val="75000"/>
                    <a:lumOff val="25000"/>
                  </a:prstClr>
                </a:solidFill>
                <a:latin typeface="微软雅黑" panose="020B0503020204020204" pitchFamily="34" charset="-122"/>
                <a:ea typeface="微软雅黑" panose="020B0503020204020204" pitchFamily="34" charset="-122"/>
              </a:rPr>
              <a:t>省财政厅科技厅落实党中央和云南省委意见</a:t>
            </a:r>
            <a:r>
              <a:rPr lang="zh-CN" altLang="en-US" sz="2400" b="1" dirty="0" smtClean="0">
                <a:solidFill>
                  <a:srgbClr val="FF0000"/>
                </a:solidFill>
                <a:latin typeface="微软雅黑" panose="020B0503020204020204" pitchFamily="34" charset="-122"/>
                <a:ea typeface="微软雅黑" panose="020B0503020204020204" pitchFamily="34" charset="-122"/>
              </a:rPr>
              <a:t>举措之二</a:t>
            </a:r>
            <a:r>
              <a:rPr lang="en-US" altLang="zh-CN" sz="2400" b="1" dirty="0" smtClean="0">
                <a:solidFill>
                  <a:srgbClr val="FF0000"/>
                </a:solidFill>
                <a:latin typeface="微软雅黑" panose="020B0503020204020204" pitchFamily="34" charset="-122"/>
                <a:ea typeface="微软雅黑" panose="020B0503020204020204" pitchFamily="34" charset="-122"/>
              </a:rPr>
              <a:t>———</a:t>
            </a:r>
            <a:r>
              <a:rPr lang="zh-CN" altLang="en-US" sz="2400" b="1" dirty="0" smtClean="0">
                <a:solidFill>
                  <a:prstClr val="black">
                    <a:lumMod val="75000"/>
                    <a:lumOff val="25000"/>
                  </a:prstClr>
                </a:solidFill>
                <a:latin typeface="微软雅黑" panose="020B0503020204020204" pitchFamily="34" charset="-122"/>
                <a:ea typeface="微软雅黑" panose="020B0503020204020204" pitchFamily="34" charset="-122"/>
              </a:rPr>
              <a:t>十六条措施</a:t>
            </a:r>
            <a:endParaRPr lang="zh-CN" altLang="en-US" sz="2400" b="1" dirty="0">
              <a:solidFill>
                <a:prstClr val="black">
                  <a:lumMod val="75000"/>
                  <a:lumOff val="25000"/>
                </a:prstClr>
              </a:solidFill>
              <a:latin typeface="微软雅黑" panose="020B0503020204020204" pitchFamily="34" charset="-122"/>
              <a:ea typeface="微软雅黑" panose="020B0503020204020204" pitchFamily="34" charset="-122"/>
            </a:endParaRPr>
          </a:p>
        </p:txBody>
      </p:sp>
    </p:spTree>
  </p:cSld>
  <p:clrMapOvr>
    <a:masterClrMapping/>
  </p:clrMapOvr>
  <p:transition spd="slow">
    <p:cove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le 1"/>
          <p:cNvSpPr txBox="1"/>
          <p:nvPr/>
        </p:nvSpPr>
        <p:spPr>
          <a:xfrm>
            <a:off x="1148080" y="266700"/>
            <a:ext cx="9857105" cy="506095"/>
          </a:xfrm>
          <a:prstGeom prst="rect">
            <a:avLst/>
          </a:prstGeom>
        </p:spPr>
        <p:txBody>
          <a:bodyPr lIns="0" rIns="0"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defTabSz="1218565"/>
            <a:r>
              <a:rPr lang="zh-CN" altLang="en-US" sz="2400" b="1" dirty="0" smtClean="0">
                <a:solidFill>
                  <a:prstClr val="black">
                    <a:lumMod val="75000"/>
                    <a:lumOff val="25000"/>
                  </a:prstClr>
                </a:solidFill>
                <a:latin typeface="微软雅黑" panose="020B0503020204020204" pitchFamily="34" charset="-122"/>
                <a:ea typeface="微软雅黑" panose="020B0503020204020204" pitchFamily="34" charset="-122"/>
              </a:rPr>
              <a:t>省财政厅科技厅落实党中央和云南省委意见</a:t>
            </a:r>
            <a:r>
              <a:rPr lang="zh-CN" altLang="en-US" sz="2400" b="1" dirty="0" smtClean="0">
                <a:solidFill>
                  <a:srgbClr val="FF0000"/>
                </a:solidFill>
                <a:latin typeface="微软雅黑" panose="020B0503020204020204" pitchFamily="34" charset="-122"/>
                <a:ea typeface="微软雅黑" panose="020B0503020204020204" pitchFamily="34" charset="-122"/>
              </a:rPr>
              <a:t>举措之二</a:t>
            </a:r>
            <a:r>
              <a:rPr lang="en-US" altLang="zh-CN" sz="2400" b="1" dirty="0" smtClean="0">
                <a:solidFill>
                  <a:srgbClr val="FF0000"/>
                </a:solidFill>
                <a:latin typeface="微软雅黑" panose="020B0503020204020204" pitchFamily="34" charset="-122"/>
                <a:ea typeface="微软雅黑" panose="020B0503020204020204" pitchFamily="34" charset="-122"/>
              </a:rPr>
              <a:t>———</a:t>
            </a:r>
            <a:r>
              <a:rPr lang="zh-CN" altLang="en-US" sz="2400" b="1" dirty="0" smtClean="0">
                <a:solidFill>
                  <a:prstClr val="black">
                    <a:lumMod val="75000"/>
                    <a:lumOff val="25000"/>
                  </a:prstClr>
                </a:solidFill>
                <a:latin typeface="微软雅黑" panose="020B0503020204020204" pitchFamily="34" charset="-122"/>
                <a:ea typeface="微软雅黑" panose="020B0503020204020204" pitchFamily="34" charset="-122"/>
              </a:rPr>
              <a:t>十</a:t>
            </a:r>
            <a:r>
              <a:rPr lang="zh-CN" altLang="en-US" sz="2400" b="1" dirty="0">
                <a:solidFill>
                  <a:prstClr val="black">
                    <a:lumMod val="75000"/>
                    <a:lumOff val="25000"/>
                  </a:prstClr>
                </a:solidFill>
                <a:latin typeface="微软雅黑" panose="020B0503020204020204" pitchFamily="34" charset="-122"/>
                <a:ea typeface="微软雅黑" panose="020B0503020204020204" pitchFamily="34" charset="-122"/>
              </a:rPr>
              <a:t>六条措施</a:t>
            </a:r>
            <a:endParaRPr lang="zh-CN" altLang="en-US" sz="2400" b="1" dirty="0">
              <a:solidFill>
                <a:prstClr val="black">
                  <a:lumMod val="75000"/>
                  <a:lumOff val="25000"/>
                </a:prstClr>
              </a:solidFill>
              <a:latin typeface="微软雅黑" panose="020B0503020204020204" pitchFamily="34" charset="-122"/>
              <a:ea typeface="微软雅黑" panose="020B0503020204020204" pitchFamily="34" charset="-122"/>
            </a:endParaRPr>
          </a:p>
        </p:txBody>
      </p:sp>
      <p:graphicFrame>
        <p:nvGraphicFramePr>
          <p:cNvPr id="3" name="表格 2"/>
          <p:cNvGraphicFramePr/>
          <p:nvPr/>
        </p:nvGraphicFramePr>
        <p:xfrm>
          <a:off x="591820" y="1235075"/>
          <a:ext cx="10916920" cy="5258435"/>
        </p:xfrm>
        <a:graphic>
          <a:graphicData uri="http://schemas.openxmlformats.org/drawingml/2006/table">
            <a:tbl>
              <a:tblPr firstRow="1" bandRow="1">
                <a:tableStyleId>{5C22544A-7EE6-4342-B048-85BDC9FD1C3A}</a:tableStyleId>
              </a:tblPr>
              <a:tblGrid>
                <a:gridCol w="5458460"/>
                <a:gridCol w="5458460"/>
              </a:tblGrid>
              <a:tr h="887730">
                <a:tc>
                  <a:txBody>
                    <a:bodyPr/>
                    <a:lstStyle/>
                    <a:p>
                      <a:pPr algn="ctr">
                        <a:buNone/>
                      </a:pPr>
                      <a:endParaRPr lang="zh-CN" altLang="en-US" dirty="0">
                        <a:latin typeface="微软雅黑" panose="020B0503020204020204" pitchFamily="34" charset="-122"/>
                        <a:ea typeface="微软雅黑" panose="020B0503020204020204" pitchFamily="34" charset="-122"/>
                      </a:endParaRPr>
                    </a:p>
                    <a:p>
                      <a:pPr marL="0" marR="0" indent="0" algn="ctr" defTabSz="1218565" rtl="0" eaLnBrk="1" fontAlgn="auto" latinLnBrk="0" hangingPunct="1">
                        <a:lnSpc>
                          <a:spcPct val="100000"/>
                        </a:lnSpc>
                        <a:spcBef>
                          <a:spcPts val="0"/>
                        </a:spcBef>
                        <a:spcAft>
                          <a:spcPts val="0"/>
                        </a:spcAft>
                        <a:buClrTx/>
                        <a:buSzTx/>
                        <a:buFontTx/>
                        <a:buNone/>
                        <a:defRPr/>
                      </a:pPr>
                      <a:r>
                        <a:rPr lang="en-US" altLang="zh-CN" dirty="0" smtClean="0">
                          <a:latin typeface="微软雅黑" panose="020B0503020204020204" pitchFamily="34" charset="-122"/>
                          <a:ea typeface="微软雅黑" panose="020B0503020204020204" pitchFamily="34" charset="-122"/>
                        </a:rPr>
                        <a:t>48</a:t>
                      </a:r>
                      <a:r>
                        <a:rPr lang="zh-CN" altLang="en-US" dirty="0" smtClean="0">
                          <a:latin typeface="微软雅黑" panose="020B0503020204020204" pitchFamily="34" charset="-122"/>
                          <a:ea typeface="微软雅黑" panose="020B0503020204020204" pitchFamily="34" charset="-122"/>
                        </a:rPr>
                        <a:t>号文出台</a:t>
                      </a:r>
                      <a:r>
                        <a:rPr lang="zh-CN" altLang="en-US" sz="2400" b="1" kern="1200" dirty="0" smtClean="0">
                          <a:solidFill>
                            <a:schemeClr val="lt1"/>
                          </a:solidFill>
                          <a:latin typeface="微软雅黑" panose="020B0503020204020204" pitchFamily="34" charset="-122"/>
                          <a:ea typeface="微软雅黑" panose="020B0503020204020204" pitchFamily="34" charset="-122"/>
                          <a:cs typeface="+mn-cs"/>
                        </a:rPr>
                        <a:t>前</a:t>
                      </a:r>
                      <a:endParaRPr lang="zh-CN" altLang="en-US" sz="2400" b="1" kern="1200" dirty="0" smtClean="0">
                        <a:solidFill>
                          <a:schemeClr val="lt1"/>
                        </a:solidFill>
                        <a:latin typeface="微软雅黑" panose="020B0503020204020204" pitchFamily="34" charset="-122"/>
                        <a:ea typeface="微软雅黑" panose="020B0503020204020204" pitchFamily="34" charset="-122"/>
                        <a:cs typeface="+mn-cs"/>
                      </a:endParaRPr>
                    </a:p>
                  </a:txBody>
                  <a:tcPr/>
                </a:tc>
                <a:tc>
                  <a:txBody>
                    <a:bodyPr/>
                    <a:lstStyle/>
                    <a:p>
                      <a:pPr algn="ctr">
                        <a:buNone/>
                      </a:pPr>
                      <a:endParaRPr lang="zh-CN" altLang="en-US" dirty="0">
                        <a:latin typeface="微软雅黑" panose="020B0503020204020204" pitchFamily="34" charset="-122"/>
                        <a:ea typeface="微软雅黑" panose="020B0503020204020204" pitchFamily="34" charset="-122"/>
                      </a:endParaRPr>
                    </a:p>
                    <a:p>
                      <a:pPr marL="0" marR="0" indent="0" algn="ctr" defTabSz="1218565" rtl="0" eaLnBrk="1" fontAlgn="auto" latinLnBrk="0" hangingPunct="1">
                        <a:lnSpc>
                          <a:spcPct val="100000"/>
                        </a:lnSpc>
                        <a:spcBef>
                          <a:spcPts val="0"/>
                        </a:spcBef>
                        <a:spcAft>
                          <a:spcPts val="0"/>
                        </a:spcAft>
                        <a:buClrTx/>
                        <a:buSzTx/>
                        <a:buFontTx/>
                        <a:buNone/>
                        <a:defRPr/>
                      </a:pPr>
                      <a:r>
                        <a:rPr lang="en-US" altLang="zh-CN" dirty="0" smtClean="0">
                          <a:latin typeface="微软雅黑" panose="020B0503020204020204" pitchFamily="34" charset="-122"/>
                          <a:ea typeface="微软雅黑" panose="020B0503020204020204" pitchFamily="34" charset="-122"/>
                        </a:rPr>
                        <a:t>48</a:t>
                      </a:r>
                      <a:r>
                        <a:rPr lang="zh-CN" altLang="en-US" dirty="0" smtClean="0">
                          <a:latin typeface="微软雅黑" panose="020B0503020204020204" pitchFamily="34" charset="-122"/>
                          <a:ea typeface="微软雅黑" panose="020B0503020204020204" pitchFamily="34" charset="-122"/>
                        </a:rPr>
                        <a:t>号文出台后</a:t>
                      </a:r>
                      <a:endParaRPr lang="zh-CN" altLang="en-US" dirty="0">
                        <a:latin typeface="微软雅黑" panose="020B0503020204020204" pitchFamily="34" charset="-122"/>
                        <a:ea typeface="微软雅黑" panose="020B0503020204020204" pitchFamily="34" charset="-122"/>
                      </a:endParaRPr>
                    </a:p>
                  </a:txBody>
                  <a:tcPr/>
                </a:tc>
              </a:tr>
              <a:tr h="4370705">
                <a:tc>
                  <a:txBody>
                    <a:bodyPr/>
                    <a:lstStyle/>
                    <a:p>
                      <a:pPr>
                        <a:buNone/>
                      </a:pPr>
                      <a:endParaRPr lang="zh-CN" altLang="zh-CN" sz="2400" dirty="0">
                        <a:solidFill>
                          <a:schemeClr val="tx1"/>
                        </a:solidFill>
                        <a:latin typeface="仿宋_GB2312" panose="02010609030101010101" pitchFamily="49" charset="-122"/>
                        <a:ea typeface="仿宋_GB2312" panose="02010609030101010101" pitchFamily="49" charset="-122"/>
                        <a:cs typeface="仿宋_GB2312" panose="02010609030101010101" pitchFamily="49" charset="-122"/>
                        <a:sym typeface="+mn-ea"/>
                      </a:endParaRPr>
                    </a:p>
                    <a:p>
                      <a:pPr>
                        <a:buNone/>
                      </a:pPr>
                      <a:r>
                        <a:rPr lang="zh-CN" altLang="en-US" sz="2400" kern="1200" dirty="0" smtClean="0">
                          <a:solidFill>
                            <a:schemeClr val="dk1"/>
                          </a:solidFill>
                          <a:latin typeface="+mn-lt"/>
                          <a:ea typeface="+mn-ea"/>
                          <a:cs typeface="+mn-cs"/>
                        </a:rPr>
                        <a:t>　　</a:t>
                      </a:r>
                      <a:endParaRPr lang="en-US" altLang="zh-CN" sz="2400" kern="1200" dirty="0" smtClean="0">
                        <a:solidFill>
                          <a:schemeClr val="dk1"/>
                        </a:solidFill>
                        <a:latin typeface="+mn-lt"/>
                        <a:ea typeface="+mn-ea"/>
                        <a:cs typeface="+mn-cs"/>
                      </a:endParaRPr>
                    </a:p>
                    <a:p>
                      <a:pPr>
                        <a:buNone/>
                      </a:pPr>
                      <a:r>
                        <a:rPr lang="zh-CN" altLang="en-US" sz="2400" kern="1200" dirty="0" smtClean="0">
                          <a:solidFill>
                            <a:schemeClr val="dk1"/>
                          </a:solidFill>
                          <a:latin typeface="+mn-lt"/>
                          <a:ea typeface="+mn-ea"/>
                          <a:cs typeface="+mn-cs"/>
                        </a:rPr>
                        <a:t>　　</a:t>
                      </a:r>
                      <a:r>
                        <a:rPr lang="zh-CN" altLang="zh-CN" sz="2400" kern="1200" dirty="0" smtClean="0">
                          <a:solidFill>
                            <a:schemeClr val="dk1"/>
                          </a:solidFill>
                          <a:latin typeface="仿宋" panose="02010609060101010101" charset="-122"/>
                          <a:ea typeface="仿宋" panose="02010609060101010101" charset="-122"/>
                          <a:cs typeface="+mn-cs"/>
                        </a:rPr>
                        <a:t>在项目总预算不变的情况下，将直接费用中的材料费、测试化验加工费、燃料动力费、出版／文献／信息传播／知识产权事务费及其他</a:t>
                      </a:r>
                      <a:r>
                        <a:rPr lang="zh-CN" altLang="en-US" sz="2400" kern="1200" dirty="0" smtClean="0">
                          <a:solidFill>
                            <a:schemeClr val="dk1"/>
                          </a:solidFill>
                          <a:latin typeface="仿宋" panose="02010609060101010101" charset="-122"/>
                          <a:ea typeface="仿宋" panose="02010609060101010101" charset="-122"/>
                          <a:cs typeface="+mn-cs"/>
                        </a:rPr>
                        <a:t>费用等</a:t>
                      </a:r>
                      <a:r>
                        <a:rPr lang="en-US" altLang="zh-CN" sz="2400" kern="1200" dirty="0" smtClean="0">
                          <a:solidFill>
                            <a:srgbClr val="FF0000"/>
                          </a:solidFill>
                          <a:latin typeface="仿宋" panose="02010609060101010101" charset="-122"/>
                          <a:ea typeface="仿宋" panose="02010609060101010101" charset="-122"/>
                          <a:cs typeface="+mn-cs"/>
                        </a:rPr>
                        <a:t>5</a:t>
                      </a:r>
                      <a:r>
                        <a:rPr lang="zh-CN" altLang="en-US" sz="2400" kern="1200" dirty="0" smtClean="0">
                          <a:solidFill>
                            <a:srgbClr val="FF0000"/>
                          </a:solidFill>
                          <a:latin typeface="仿宋" panose="02010609060101010101" charset="-122"/>
                          <a:ea typeface="仿宋" panose="02010609060101010101" charset="-122"/>
                          <a:cs typeface="+mn-cs"/>
                        </a:rPr>
                        <a:t>个</a:t>
                      </a:r>
                      <a:r>
                        <a:rPr lang="zh-CN" altLang="en-US" sz="2400" kern="1200" dirty="0" smtClean="0">
                          <a:solidFill>
                            <a:schemeClr val="dk1"/>
                          </a:solidFill>
                          <a:latin typeface="仿宋" panose="02010609060101010101" charset="-122"/>
                          <a:ea typeface="仿宋" panose="02010609060101010101" charset="-122"/>
                          <a:cs typeface="+mn-cs"/>
                        </a:rPr>
                        <a:t>科目的</a:t>
                      </a:r>
                      <a:r>
                        <a:rPr lang="zh-CN" altLang="zh-CN" sz="2400" kern="1200" dirty="0" smtClean="0">
                          <a:solidFill>
                            <a:schemeClr val="dk1"/>
                          </a:solidFill>
                          <a:latin typeface="仿宋" panose="02010609060101010101" charset="-122"/>
                          <a:ea typeface="仿宋" panose="02010609060101010101" charset="-122"/>
                          <a:cs typeface="+mn-cs"/>
                        </a:rPr>
                        <a:t>预算调剂权下放给项目承担单位。</a:t>
                      </a:r>
                      <a:endParaRPr lang="zh-CN" altLang="en-US" sz="2400" kern="1200" dirty="0">
                        <a:solidFill>
                          <a:schemeClr val="dk1"/>
                        </a:solidFill>
                        <a:latin typeface="仿宋" panose="02010609060101010101" charset="-122"/>
                        <a:ea typeface="仿宋" panose="02010609060101010101" charset="-122"/>
                        <a:cs typeface="+mn-cs"/>
                      </a:endParaRPr>
                    </a:p>
                  </a:txBody>
                  <a:tcPr/>
                </a:tc>
                <a:tc>
                  <a:txBody>
                    <a:bodyPr/>
                    <a:lstStyle/>
                    <a:p>
                      <a:pPr>
                        <a:buNone/>
                      </a:pPr>
                      <a:endParaRPr lang="zh-CN" altLang="zh-CN" sz="2400" dirty="0">
                        <a:solidFill>
                          <a:schemeClr val="tx1"/>
                        </a:solidFill>
                        <a:latin typeface="仿宋_GB2312" panose="02010609030101010101" pitchFamily="49" charset="-122"/>
                        <a:ea typeface="仿宋_GB2312" panose="02010609030101010101" pitchFamily="49" charset="-122"/>
                        <a:cs typeface="仿宋_GB2312" panose="02010609030101010101" pitchFamily="49" charset="-122"/>
                        <a:sym typeface="+mn-ea"/>
                      </a:endParaRPr>
                    </a:p>
                    <a:p>
                      <a:pPr marL="0" marR="0" indent="0" algn="l" defTabSz="1218565" rtl="0" eaLnBrk="1" fontAlgn="auto" latinLnBrk="0" hangingPunct="1">
                        <a:lnSpc>
                          <a:spcPct val="100000"/>
                        </a:lnSpc>
                        <a:spcBef>
                          <a:spcPts val="0"/>
                        </a:spcBef>
                        <a:spcAft>
                          <a:spcPts val="0"/>
                        </a:spcAft>
                        <a:buClrTx/>
                        <a:buSzTx/>
                        <a:buFontTx/>
                        <a:buNone/>
                        <a:defRPr/>
                      </a:pPr>
                      <a:r>
                        <a:rPr lang="zh-CN" altLang="en-US" sz="2400" kern="1200" dirty="0" smtClean="0">
                          <a:solidFill>
                            <a:schemeClr val="dk1"/>
                          </a:solidFill>
                          <a:latin typeface="+mn-lt"/>
                          <a:ea typeface="+mn-ea"/>
                          <a:cs typeface="+mn-cs"/>
                        </a:rPr>
                        <a:t>　　</a:t>
                      </a:r>
                      <a:endParaRPr lang="en-US" altLang="zh-CN" sz="2400" kern="1200" dirty="0" smtClean="0">
                        <a:solidFill>
                          <a:schemeClr val="dk1"/>
                        </a:solidFill>
                        <a:latin typeface="+mn-lt"/>
                        <a:ea typeface="+mn-ea"/>
                        <a:cs typeface="+mn-cs"/>
                      </a:endParaRPr>
                    </a:p>
                    <a:p>
                      <a:pPr marL="0" marR="0" indent="0" algn="l" defTabSz="1218565" rtl="0" eaLnBrk="1" fontAlgn="auto" latinLnBrk="0" hangingPunct="1">
                        <a:lnSpc>
                          <a:spcPct val="100000"/>
                        </a:lnSpc>
                        <a:spcBef>
                          <a:spcPts val="0"/>
                        </a:spcBef>
                        <a:spcAft>
                          <a:spcPts val="0"/>
                        </a:spcAft>
                        <a:buClrTx/>
                        <a:buSzTx/>
                        <a:buFontTx/>
                        <a:buNone/>
                        <a:defRPr/>
                      </a:pPr>
                      <a:r>
                        <a:rPr lang="zh-CN" altLang="en-US" sz="2400" kern="1200" dirty="0" smtClean="0">
                          <a:solidFill>
                            <a:schemeClr val="dk1"/>
                          </a:solidFill>
                          <a:latin typeface="+mn-lt"/>
                          <a:ea typeface="+mn-ea"/>
                          <a:cs typeface="+mn-cs"/>
                        </a:rPr>
                        <a:t>　　</a:t>
                      </a:r>
                      <a:r>
                        <a:rPr lang="zh-CN" altLang="zh-CN" sz="2400" b="0" kern="1200" dirty="0" smtClean="0">
                          <a:solidFill>
                            <a:schemeClr val="dk1"/>
                          </a:solidFill>
                          <a:latin typeface="仿宋" panose="02010609060101010101" charset="-122"/>
                          <a:ea typeface="仿宋" panose="02010609060101010101" charset="-122"/>
                          <a:cs typeface="仿宋" panose="02010609060101010101" charset="-122"/>
                        </a:rPr>
                        <a:t>在项目总预算不变的情况下，将</a:t>
                      </a:r>
                      <a:r>
                        <a:rPr lang="zh-CN" altLang="zh-CN" sz="2400" b="0" dirty="0" smtClean="0">
                          <a:solidFill>
                            <a:schemeClr val="tx1"/>
                          </a:solidFill>
                          <a:latin typeface="仿宋" panose="02010609060101010101" charset="-122"/>
                          <a:ea typeface="仿宋" panose="02010609060101010101" charset="-122"/>
                          <a:cs typeface="仿宋" panose="02010609060101010101" charset="-122"/>
                        </a:rPr>
                        <a:t>直接费用中的“设备费”“其他费用”</a:t>
                      </a:r>
                      <a:r>
                        <a:rPr lang="en-US" altLang="zh-CN" sz="2400" b="0" dirty="0" smtClean="0">
                          <a:solidFill>
                            <a:srgbClr val="FF0000"/>
                          </a:solidFill>
                          <a:latin typeface="仿宋" panose="02010609060101010101" charset="-122"/>
                          <a:ea typeface="仿宋" panose="02010609060101010101" charset="-122"/>
                          <a:cs typeface="仿宋" panose="02010609060101010101" charset="-122"/>
                        </a:rPr>
                        <a:t>2</a:t>
                      </a:r>
                      <a:r>
                        <a:rPr lang="zh-CN" altLang="zh-CN" sz="2400" b="0" dirty="0" smtClean="0">
                          <a:solidFill>
                            <a:srgbClr val="FF0000"/>
                          </a:solidFill>
                          <a:latin typeface="仿宋" panose="02010609060101010101" charset="-122"/>
                          <a:ea typeface="仿宋" panose="02010609060101010101" charset="-122"/>
                          <a:cs typeface="仿宋" panose="02010609060101010101" charset="-122"/>
                        </a:rPr>
                        <a:t> </a:t>
                      </a:r>
                      <a:r>
                        <a:rPr lang="zh-CN" altLang="en-US" sz="2400" b="0" dirty="0" smtClean="0">
                          <a:solidFill>
                            <a:srgbClr val="FF0000"/>
                          </a:solidFill>
                          <a:latin typeface="仿宋" panose="02010609060101010101" charset="-122"/>
                          <a:ea typeface="仿宋" panose="02010609060101010101" charset="-122"/>
                          <a:cs typeface="仿宋" panose="02010609060101010101" charset="-122"/>
                        </a:rPr>
                        <a:t>个</a:t>
                      </a:r>
                      <a:r>
                        <a:rPr lang="zh-CN" altLang="zh-CN" sz="2400" b="0" kern="1200" dirty="0" smtClean="0">
                          <a:solidFill>
                            <a:schemeClr val="tx1"/>
                          </a:solidFill>
                          <a:latin typeface="仿宋" panose="02010609060101010101" charset="-122"/>
                          <a:ea typeface="仿宋" panose="02010609060101010101" charset="-122"/>
                          <a:cs typeface="仿宋" panose="02010609060101010101" charset="-122"/>
                        </a:rPr>
                        <a:t>科目</a:t>
                      </a:r>
                      <a:r>
                        <a:rPr lang="zh-CN" altLang="zh-CN" sz="2400" b="0" dirty="0" smtClean="0">
                          <a:solidFill>
                            <a:schemeClr val="tx1"/>
                          </a:solidFill>
                          <a:latin typeface="仿宋" panose="02010609060101010101" charset="-122"/>
                          <a:ea typeface="仿宋" panose="02010609060101010101" charset="-122"/>
                          <a:cs typeface="仿宋" panose="02010609060101010101" charset="-122"/>
                        </a:rPr>
                        <a:t>调剂幅度在20%以内的，以及其他</a:t>
                      </a:r>
                      <a:r>
                        <a:rPr lang="en-US" altLang="zh-CN" sz="2400" b="0" dirty="0" smtClean="0">
                          <a:solidFill>
                            <a:srgbClr val="FF0000"/>
                          </a:solidFill>
                          <a:latin typeface="仿宋" panose="02010609060101010101" charset="-122"/>
                          <a:ea typeface="仿宋" panose="02010609060101010101" charset="-122"/>
                          <a:cs typeface="仿宋" panose="02010609060101010101" charset="-122"/>
                        </a:rPr>
                        <a:t>10</a:t>
                      </a:r>
                      <a:r>
                        <a:rPr lang="zh-CN" altLang="en-US" sz="2400" b="0" dirty="0" smtClean="0">
                          <a:solidFill>
                            <a:srgbClr val="FF0000"/>
                          </a:solidFill>
                          <a:latin typeface="仿宋" panose="02010609060101010101" charset="-122"/>
                          <a:ea typeface="仿宋" panose="02010609060101010101" charset="-122"/>
                          <a:cs typeface="仿宋" panose="02010609060101010101" charset="-122"/>
                        </a:rPr>
                        <a:t>个</a:t>
                      </a:r>
                      <a:r>
                        <a:rPr lang="zh-CN" altLang="zh-CN" sz="2400" b="0" kern="1200" dirty="0" smtClean="0">
                          <a:solidFill>
                            <a:schemeClr val="tx1"/>
                          </a:solidFill>
                          <a:latin typeface="仿宋" panose="02010609060101010101" charset="-122"/>
                          <a:ea typeface="仿宋" panose="02010609060101010101" charset="-122"/>
                          <a:cs typeface="仿宋" panose="02010609060101010101" charset="-122"/>
                        </a:rPr>
                        <a:t>科目的调剂权限交由项目承担单位自主决定。</a:t>
                      </a:r>
                      <a:endParaRPr lang="zh-CN" altLang="zh-CN" sz="2400" b="0" kern="1200" dirty="0" smtClean="0">
                        <a:solidFill>
                          <a:schemeClr val="tx1"/>
                        </a:solidFill>
                        <a:latin typeface="仿宋" panose="02010609060101010101" charset="-122"/>
                        <a:ea typeface="仿宋" panose="02010609060101010101" charset="-122"/>
                        <a:cs typeface="仿宋" panose="02010609060101010101" charset="-122"/>
                      </a:endParaRPr>
                    </a:p>
                    <a:p>
                      <a:pPr>
                        <a:buNone/>
                      </a:pPr>
                      <a:endParaRPr lang="zh-CN" altLang="en-US" b="0" dirty="0">
                        <a:latin typeface="仿宋" panose="02010609060101010101" charset="-122"/>
                        <a:ea typeface="仿宋" panose="02010609060101010101" charset="-122"/>
                        <a:cs typeface="仿宋" panose="02010609060101010101" charset="-122"/>
                      </a:endParaRPr>
                    </a:p>
                  </a:txBody>
                  <a:tcPr/>
                </a:tc>
              </a:tr>
            </a:tbl>
          </a:graphicData>
        </a:graphic>
      </p:graphicFrame>
    </p:spTree>
  </p:cSld>
  <p:clrMapOvr>
    <a:masterClrMapping/>
  </p:clrMapOvr>
  <p:transition spd="slow">
    <p:cove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
          <p:cNvSpPr/>
          <p:nvPr/>
        </p:nvSpPr>
        <p:spPr>
          <a:xfrm>
            <a:off x="1229995" y="1861185"/>
            <a:ext cx="10313035" cy="2083435"/>
          </a:xfrm>
          <a:prstGeom prst="round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a:p>
        </p:txBody>
      </p:sp>
      <p:sp>
        <p:nvSpPr>
          <p:cNvPr id="3" name="TextBox 2"/>
          <p:cNvSpPr txBox="1"/>
          <p:nvPr/>
        </p:nvSpPr>
        <p:spPr>
          <a:xfrm>
            <a:off x="1720215" y="2338070"/>
            <a:ext cx="9454515" cy="1129665"/>
          </a:xfrm>
          <a:prstGeom prst="rect">
            <a:avLst/>
          </a:prstGeom>
          <a:noFill/>
        </p:spPr>
        <p:txBody>
          <a:bodyPr wrap="square" rtlCol="0">
            <a:spAutoFit/>
          </a:bodyPr>
          <a:lstStyle/>
          <a:p>
            <a:pPr indent="0">
              <a:lnSpc>
                <a:spcPts val="2700"/>
              </a:lnSpc>
              <a:buFont typeface="Wingdings" panose="05000000000000000000" charset="0"/>
              <a:buNone/>
            </a:pPr>
            <a:r>
              <a:rPr lang="en-US" sz="2400" b="1" dirty="0">
                <a:latin typeface="方正仿宋_GBK" panose="03000509000000000000" pitchFamily="65" charset="-122"/>
                <a:ea typeface="方正仿宋_GBK" panose="03000509000000000000" pitchFamily="65" charset="-122"/>
              </a:rPr>
              <a:t>1.</a:t>
            </a:r>
            <a:r>
              <a:rPr sz="2400" b="1" dirty="0">
                <a:latin typeface="方正仿宋_GBK" panose="03000509000000000000" pitchFamily="65" charset="-122"/>
                <a:ea typeface="方正仿宋_GBK" panose="03000509000000000000" pitchFamily="65" charset="-122"/>
              </a:rPr>
              <a:t>推动项目承担单位完善科研类差旅费、会议费、人事、财务、成果转化、科研诚信等内部管理制度，实施报销繁行动，简化科研财务报销程序，报销时间原则上不超过5个工作日。</a:t>
            </a:r>
            <a:endParaRPr sz="2400" b="1" dirty="0">
              <a:latin typeface="方正仿宋_GBK" panose="03000509000000000000" pitchFamily="65" charset="-122"/>
              <a:ea typeface="方正仿宋_GBK" panose="03000509000000000000" pitchFamily="65" charset="-122"/>
            </a:endParaRPr>
          </a:p>
        </p:txBody>
      </p:sp>
      <p:sp>
        <p:nvSpPr>
          <p:cNvPr id="5" name="TextBox 4"/>
          <p:cNvSpPr txBox="1"/>
          <p:nvPr/>
        </p:nvSpPr>
        <p:spPr>
          <a:xfrm>
            <a:off x="1526540" y="4270375"/>
            <a:ext cx="9841865" cy="565785"/>
          </a:xfrm>
          <a:prstGeom prst="rect">
            <a:avLst/>
          </a:prstGeom>
          <a:noFill/>
        </p:spPr>
        <p:txBody>
          <a:bodyPr wrap="square" rtlCol="0">
            <a:spAutoFit/>
          </a:bodyPr>
          <a:lstStyle/>
          <a:p>
            <a:pPr indent="0">
              <a:lnSpc>
                <a:spcPts val="3700"/>
              </a:lnSpc>
              <a:buFont typeface="Wingdings" panose="05000000000000000000" charset="0"/>
              <a:buNone/>
            </a:pPr>
            <a:r>
              <a:rPr lang="en-US" altLang="zh-CN" sz="2400" b="1" dirty="0">
                <a:solidFill>
                  <a:srgbClr val="0070C0"/>
                </a:solidFill>
                <a:latin typeface="仿宋_GB2312" panose="02010609030101010101" pitchFamily="49" charset="-122"/>
                <a:ea typeface="仿宋_GB2312" panose="02010609030101010101" pitchFamily="49" charset="-122"/>
                <a:cs typeface="仿宋_GB2312" panose="02010609030101010101" pitchFamily="49" charset="-122"/>
              </a:rPr>
              <a:t>2.</a:t>
            </a:r>
            <a:r>
              <a:rPr lang="zh-CN" altLang="en-US" sz="2400" b="1" dirty="0">
                <a:solidFill>
                  <a:srgbClr val="0070C0"/>
                </a:solidFill>
                <a:latin typeface="仿宋_GB2312" panose="02010609030101010101" pitchFamily="49" charset="-122"/>
                <a:ea typeface="仿宋_GB2312" panose="02010609030101010101" pitchFamily="49" charset="-122"/>
                <a:cs typeface="仿宋_GB2312" panose="02010609030101010101" pitchFamily="49" charset="-122"/>
              </a:rPr>
              <a:t>项目承担单位内部管理制度改革情况及时报送省财政厅、省科技厅。</a:t>
            </a:r>
            <a:endParaRPr lang="zh-CN" altLang="en-US" sz="2400" b="1" dirty="0">
              <a:solidFill>
                <a:srgbClr val="0070C0"/>
              </a:solidFill>
              <a:latin typeface="仿宋_GB2312" panose="02010609030101010101" pitchFamily="49" charset="-122"/>
              <a:ea typeface="仿宋_GB2312" panose="02010609030101010101" pitchFamily="49" charset="-122"/>
              <a:cs typeface="仿宋_GB2312" panose="02010609030101010101" pitchFamily="49" charset="-122"/>
            </a:endParaRPr>
          </a:p>
        </p:txBody>
      </p:sp>
      <p:sp>
        <p:nvSpPr>
          <p:cNvPr id="4" name="TextBox 3"/>
          <p:cNvSpPr txBox="1"/>
          <p:nvPr/>
        </p:nvSpPr>
        <p:spPr>
          <a:xfrm>
            <a:off x="935915" y="326390"/>
            <a:ext cx="10327341" cy="461665"/>
          </a:xfrm>
          <a:prstGeom prst="rect">
            <a:avLst/>
          </a:prstGeom>
          <a:noFill/>
        </p:spPr>
        <p:txBody>
          <a:bodyPr wrap="square" rtlCol="0">
            <a:spAutoFit/>
          </a:bodyPr>
          <a:lstStyle/>
          <a:p>
            <a:pPr defTabSz="1218565"/>
            <a:r>
              <a:rPr lang="zh-CN" altLang="en-US" sz="2400" b="1" dirty="0" smtClean="0">
                <a:solidFill>
                  <a:prstClr val="black">
                    <a:lumMod val="75000"/>
                    <a:lumOff val="25000"/>
                  </a:prstClr>
                </a:solidFill>
                <a:latin typeface="微软雅黑" panose="020B0503020204020204" pitchFamily="34" charset="-122"/>
                <a:ea typeface="微软雅黑" panose="020B0503020204020204" pitchFamily="34" charset="-122"/>
              </a:rPr>
              <a:t>省财政厅科技厅落实党中央和云南省委意见</a:t>
            </a:r>
            <a:r>
              <a:rPr lang="zh-CN" altLang="en-US" sz="2400" b="1" dirty="0" smtClean="0">
                <a:solidFill>
                  <a:srgbClr val="FF0000"/>
                </a:solidFill>
                <a:latin typeface="微软雅黑" panose="020B0503020204020204" pitchFamily="34" charset="-122"/>
                <a:ea typeface="微软雅黑" panose="020B0503020204020204" pitchFamily="34" charset="-122"/>
              </a:rPr>
              <a:t>举措之二</a:t>
            </a:r>
            <a:r>
              <a:rPr lang="en-US" altLang="zh-CN" sz="2400" b="1" dirty="0" smtClean="0">
                <a:solidFill>
                  <a:srgbClr val="FF0000"/>
                </a:solidFill>
                <a:latin typeface="微软雅黑" panose="020B0503020204020204" pitchFamily="34" charset="-122"/>
                <a:ea typeface="微软雅黑" panose="020B0503020204020204" pitchFamily="34" charset="-122"/>
              </a:rPr>
              <a:t>———</a:t>
            </a:r>
            <a:r>
              <a:rPr lang="zh-CN" altLang="en-US" sz="2400" b="1" dirty="0" smtClean="0">
                <a:solidFill>
                  <a:prstClr val="black">
                    <a:lumMod val="75000"/>
                    <a:lumOff val="25000"/>
                  </a:prstClr>
                </a:solidFill>
                <a:latin typeface="微软雅黑" panose="020B0503020204020204" pitchFamily="34" charset="-122"/>
                <a:ea typeface="微软雅黑" panose="020B0503020204020204" pitchFamily="34" charset="-122"/>
              </a:rPr>
              <a:t>十六条措施</a:t>
            </a:r>
            <a:endParaRPr lang="zh-CN" altLang="en-US" sz="2400" b="1" dirty="0">
              <a:solidFill>
                <a:prstClr val="black">
                  <a:lumMod val="75000"/>
                  <a:lumOff val="25000"/>
                </a:prstClr>
              </a:solidFill>
              <a:latin typeface="微软雅黑" panose="020B0503020204020204" pitchFamily="34" charset="-122"/>
              <a:ea typeface="微软雅黑" panose="020B0503020204020204" pitchFamily="34" charset="-122"/>
            </a:endParaRPr>
          </a:p>
        </p:txBody>
      </p:sp>
      <p:sp>
        <p:nvSpPr>
          <p:cNvPr id="8" name="文本框 7"/>
          <p:cNvSpPr txBox="1"/>
          <p:nvPr/>
        </p:nvSpPr>
        <p:spPr>
          <a:xfrm>
            <a:off x="1526540" y="1194435"/>
            <a:ext cx="5669280" cy="460375"/>
          </a:xfrm>
          <a:prstGeom prst="rect">
            <a:avLst/>
          </a:prstGeom>
          <a:noFill/>
        </p:spPr>
        <p:txBody>
          <a:bodyPr wrap="none" rtlCol="0">
            <a:spAutoFit/>
          </a:bodyPr>
          <a:lstStyle/>
          <a:p>
            <a:pPr algn="l"/>
            <a:r>
              <a:rPr lang="zh-CN" altLang="en-US" sz="2400" b="1" dirty="0" smtClean="0">
                <a:solidFill>
                  <a:schemeClr val="tx1">
                    <a:lumMod val="75000"/>
                    <a:lumOff val="25000"/>
                  </a:schemeClr>
                </a:solidFill>
                <a:latin typeface="微软雅黑" panose="020B0503020204020204" pitchFamily="34" charset="-122"/>
                <a:ea typeface="微软雅黑" panose="020B0503020204020204" pitchFamily="34" charset="-122"/>
                <a:sym typeface="+mn-ea"/>
              </a:rPr>
              <a:t>（七）改革和完善项目承担单位内部管理</a:t>
            </a:r>
            <a:endParaRPr lang="zh-CN" altLang="en-US" sz="2400" b="1" dirty="0" smtClean="0">
              <a:solidFill>
                <a:schemeClr val="tx1">
                  <a:lumMod val="75000"/>
                  <a:lumOff val="25000"/>
                </a:schemeClr>
              </a:solidFill>
              <a:latin typeface="微软雅黑" panose="020B0503020204020204" pitchFamily="34" charset="-122"/>
              <a:ea typeface="微软雅黑" panose="020B0503020204020204" pitchFamily="34" charset="-122"/>
              <a:sym typeface="+mn-ea"/>
            </a:endParaRPr>
          </a:p>
        </p:txBody>
      </p:sp>
    </p:spTree>
  </p:cSld>
  <p:clrMapOvr>
    <a:masterClrMapping/>
  </p:clrMapOvr>
  <p:transition spd="slow">
    <p:cove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le 1"/>
          <p:cNvSpPr txBox="1"/>
          <p:nvPr/>
        </p:nvSpPr>
        <p:spPr>
          <a:xfrm>
            <a:off x="1148080" y="266700"/>
            <a:ext cx="9857105" cy="506095"/>
          </a:xfrm>
          <a:prstGeom prst="rect">
            <a:avLst/>
          </a:prstGeom>
        </p:spPr>
        <p:txBody>
          <a:bodyPr lIns="0" rIns="0"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defTabSz="1218565"/>
            <a:r>
              <a:rPr lang="zh-CN" altLang="en-US" sz="2400" b="1" dirty="0" smtClean="0">
                <a:solidFill>
                  <a:prstClr val="black">
                    <a:lumMod val="75000"/>
                    <a:lumOff val="25000"/>
                  </a:prstClr>
                </a:solidFill>
                <a:latin typeface="微软雅黑" panose="020B0503020204020204" pitchFamily="34" charset="-122"/>
                <a:ea typeface="微软雅黑" panose="020B0503020204020204" pitchFamily="34" charset="-122"/>
              </a:rPr>
              <a:t>省财政厅科技厅落实党中央和云南省委意见</a:t>
            </a:r>
            <a:r>
              <a:rPr lang="zh-CN" altLang="en-US" sz="2400" b="1" dirty="0" smtClean="0">
                <a:solidFill>
                  <a:srgbClr val="FF0000"/>
                </a:solidFill>
                <a:latin typeface="微软雅黑" panose="020B0503020204020204" pitchFamily="34" charset="-122"/>
                <a:ea typeface="微软雅黑" panose="020B0503020204020204" pitchFamily="34" charset="-122"/>
              </a:rPr>
              <a:t>举措之二</a:t>
            </a:r>
            <a:r>
              <a:rPr lang="en-US" altLang="zh-CN" sz="2400" b="1" dirty="0" smtClean="0">
                <a:solidFill>
                  <a:srgbClr val="FF0000"/>
                </a:solidFill>
                <a:latin typeface="微软雅黑" panose="020B0503020204020204" pitchFamily="34" charset="-122"/>
                <a:ea typeface="微软雅黑" panose="020B0503020204020204" pitchFamily="34" charset="-122"/>
              </a:rPr>
              <a:t>———</a:t>
            </a:r>
            <a:r>
              <a:rPr lang="zh-CN" altLang="en-US" sz="2400" b="1" dirty="0" smtClean="0">
                <a:solidFill>
                  <a:prstClr val="black">
                    <a:lumMod val="75000"/>
                    <a:lumOff val="25000"/>
                  </a:prstClr>
                </a:solidFill>
                <a:latin typeface="微软雅黑" panose="020B0503020204020204" pitchFamily="34" charset="-122"/>
                <a:ea typeface="微软雅黑" panose="020B0503020204020204" pitchFamily="34" charset="-122"/>
              </a:rPr>
              <a:t>十</a:t>
            </a:r>
            <a:r>
              <a:rPr lang="zh-CN" altLang="en-US" sz="2400" b="1" dirty="0">
                <a:solidFill>
                  <a:prstClr val="black">
                    <a:lumMod val="75000"/>
                    <a:lumOff val="25000"/>
                  </a:prstClr>
                </a:solidFill>
                <a:latin typeface="微软雅黑" panose="020B0503020204020204" pitchFamily="34" charset="-122"/>
                <a:ea typeface="微软雅黑" panose="020B0503020204020204" pitchFamily="34" charset="-122"/>
              </a:rPr>
              <a:t>六条措施</a:t>
            </a:r>
            <a:endParaRPr lang="zh-CN" altLang="en-US" sz="2400" b="1" dirty="0">
              <a:solidFill>
                <a:prstClr val="black">
                  <a:lumMod val="75000"/>
                  <a:lumOff val="25000"/>
                </a:prstClr>
              </a:solidFill>
              <a:latin typeface="微软雅黑" panose="020B0503020204020204" pitchFamily="34" charset="-122"/>
              <a:ea typeface="微软雅黑" panose="020B0503020204020204" pitchFamily="34" charset="-122"/>
            </a:endParaRPr>
          </a:p>
        </p:txBody>
      </p:sp>
      <p:graphicFrame>
        <p:nvGraphicFramePr>
          <p:cNvPr id="3" name="表格 2"/>
          <p:cNvGraphicFramePr/>
          <p:nvPr/>
        </p:nvGraphicFramePr>
        <p:xfrm>
          <a:off x="591820" y="1235075"/>
          <a:ext cx="10916920" cy="5258435"/>
        </p:xfrm>
        <a:graphic>
          <a:graphicData uri="http://schemas.openxmlformats.org/drawingml/2006/table">
            <a:tbl>
              <a:tblPr firstRow="1" bandRow="1">
                <a:tableStyleId>{5C22544A-7EE6-4342-B048-85BDC9FD1C3A}</a:tableStyleId>
              </a:tblPr>
              <a:tblGrid>
                <a:gridCol w="5458460"/>
                <a:gridCol w="5458460"/>
              </a:tblGrid>
              <a:tr h="887730">
                <a:tc>
                  <a:txBody>
                    <a:bodyPr/>
                    <a:lstStyle/>
                    <a:p>
                      <a:pPr algn="ctr">
                        <a:buNone/>
                      </a:pPr>
                      <a:endParaRPr lang="zh-CN" altLang="en-US" dirty="0">
                        <a:latin typeface="微软雅黑" panose="020B0503020204020204" pitchFamily="34" charset="-122"/>
                        <a:ea typeface="微软雅黑" panose="020B0503020204020204" pitchFamily="34" charset="-122"/>
                      </a:endParaRPr>
                    </a:p>
                    <a:p>
                      <a:pPr marL="0" marR="0" indent="0" algn="ctr" defTabSz="1218565" rtl="0" eaLnBrk="1" fontAlgn="auto" latinLnBrk="0" hangingPunct="1">
                        <a:lnSpc>
                          <a:spcPct val="100000"/>
                        </a:lnSpc>
                        <a:spcBef>
                          <a:spcPts val="0"/>
                        </a:spcBef>
                        <a:spcAft>
                          <a:spcPts val="0"/>
                        </a:spcAft>
                        <a:buClrTx/>
                        <a:buSzTx/>
                        <a:buFontTx/>
                        <a:buNone/>
                        <a:defRPr/>
                      </a:pPr>
                      <a:r>
                        <a:rPr lang="en-US" altLang="zh-CN" dirty="0" smtClean="0">
                          <a:latin typeface="微软雅黑" panose="020B0503020204020204" pitchFamily="34" charset="-122"/>
                          <a:ea typeface="微软雅黑" panose="020B0503020204020204" pitchFamily="34" charset="-122"/>
                        </a:rPr>
                        <a:t>48</a:t>
                      </a:r>
                      <a:r>
                        <a:rPr lang="zh-CN" altLang="en-US" dirty="0" smtClean="0">
                          <a:latin typeface="微软雅黑" panose="020B0503020204020204" pitchFamily="34" charset="-122"/>
                          <a:ea typeface="微软雅黑" panose="020B0503020204020204" pitchFamily="34" charset="-122"/>
                        </a:rPr>
                        <a:t>号文出台前</a:t>
                      </a:r>
                      <a:endParaRPr lang="zh-CN" altLang="en-US" dirty="0">
                        <a:latin typeface="微软雅黑" panose="020B0503020204020204" pitchFamily="34" charset="-122"/>
                        <a:ea typeface="微软雅黑" panose="020B0503020204020204" pitchFamily="34" charset="-122"/>
                      </a:endParaRPr>
                    </a:p>
                  </a:txBody>
                  <a:tcPr/>
                </a:tc>
                <a:tc>
                  <a:txBody>
                    <a:bodyPr/>
                    <a:lstStyle/>
                    <a:p>
                      <a:pPr algn="ctr">
                        <a:buNone/>
                      </a:pPr>
                      <a:endParaRPr lang="zh-CN" altLang="en-US" dirty="0">
                        <a:latin typeface="微软雅黑" panose="020B0503020204020204" pitchFamily="34" charset="-122"/>
                        <a:ea typeface="微软雅黑" panose="020B0503020204020204" pitchFamily="34" charset="-122"/>
                      </a:endParaRPr>
                    </a:p>
                    <a:p>
                      <a:pPr marL="0" marR="0" indent="0" algn="ctr" defTabSz="1218565" rtl="0" eaLnBrk="1" fontAlgn="auto" latinLnBrk="0" hangingPunct="1">
                        <a:lnSpc>
                          <a:spcPct val="100000"/>
                        </a:lnSpc>
                        <a:spcBef>
                          <a:spcPts val="0"/>
                        </a:spcBef>
                        <a:spcAft>
                          <a:spcPts val="0"/>
                        </a:spcAft>
                        <a:buClrTx/>
                        <a:buSzTx/>
                        <a:buFontTx/>
                        <a:buNone/>
                        <a:defRPr/>
                      </a:pPr>
                      <a:r>
                        <a:rPr lang="en-US" altLang="zh-CN" dirty="0" smtClean="0">
                          <a:latin typeface="微软雅黑" panose="020B0503020204020204" pitchFamily="34" charset="-122"/>
                          <a:ea typeface="微软雅黑" panose="020B0503020204020204" pitchFamily="34" charset="-122"/>
                        </a:rPr>
                        <a:t>48</a:t>
                      </a:r>
                      <a:r>
                        <a:rPr lang="zh-CN" altLang="en-US" dirty="0" smtClean="0">
                          <a:latin typeface="微软雅黑" panose="020B0503020204020204" pitchFamily="34" charset="-122"/>
                          <a:ea typeface="微软雅黑" panose="020B0503020204020204" pitchFamily="34" charset="-122"/>
                        </a:rPr>
                        <a:t>号文出台后</a:t>
                      </a:r>
                      <a:endParaRPr lang="zh-CN" altLang="en-US" dirty="0">
                        <a:latin typeface="微软雅黑" panose="020B0503020204020204" pitchFamily="34" charset="-122"/>
                        <a:ea typeface="微软雅黑" panose="020B0503020204020204" pitchFamily="34" charset="-122"/>
                      </a:endParaRPr>
                    </a:p>
                  </a:txBody>
                  <a:tcPr/>
                </a:tc>
              </a:tr>
              <a:tr h="4370705">
                <a:tc>
                  <a:txBody>
                    <a:bodyPr/>
                    <a:lstStyle/>
                    <a:p>
                      <a:pPr>
                        <a:buNone/>
                      </a:pPr>
                      <a:endParaRPr lang="zh-CN" altLang="zh-CN" sz="2400" dirty="0">
                        <a:solidFill>
                          <a:schemeClr val="tx1"/>
                        </a:solidFill>
                        <a:latin typeface="仿宋_GB2312" panose="02010609030101010101" pitchFamily="49" charset="-122"/>
                        <a:ea typeface="仿宋_GB2312" panose="02010609030101010101" pitchFamily="49" charset="-122"/>
                        <a:cs typeface="仿宋_GB2312" panose="02010609030101010101" pitchFamily="49" charset="-122"/>
                        <a:sym typeface="+mn-ea"/>
                      </a:endParaRPr>
                    </a:p>
                    <a:p>
                      <a:pPr>
                        <a:buNone/>
                      </a:pPr>
                      <a:r>
                        <a:rPr lang="zh-CN" altLang="en-US" sz="2400" b="0" dirty="0" smtClean="0">
                          <a:latin typeface="方正仿宋_GBK" panose="03000509000000000000" pitchFamily="65" charset="-122"/>
                          <a:ea typeface="方正仿宋_GBK" panose="03000509000000000000" pitchFamily="65" charset="-122"/>
                        </a:rPr>
                        <a:t>　　</a:t>
                      </a:r>
                      <a:endParaRPr lang="en-US" altLang="zh-CN" sz="2400" b="0" dirty="0" smtClean="0">
                        <a:latin typeface="方正仿宋_GBK" panose="03000509000000000000" pitchFamily="65" charset="-122"/>
                        <a:ea typeface="方正仿宋_GBK" panose="03000509000000000000" pitchFamily="65" charset="-122"/>
                      </a:endParaRPr>
                    </a:p>
                    <a:p>
                      <a:pPr>
                        <a:buNone/>
                      </a:pPr>
                      <a:r>
                        <a:rPr lang="zh-CN" altLang="en-US" sz="2400" b="0" dirty="0" smtClean="0">
                          <a:latin typeface="方正仿宋_GBK" panose="03000509000000000000" pitchFamily="65" charset="-122"/>
                          <a:ea typeface="方正仿宋_GBK" panose="03000509000000000000" pitchFamily="65" charset="-122"/>
                        </a:rPr>
                        <a:t>　　只要求项目承担单位完善科研类差旅费、会议费、人事、财务、成果转化、科研诚信等内部管理制度，</a:t>
                      </a:r>
                      <a:r>
                        <a:rPr lang="zh-CN" altLang="en-US" sz="2400" b="0" dirty="0" smtClean="0">
                          <a:solidFill>
                            <a:srgbClr val="FF0000"/>
                          </a:solidFill>
                          <a:latin typeface="方正仿宋_GBK" panose="03000509000000000000" pitchFamily="65" charset="-122"/>
                          <a:ea typeface="方正仿宋_GBK" panose="03000509000000000000" pitchFamily="65" charset="-122"/>
                        </a:rPr>
                        <a:t>没有要求上报省财政厅科技厅，无报账时限要求</a:t>
                      </a:r>
                      <a:r>
                        <a:rPr lang="zh-CN" altLang="en-US" sz="2400" b="0" dirty="0" smtClean="0">
                          <a:latin typeface="方正仿宋_GBK" panose="03000509000000000000" pitchFamily="65" charset="-122"/>
                          <a:ea typeface="方正仿宋_GBK" panose="03000509000000000000" pitchFamily="65" charset="-122"/>
                        </a:rPr>
                        <a:t>。</a:t>
                      </a:r>
                      <a:endParaRPr lang="zh-CN" altLang="en-US" sz="2400" b="0" dirty="0">
                        <a:solidFill>
                          <a:schemeClr val="tx1"/>
                        </a:solidFill>
                        <a:latin typeface="仿宋_GB2312" panose="02010609030101010101" pitchFamily="49" charset="-122"/>
                        <a:ea typeface="仿宋_GB2312" panose="02010609030101010101" pitchFamily="49" charset="-122"/>
                        <a:cs typeface="仿宋_GB2312" panose="02010609030101010101" pitchFamily="49" charset="-122"/>
                        <a:sym typeface="+mn-ea"/>
                      </a:endParaRPr>
                    </a:p>
                    <a:p>
                      <a:pPr>
                        <a:buNone/>
                      </a:pPr>
                      <a:endParaRPr lang="zh-CN" altLang="zh-CN" sz="2400" dirty="0">
                        <a:solidFill>
                          <a:schemeClr val="tx1"/>
                        </a:solidFill>
                        <a:latin typeface="仿宋_GB2312" panose="02010609030101010101" pitchFamily="49" charset="-122"/>
                        <a:ea typeface="仿宋_GB2312" panose="02010609030101010101" pitchFamily="49" charset="-122"/>
                        <a:cs typeface="仿宋_GB2312" panose="02010609030101010101" pitchFamily="49" charset="-122"/>
                        <a:sym typeface="+mn-ea"/>
                      </a:endParaRPr>
                    </a:p>
                    <a:p>
                      <a:pPr>
                        <a:buNone/>
                      </a:pPr>
                      <a:endParaRPr lang="zh-CN" altLang="en-US" dirty="0"/>
                    </a:p>
                  </a:txBody>
                  <a:tcPr/>
                </a:tc>
                <a:tc>
                  <a:txBody>
                    <a:bodyPr/>
                    <a:lstStyle/>
                    <a:p>
                      <a:pPr>
                        <a:buNone/>
                      </a:pPr>
                      <a:endParaRPr lang="zh-CN" altLang="zh-CN" sz="2400" dirty="0">
                        <a:solidFill>
                          <a:schemeClr val="tx1"/>
                        </a:solidFill>
                        <a:latin typeface="仿宋_GB2312" panose="02010609030101010101" pitchFamily="49" charset="-122"/>
                        <a:ea typeface="仿宋_GB2312" panose="02010609030101010101" pitchFamily="49" charset="-122"/>
                        <a:cs typeface="仿宋_GB2312" panose="02010609030101010101" pitchFamily="49" charset="-122"/>
                        <a:sym typeface="+mn-ea"/>
                      </a:endParaRPr>
                    </a:p>
                    <a:p>
                      <a:pPr>
                        <a:buNone/>
                      </a:pPr>
                      <a:endParaRPr lang="zh-CN" altLang="zh-CN" sz="2400" dirty="0">
                        <a:solidFill>
                          <a:schemeClr val="tx1"/>
                        </a:solidFill>
                        <a:latin typeface="仿宋_GB2312" panose="02010609030101010101" pitchFamily="49" charset="-122"/>
                        <a:ea typeface="仿宋_GB2312" panose="02010609030101010101" pitchFamily="49" charset="-122"/>
                        <a:cs typeface="仿宋_GB2312" panose="02010609030101010101" pitchFamily="49" charset="-122"/>
                        <a:sym typeface="+mn-ea"/>
                      </a:endParaRPr>
                    </a:p>
                    <a:p>
                      <a:pPr>
                        <a:buNone/>
                      </a:pPr>
                      <a:r>
                        <a:rPr lang="zh-CN" altLang="en-US" sz="2400" b="0" dirty="0" smtClean="0">
                          <a:latin typeface="方正仿宋_GBK" panose="03000509000000000000" pitchFamily="65" charset="-122"/>
                          <a:ea typeface="方正仿宋_GBK" panose="03000509000000000000" pitchFamily="65" charset="-122"/>
                        </a:rPr>
                        <a:t>　　要求项目承担单位完善科研类差旅费、会议费、人事、财务、成果转化、科研诚信等内部管理制度，并将</a:t>
                      </a:r>
                      <a:r>
                        <a:rPr lang="zh-CN" altLang="en-US" sz="2400" b="0" dirty="0" smtClean="0">
                          <a:solidFill>
                            <a:srgbClr val="FF0000"/>
                          </a:solidFill>
                          <a:latin typeface="方正仿宋_GBK" panose="03000509000000000000" pitchFamily="65" charset="-122"/>
                          <a:ea typeface="方正仿宋_GBK" panose="03000509000000000000" pitchFamily="65" charset="-122"/>
                        </a:rPr>
                        <a:t>改革情况并上报省财政厅科技厅</a:t>
                      </a:r>
                      <a:r>
                        <a:rPr lang="zh-CN" altLang="en-US" sz="2400" b="0" dirty="0" smtClean="0">
                          <a:latin typeface="方正仿宋_GBK" panose="03000509000000000000" pitchFamily="65" charset="-122"/>
                          <a:ea typeface="方正仿宋_GBK" panose="03000509000000000000" pitchFamily="65" charset="-122"/>
                        </a:rPr>
                        <a:t>。提出报账时限要求，原则上不超过</a:t>
                      </a:r>
                      <a:r>
                        <a:rPr lang="en-US" altLang="zh-CN" sz="2400" b="0" dirty="0" smtClean="0">
                          <a:solidFill>
                            <a:srgbClr val="FF0000"/>
                          </a:solidFill>
                          <a:latin typeface="方正仿宋_GBK" panose="03000509000000000000" pitchFamily="65" charset="-122"/>
                          <a:ea typeface="方正仿宋_GBK" panose="03000509000000000000" pitchFamily="65" charset="-122"/>
                        </a:rPr>
                        <a:t>5</a:t>
                      </a:r>
                      <a:r>
                        <a:rPr lang="zh-CN" altLang="en-US" sz="2400" b="0" dirty="0" smtClean="0">
                          <a:solidFill>
                            <a:srgbClr val="FF0000"/>
                          </a:solidFill>
                          <a:latin typeface="方正仿宋_GBK" panose="03000509000000000000" pitchFamily="65" charset="-122"/>
                          <a:ea typeface="方正仿宋_GBK" panose="03000509000000000000" pitchFamily="65" charset="-122"/>
                        </a:rPr>
                        <a:t>个工作日</a:t>
                      </a:r>
                      <a:r>
                        <a:rPr lang="zh-CN" altLang="en-US" sz="2400" b="0" dirty="0" smtClean="0">
                          <a:latin typeface="方正仿宋_GBK" panose="03000509000000000000" pitchFamily="65" charset="-122"/>
                          <a:ea typeface="方正仿宋_GBK" panose="03000509000000000000" pitchFamily="65" charset="-122"/>
                        </a:rPr>
                        <a:t>。</a:t>
                      </a:r>
                      <a:endParaRPr lang="zh-CN" altLang="en-US" dirty="0"/>
                    </a:p>
                  </a:txBody>
                  <a:tcPr/>
                </a:tc>
              </a:tr>
            </a:tbl>
          </a:graphicData>
        </a:graphic>
      </p:graphicFrame>
    </p:spTree>
  </p:cSld>
  <p:clrMapOvr>
    <a:masterClrMapping/>
  </p:clrMapOvr>
  <p:transition spd="slow">
    <p:cove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3883"/>
          <p:cNvSpPr/>
          <p:nvPr/>
        </p:nvSpPr>
        <p:spPr>
          <a:xfrm>
            <a:off x="1421669" y="1508787"/>
            <a:ext cx="9337873" cy="602535"/>
          </a:xfrm>
          <a:prstGeom prst="roundRect">
            <a:avLst>
              <a:gd name="adj" fmla="val 50000"/>
            </a:avLst>
          </a:prstGeom>
          <a:solidFill>
            <a:schemeClr val="accent1"/>
          </a:solidFill>
          <a:ln w="12700" cap="flat">
            <a:noFill/>
            <a:miter lim="400000"/>
          </a:ln>
          <a:effectLst/>
        </p:spPr>
        <p:txBody>
          <a:bodyPr wrap="square" lIns="19051" tIns="19051" rIns="19051" bIns="19051" numCol="1" anchor="ctr">
            <a:noAutofit/>
          </a:bodyPr>
          <a:lstStyle/>
          <a:p>
            <a:pPr defTabSz="1218565"/>
            <a:endParaRPr sz="1735">
              <a:solidFill>
                <a:prstClr val="black"/>
              </a:solidFill>
              <a:latin typeface="Calibri" panose="020F0502020204030204"/>
            </a:endParaRPr>
          </a:p>
        </p:txBody>
      </p:sp>
      <p:sp>
        <p:nvSpPr>
          <p:cNvPr id="3" name="Shape 3885"/>
          <p:cNvSpPr/>
          <p:nvPr/>
        </p:nvSpPr>
        <p:spPr>
          <a:xfrm>
            <a:off x="2177143" y="2274830"/>
            <a:ext cx="8078205" cy="3336619"/>
          </a:xfrm>
          <a:prstGeom prst="rect">
            <a:avLst/>
          </a:prstGeom>
          <a:noFill/>
          <a:ln w="12700" cap="flat">
            <a:noFill/>
            <a:miter lim="400000"/>
          </a:ln>
          <a:effectLst/>
        </p:spPr>
        <p:txBody>
          <a:bodyPr wrap="square" lIns="0" tIns="0" rIns="0" bIns="0" numCol="1" anchor="t">
            <a:spAutoFit/>
          </a:bodyPr>
          <a:lstStyle>
            <a:lvl1pPr>
              <a:lnSpc>
                <a:spcPct val="120000"/>
              </a:lnSpc>
              <a:spcBef>
                <a:spcPts val="4500"/>
              </a:spcBef>
              <a:defRPr sz="2000">
                <a:solidFill>
                  <a:srgbClr val="53585F"/>
                </a:solidFill>
              </a:defRPr>
            </a:lvl1pPr>
          </a:lstStyle>
          <a:p>
            <a:pPr algn="just" defTabSz="1218565">
              <a:lnSpc>
                <a:spcPct val="150000"/>
              </a:lnSpc>
              <a:spcBef>
                <a:spcPts val="6000"/>
              </a:spcBef>
            </a:pPr>
            <a:r>
              <a:rPr lang="en-US" altLang="zh-CN" b="1" dirty="0" smtClean="0">
                <a:solidFill>
                  <a:schemeClr val="tx1"/>
                </a:solidFill>
                <a:latin typeface="仿宋" panose="02010609060101010101" charset="-122"/>
                <a:ea typeface="仿宋" panose="02010609060101010101" charset="-122"/>
              </a:rPr>
              <a:t>       </a:t>
            </a:r>
            <a:r>
              <a:rPr lang="zh-CN" altLang="zh-CN" sz="2800" b="1" dirty="0" smtClean="0">
                <a:solidFill>
                  <a:schemeClr val="tx1"/>
                </a:solidFill>
                <a:latin typeface="仿宋" panose="02010609060101010101" charset="-122"/>
                <a:ea typeface="仿宋" panose="02010609060101010101" charset="-122"/>
              </a:rPr>
              <a:t>实</a:t>
            </a:r>
            <a:r>
              <a:rPr lang="zh-CN" altLang="zh-CN" sz="2800" b="1" dirty="0">
                <a:solidFill>
                  <a:schemeClr val="tx1"/>
                </a:solidFill>
                <a:latin typeface="仿宋" panose="02010609060101010101" charset="-122"/>
                <a:ea typeface="仿宋" panose="02010609060101010101" charset="-122"/>
              </a:rPr>
              <a:t>施科研项</a:t>
            </a:r>
            <a:r>
              <a:rPr lang="zh-CN" altLang="zh-CN" sz="2800" b="1" dirty="0" smtClean="0">
                <a:solidFill>
                  <a:schemeClr val="tx1"/>
                </a:solidFill>
                <a:latin typeface="仿宋" panose="02010609060101010101" charset="-122"/>
                <a:ea typeface="仿宋" panose="02010609060101010101" charset="-122"/>
              </a:rPr>
              <a:t>目</a:t>
            </a:r>
            <a:r>
              <a:rPr lang="zh-CN" altLang="en-US" sz="2800" b="1" dirty="0" smtClean="0">
                <a:solidFill>
                  <a:srgbClr val="FF0000"/>
                </a:solidFill>
                <a:latin typeface="仿宋" panose="02010609060101010101" charset="-122"/>
                <a:ea typeface="仿宋" panose="02010609060101010101" charset="-122"/>
              </a:rPr>
              <a:t>“</a:t>
            </a:r>
            <a:r>
              <a:rPr lang="zh-CN" altLang="zh-CN" sz="2800" b="1" dirty="0" smtClean="0">
                <a:solidFill>
                  <a:srgbClr val="FF0000"/>
                </a:solidFill>
                <a:latin typeface="仿宋" panose="02010609060101010101" charset="-122"/>
                <a:ea typeface="仿宋" panose="02010609060101010101" charset="-122"/>
              </a:rPr>
              <a:t>学</a:t>
            </a:r>
            <a:r>
              <a:rPr lang="zh-CN" altLang="zh-CN" sz="2800" b="1" dirty="0">
                <a:solidFill>
                  <a:srgbClr val="FF0000"/>
                </a:solidFill>
                <a:latin typeface="仿宋" panose="02010609060101010101" charset="-122"/>
                <a:ea typeface="仿宋" panose="02010609060101010101" charset="-122"/>
              </a:rPr>
              <a:t>术助</a:t>
            </a:r>
            <a:r>
              <a:rPr lang="zh-CN" altLang="zh-CN" sz="2800" b="1" dirty="0" smtClean="0">
                <a:solidFill>
                  <a:srgbClr val="FF0000"/>
                </a:solidFill>
                <a:latin typeface="仿宋" panose="02010609060101010101" charset="-122"/>
                <a:ea typeface="仿宋" panose="02010609060101010101" charset="-122"/>
              </a:rPr>
              <a:t>理</a:t>
            </a:r>
            <a:r>
              <a:rPr lang="zh-CN" altLang="en-US" sz="2800" b="1" dirty="0" smtClean="0">
                <a:solidFill>
                  <a:srgbClr val="FF0000"/>
                </a:solidFill>
                <a:latin typeface="仿宋" panose="02010609060101010101" charset="-122"/>
                <a:ea typeface="仿宋" panose="02010609060101010101" charset="-122"/>
              </a:rPr>
              <a:t>”“</a:t>
            </a:r>
            <a:r>
              <a:rPr lang="zh-CN" altLang="zh-CN" sz="2800" b="1" dirty="0" smtClean="0">
                <a:solidFill>
                  <a:srgbClr val="FF0000"/>
                </a:solidFill>
                <a:latin typeface="仿宋" panose="02010609060101010101" charset="-122"/>
                <a:ea typeface="仿宋" panose="02010609060101010101" charset="-122"/>
              </a:rPr>
              <a:t>财</a:t>
            </a:r>
            <a:r>
              <a:rPr lang="zh-CN" altLang="zh-CN" sz="2800" b="1" dirty="0">
                <a:solidFill>
                  <a:srgbClr val="FF0000"/>
                </a:solidFill>
                <a:latin typeface="仿宋" panose="02010609060101010101" charset="-122"/>
                <a:ea typeface="仿宋" panose="02010609060101010101" charset="-122"/>
              </a:rPr>
              <a:t>务助</a:t>
            </a:r>
            <a:r>
              <a:rPr lang="zh-CN" altLang="zh-CN" sz="2800" b="1" dirty="0" smtClean="0">
                <a:solidFill>
                  <a:srgbClr val="FF0000"/>
                </a:solidFill>
                <a:latin typeface="仿宋" panose="02010609060101010101" charset="-122"/>
                <a:ea typeface="仿宋" panose="02010609060101010101" charset="-122"/>
              </a:rPr>
              <a:t>理</a:t>
            </a:r>
            <a:r>
              <a:rPr lang="zh-CN" altLang="en-US" sz="2800" b="1" dirty="0" smtClean="0">
                <a:solidFill>
                  <a:srgbClr val="FF0000"/>
                </a:solidFill>
                <a:latin typeface="仿宋" panose="02010609060101010101" charset="-122"/>
                <a:ea typeface="仿宋" panose="02010609060101010101" charset="-122"/>
              </a:rPr>
              <a:t>”</a:t>
            </a:r>
            <a:r>
              <a:rPr lang="zh-CN" altLang="zh-CN" sz="2800" b="1" dirty="0" smtClean="0">
                <a:solidFill>
                  <a:schemeClr val="tx1"/>
                </a:solidFill>
                <a:latin typeface="仿宋" panose="02010609060101010101" charset="-122"/>
                <a:ea typeface="仿宋" panose="02010609060101010101" charset="-122"/>
              </a:rPr>
              <a:t>制度所</a:t>
            </a:r>
            <a:r>
              <a:rPr lang="zh-CN" altLang="zh-CN" sz="2800" b="1" dirty="0">
                <a:solidFill>
                  <a:schemeClr val="tx1"/>
                </a:solidFill>
                <a:latin typeface="仿宋" panose="02010609060101010101" charset="-122"/>
                <a:ea typeface="仿宋" panose="02010609060101010101" charset="-122"/>
              </a:rPr>
              <a:t>需费用列入项目经费。</a:t>
            </a:r>
            <a:endParaRPr lang="zh-CN" altLang="zh-CN" sz="2800" b="1" dirty="0">
              <a:solidFill>
                <a:schemeClr val="tx1"/>
              </a:solidFill>
              <a:latin typeface="仿宋" panose="02010609060101010101" charset="-122"/>
              <a:ea typeface="仿宋" panose="02010609060101010101" charset="-122"/>
            </a:endParaRPr>
          </a:p>
          <a:p>
            <a:pPr algn="just" defTabSz="1218565">
              <a:spcBef>
                <a:spcPts val="6000"/>
              </a:spcBef>
            </a:pPr>
            <a:endParaRPr lang="zh-CN" altLang="zh-CN" sz="1400" dirty="0"/>
          </a:p>
          <a:p>
            <a:pPr algn="just" defTabSz="1218565">
              <a:spcBef>
                <a:spcPts val="6000"/>
              </a:spcBef>
            </a:pPr>
            <a:endParaRPr lang="en-US" altLang="zh-CN" sz="1335" dirty="0">
              <a:solidFill>
                <a:prstClr val="black">
                  <a:lumMod val="75000"/>
                  <a:lumOff val="25000"/>
                </a:prstClr>
              </a:solidFill>
              <a:latin typeface="微软雅黑" panose="020B0503020204020204" pitchFamily="34" charset="-122"/>
              <a:ea typeface="微软雅黑" panose="020B0503020204020204" pitchFamily="34" charset="-122"/>
            </a:endParaRPr>
          </a:p>
        </p:txBody>
      </p:sp>
      <p:sp>
        <p:nvSpPr>
          <p:cNvPr id="8" name="Text Placeholder 5"/>
          <p:cNvSpPr txBox="1"/>
          <p:nvPr/>
        </p:nvSpPr>
        <p:spPr>
          <a:xfrm>
            <a:off x="2250831" y="1605047"/>
            <a:ext cx="7990449" cy="408745"/>
          </a:xfrm>
          <a:prstGeom prst="rect">
            <a:avLst/>
          </a:prstGeom>
        </p:spPr>
        <p:txBody>
          <a:bodyPr anchor="ct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defTabSz="1218565">
              <a:buNone/>
            </a:pPr>
            <a:r>
              <a:rPr sz="2800" b="1" dirty="0" smtClean="0">
                <a:solidFill>
                  <a:srgbClr val="FCFCFC"/>
                </a:solidFill>
                <a:latin typeface="微软雅黑" panose="020B0503020204020204" pitchFamily="34" charset="-122"/>
                <a:ea typeface="微软雅黑" panose="020B0503020204020204" pitchFamily="34" charset="-122"/>
              </a:rPr>
              <a:t>（</a:t>
            </a:r>
            <a:r>
              <a:rPr sz="2800" b="1" dirty="0" err="1" smtClean="0">
                <a:solidFill>
                  <a:srgbClr val="FCFCFC"/>
                </a:solidFill>
                <a:latin typeface="微软雅黑" panose="020B0503020204020204" pitchFamily="34" charset="-122"/>
                <a:ea typeface="微软雅黑" panose="020B0503020204020204" pitchFamily="34" charset="-122"/>
              </a:rPr>
              <a:t>八）进一步优化科研项目专业化服务</a:t>
            </a:r>
            <a:endParaRPr sz="2800" b="1" dirty="0">
              <a:solidFill>
                <a:srgbClr val="FCFCFC"/>
              </a:solidFill>
              <a:latin typeface="微软雅黑" panose="020B0503020204020204" pitchFamily="34" charset="-122"/>
              <a:ea typeface="微软雅黑" panose="020B0503020204020204" pitchFamily="34" charset="-122"/>
            </a:endParaRPr>
          </a:p>
        </p:txBody>
      </p:sp>
      <p:sp>
        <p:nvSpPr>
          <p:cNvPr id="9" name="Text Placeholder 5"/>
          <p:cNvSpPr txBox="1"/>
          <p:nvPr/>
        </p:nvSpPr>
        <p:spPr>
          <a:xfrm>
            <a:off x="3921670" y="4845303"/>
            <a:ext cx="4884964" cy="408745"/>
          </a:xfrm>
          <a:prstGeom prst="rect">
            <a:avLst/>
          </a:prstGeom>
        </p:spPr>
        <p:txBody>
          <a:bodyPr vert="horz" lIns="0" tIns="0" rIns="0" bIns="0"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defTabSz="1218565">
              <a:spcBef>
                <a:spcPts val="1335"/>
              </a:spcBef>
            </a:pPr>
            <a:r>
              <a:rPr sz="1865" b="1" dirty="0">
                <a:solidFill>
                  <a:srgbClr val="FCFCFC"/>
                </a:solidFill>
                <a:latin typeface="微软雅黑" panose="020B0503020204020204" pitchFamily="34" charset="-122"/>
                <a:ea typeface="微软雅黑" panose="020B0503020204020204" pitchFamily="34" charset="-122"/>
              </a:rPr>
              <a:t>（十）自主规范管理横向经费</a:t>
            </a:r>
            <a:endParaRPr sz="1865" b="1" dirty="0">
              <a:solidFill>
                <a:srgbClr val="FCFCFC"/>
              </a:solidFill>
              <a:latin typeface="微软雅黑" panose="020B0503020204020204" pitchFamily="34" charset="-122"/>
              <a:ea typeface="微软雅黑" panose="020B0503020204020204" pitchFamily="34" charset="-122"/>
            </a:endParaRPr>
          </a:p>
        </p:txBody>
      </p:sp>
      <p:sp>
        <p:nvSpPr>
          <p:cNvPr id="11" name="Text Placeholder 5"/>
          <p:cNvSpPr txBox="1"/>
          <p:nvPr/>
        </p:nvSpPr>
        <p:spPr>
          <a:xfrm>
            <a:off x="4084865" y="3246802"/>
            <a:ext cx="4721678" cy="408745"/>
          </a:xfrm>
          <a:prstGeom prst="rect">
            <a:avLst/>
          </a:prstGeom>
        </p:spPr>
        <p:txBody>
          <a:bodyPr vert="horz" lIns="0" tIns="0" rIns="0" bIns="0"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defTabSz="1218565">
              <a:spcBef>
                <a:spcPts val="1335"/>
              </a:spcBef>
            </a:pPr>
            <a:r>
              <a:rPr sz="1865" dirty="0">
                <a:solidFill>
                  <a:srgbClr val="FCFCFC"/>
                </a:solidFill>
                <a:latin typeface="黑体" panose="02010600030101010101" pitchFamily="49" charset="-122"/>
                <a:ea typeface="黑体" panose="02010600030101010101" pitchFamily="49" charset="-122"/>
              </a:rPr>
              <a:t>（</a:t>
            </a:r>
            <a:r>
              <a:rPr sz="1865" b="1" dirty="0">
                <a:solidFill>
                  <a:srgbClr val="FCFCFC"/>
                </a:solidFill>
                <a:latin typeface="黑体" panose="02010600030101010101" pitchFamily="49" charset="-122"/>
                <a:ea typeface="黑体" panose="02010600030101010101" pitchFamily="49" charset="-122"/>
              </a:rPr>
              <a:t>九）实施差别化的预算执行考核机制</a:t>
            </a:r>
            <a:endParaRPr sz="1865" b="1" dirty="0">
              <a:solidFill>
                <a:srgbClr val="FCFCFC"/>
              </a:solidFill>
              <a:latin typeface="黑体" panose="02010600030101010101" pitchFamily="49" charset="-122"/>
              <a:ea typeface="黑体" panose="02010600030101010101" pitchFamily="49" charset="-122"/>
            </a:endParaRPr>
          </a:p>
        </p:txBody>
      </p:sp>
      <p:sp>
        <p:nvSpPr>
          <p:cNvPr id="10" name="TextBox 3"/>
          <p:cNvSpPr txBox="1"/>
          <p:nvPr/>
        </p:nvSpPr>
        <p:spPr>
          <a:xfrm>
            <a:off x="1043492" y="326390"/>
            <a:ext cx="10058399" cy="461665"/>
          </a:xfrm>
          <a:prstGeom prst="rect">
            <a:avLst/>
          </a:prstGeom>
          <a:noFill/>
        </p:spPr>
        <p:txBody>
          <a:bodyPr wrap="square" rtlCol="0">
            <a:spAutoFit/>
          </a:bodyPr>
          <a:lstStyle/>
          <a:p>
            <a:pPr defTabSz="1218565"/>
            <a:r>
              <a:rPr lang="zh-CN" altLang="en-US" sz="2400" b="1" dirty="0" smtClean="0">
                <a:solidFill>
                  <a:prstClr val="black">
                    <a:lumMod val="75000"/>
                    <a:lumOff val="25000"/>
                  </a:prstClr>
                </a:solidFill>
                <a:latin typeface="微软雅黑" panose="020B0503020204020204" pitchFamily="34" charset="-122"/>
                <a:ea typeface="微软雅黑" panose="020B0503020204020204" pitchFamily="34" charset="-122"/>
              </a:rPr>
              <a:t>省财政厅科技厅落实党中央和云南省委意见</a:t>
            </a:r>
            <a:r>
              <a:rPr lang="zh-CN" altLang="en-US" sz="2400" b="1" dirty="0" smtClean="0">
                <a:solidFill>
                  <a:srgbClr val="FF0000"/>
                </a:solidFill>
                <a:latin typeface="微软雅黑" panose="020B0503020204020204" pitchFamily="34" charset="-122"/>
                <a:ea typeface="微软雅黑" panose="020B0503020204020204" pitchFamily="34" charset="-122"/>
              </a:rPr>
              <a:t>措施之二  </a:t>
            </a:r>
            <a:r>
              <a:rPr lang="en-US" altLang="zh-CN" sz="2400" b="1" dirty="0" smtClean="0">
                <a:solidFill>
                  <a:srgbClr val="FF0000"/>
                </a:solidFill>
                <a:latin typeface="微软雅黑" panose="020B0503020204020204" pitchFamily="34" charset="-122"/>
                <a:ea typeface="微软雅黑" panose="020B0503020204020204" pitchFamily="34" charset="-122"/>
              </a:rPr>
              <a:t>———</a:t>
            </a:r>
            <a:r>
              <a:rPr lang="zh-CN" altLang="en-US" sz="2400" b="1" dirty="0" smtClean="0">
                <a:solidFill>
                  <a:prstClr val="black">
                    <a:lumMod val="75000"/>
                    <a:lumOff val="25000"/>
                  </a:prstClr>
                </a:solidFill>
                <a:latin typeface="微软雅黑" panose="020B0503020204020204" pitchFamily="34" charset="-122"/>
                <a:ea typeface="微软雅黑" panose="020B0503020204020204" pitchFamily="34" charset="-122"/>
              </a:rPr>
              <a:t>十六条措施</a:t>
            </a:r>
            <a:endParaRPr lang="zh-CN" altLang="en-US" sz="2400" b="1" dirty="0">
              <a:solidFill>
                <a:prstClr val="black">
                  <a:lumMod val="75000"/>
                  <a:lumOff val="25000"/>
                </a:prstClr>
              </a:solidFill>
              <a:latin typeface="微软雅黑" panose="020B0503020204020204" pitchFamily="34" charset="-122"/>
              <a:ea typeface="微软雅黑" panose="020B0503020204020204" pitchFamily="34" charset="-122"/>
            </a:endParaRPr>
          </a:p>
        </p:txBody>
      </p:sp>
    </p:spTree>
  </p:cSld>
  <p:clrMapOvr>
    <a:masterClrMapping/>
  </p:clrMapOvr>
  <p:transition spd="slow">
    <p:cove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le 1"/>
          <p:cNvSpPr txBox="1"/>
          <p:nvPr/>
        </p:nvSpPr>
        <p:spPr>
          <a:xfrm>
            <a:off x="1148080" y="266700"/>
            <a:ext cx="9857105" cy="506095"/>
          </a:xfrm>
          <a:prstGeom prst="rect">
            <a:avLst/>
          </a:prstGeom>
        </p:spPr>
        <p:txBody>
          <a:bodyPr lIns="0" rIns="0"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defTabSz="1218565"/>
            <a:r>
              <a:rPr lang="zh-CN" altLang="en-US" sz="2400" b="1" dirty="0" smtClean="0">
                <a:solidFill>
                  <a:prstClr val="black">
                    <a:lumMod val="75000"/>
                    <a:lumOff val="25000"/>
                  </a:prstClr>
                </a:solidFill>
                <a:latin typeface="微软雅黑" panose="020B0503020204020204" pitchFamily="34" charset="-122"/>
                <a:ea typeface="微软雅黑" panose="020B0503020204020204" pitchFamily="34" charset="-122"/>
              </a:rPr>
              <a:t>省财政厅科技厅落实党中央和云南省委意见</a:t>
            </a:r>
            <a:r>
              <a:rPr lang="zh-CN" altLang="en-US" sz="2400" b="1" dirty="0" smtClean="0">
                <a:solidFill>
                  <a:srgbClr val="FF0000"/>
                </a:solidFill>
                <a:latin typeface="微软雅黑" panose="020B0503020204020204" pitchFamily="34" charset="-122"/>
                <a:ea typeface="微软雅黑" panose="020B0503020204020204" pitchFamily="34" charset="-122"/>
              </a:rPr>
              <a:t>举措之二</a:t>
            </a:r>
            <a:r>
              <a:rPr lang="en-US" altLang="zh-CN" sz="2400" b="1" dirty="0" smtClean="0">
                <a:solidFill>
                  <a:srgbClr val="FF0000"/>
                </a:solidFill>
                <a:latin typeface="微软雅黑" panose="020B0503020204020204" pitchFamily="34" charset="-122"/>
                <a:ea typeface="微软雅黑" panose="020B0503020204020204" pitchFamily="34" charset="-122"/>
              </a:rPr>
              <a:t>———</a:t>
            </a:r>
            <a:r>
              <a:rPr lang="zh-CN" altLang="en-US" sz="2400" b="1" dirty="0" smtClean="0">
                <a:solidFill>
                  <a:prstClr val="black">
                    <a:lumMod val="75000"/>
                    <a:lumOff val="25000"/>
                  </a:prstClr>
                </a:solidFill>
                <a:latin typeface="微软雅黑" panose="020B0503020204020204" pitchFamily="34" charset="-122"/>
                <a:ea typeface="微软雅黑" panose="020B0503020204020204" pitchFamily="34" charset="-122"/>
              </a:rPr>
              <a:t>十</a:t>
            </a:r>
            <a:r>
              <a:rPr lang="zh-CN" altLang="en-US" sz="2400" b="1" dirty="0">
                <a:solidFill>
                  <a:prstClr val="black">
                    <a:lumMod val="75000"/>
                    <a:lumOff val="25000"/>
                  </a:prstClr>
                </a:solidFill>
                <a:latin typeface="微软雅黑" panose="020B0503020204020204" pitchFamily="34" charset="-122"/>
                <a:ea typeface="微软雅黑" panose="020B0503020204020204" pitchFamily="34" charset="-122"/>
              </a:rPr>
              <a:t>六条措施</a:t>
            </a:r>
            <a:endParaRPr lang="zh-CN" altLang="en-US" sz="2400" b="1" dirty="0">
              <a:solidFill>
                <a:prstClr val="black">
                  <a:lumMod val="75000"/>
                  <a:lumOff val="25000"/>
                </a:prstClr>
              </a:solidFill>
              <a:latin typeface="微软雅黑" panose="020B0503020204020204" pitchFamily="34" charset="-122"/>
              <a:ea typeface="微软雅黑" panose="020B0503020204020204" pitchFamily="34" charset="-122"/>
            </a:endParaRPr>
          </a:p>
        </p:txBody>
      </p:sp>
      <p:graphicFrame>
        <p:nvGraphicFramePr>
          <p:cNvPr id="3" name="表格 2"/>
          <p:cNvGraphicFramePr/>
          <p:nvPr/>
        </p:nvGraphicFramePr>
        <p:xfrm>
          <a:off x="591820" y="1235075"/>
          <a:ext cx="10916920" cy="5258435"/>
        </p:xfrm>
        <a:graphic>
          <a:graphicData uri="http://schemas.openxmlformats.org/drawingml/2006/table">
            <a:tbl>
              <a:tblPr firstRow="1" bandRow="1">
                <a:tableStyleId>{5C22544A-7EE6-4342-B048-85BDC9FD1C3A}</a:tableStyleId>
              </a:tblPr>
              <a:tblGrid>
                <a:gridCol w="5458460"/>
                <a:gridCol w="5458460"/>
              </a:tblGrid>
              <a:tr h="887730">
                <a:tc>
                  <a:txBody>
                    <a:bodyPr/>
                    <a:lstStyle/>
                    <a:p>
                      <a:pPr algn="ctr">
                        <a:buNone/>
                      </a:pPr>
                      <a:endParaRPr lang="zh-CN" altLang="en-US" dirty="0">
                        <a:latin typeface="微软雅黑" panose="020B0503020204020204" pitchFamily="34" charset="-122"/>
                        <a:ea typeface="微软雅黑" panose="020B0503020204020204" pitchFamily="34" charset="-122"/>
                      </a:endParaRPr>
                    </a:p>
                    <a:p>
                      <a:pPr marL="0" marR="0" indent="0" algn="ctr" defTabSz="1218565" rtl="0" eaLnBrk="1" fontAlgn="auto" latinLnBrk="0" hangingPunct="1">
                        <a:lnSpc>
                          <a:spcPct val="100000"/>
                        </a:lnSpc>
                        <a:spcBef>
                          <a:spcPts val="0"/>
                        </a:spcBef>
                        <a:spcAft>
                          <a:spcPts val="0"/>
                        </a:spcAft>
                        <a:buClrTx/>
                        <a:buSzTx/>
                        <a:buFontTx/>
                        <a:buNone/>
                        <a:defRPr/>
                      </a:pPr>
                      <a:r>
                        <a:rPr lang="en-US" altLang="zh-CN" dirty="0" smtClean="0">
                          <a:latin typeface="微软雅黑" panose="020B0503020204020204" pitchFamily="34" charset="-122"/>
                          <a:ea typeface="微软雅黑" panose="020B0503020204020204" pitchFamily="34" charset="-122"/>
                        </a:rPr>
                        <a:t>48</a:t>
                      </a:r>
                      <a:r>
                        <a:rPr lang="zh-CN" altLang="en-US" dirty="0" smtClean="0">
                          <a:latin typeface="微软雅黑" panose="020B0503020204020204" pitchFamily="34" charset="-122"/>
                          <a:ea typeface="微软雅黑" panose="020B0503020204020204" pitchFamily="34" charset="-122"/>
                        </a:rPr>
                        <a:t>号文出台</a:t>
                      </a:r>
                      <a:r>
                        <a:rPr lang="zh-CN" altLang="en-US" sz="2400" b="1" kern="1200" dirty="0" smtClean="0">
                          <a:solidFill>
                            <a:schemeClr val="lt1"/>
                          </a:solidFill>
                          <a:latin typeface="微软雅黑" panose="020B0503020204020204" pitchFamily="34" charset="-122"/>
                          <a:ea typeface="微软雅黑" panose="020B0503020204020204" pitchFamily="34" charset="-122"/>
                          <a:cs typeface="+mn-cs"/>
                        </a:rPr>
                        <a:t>前</a:t>
                      </a:r>
                      <a:endParaRPr lang="zh-CN" altLang="en-US" sz="2400" b="1" kern="1200" dirty="0">
                        <a:solidFill>
                          <a:schemeClr val="lt1"/>
                        </a:solidFill>
                        <a:latin typeface="微软雅黑" panose="020B0503020204020204" pitchFamily="34" charset="-122"/>
                        <a:ea typeface="微软雅黑" panose="020B0503020204020204" pitchFamily="34" charset="-122"/>
                        <a:cs typeface="+mn-cs"/>
                      </a:endParaRPr>
                    </a:p>
                  </a:txBody>
                  <a:tcPr/>
                </a:tc>
                <a:tc>
                  <a:txBody>
                    <a:bodyPr/>
                    <a:lstStyle/>
                    <a:p>
                      <a:pPr algn="ctr">
                        <a:buNone/>
                      </a:pPr>
                      <a:endParaRPr lang="zh-CN" altLang="en-US" dirty="0">
                        <a:latin typeface="微软雅黑" panose="020B0503020204020204" pitchFamily="34" charset="-122"/>
                        <a:ea typeface="微软雅黑" panose="020B0503020204020204" pitchFamily="34" charset="-122"/>
                      </a:endParaRPr>
                    </a:p>
                    <a:p>
                      <a:pPr marL="0" marR="0" indent="0" algn="ctr" defTabSz="1218565" rtl="0" eaLnBrk="1" fontAlgn="auto" latinLnBrk="0" hangingPunct="1">
                        <a:lnSpc>
                          <a:spcPct val="100000"/>
                        </a:lnSpc>
                        <a:spcBef>
                          <a:spcPts val="0"/>
                        </a:spcBef>
                        <a:spcAft>
                          <a:spcPts val="0"/>
                        </a:spcAft>
                        <a:buClrTx/>
                        <a:buSzTx/>
                        <a:buFontTx/>
                        <a:buNone/>
                        <a:defRPr/>
                      </a:pPr>
                      <a:r>
                        <a:rPr lang="en-US" altLang="zh-CN" dirty="0" smtClean="0">
                          <a:latin typeface="微软雅黑" panose="020B0503020204020204" pitchFamily="34" charset="-122"/>
                          <a:ea typeface="微软雅黑" panose="020B0503020204020204" pitchFamily="34" charset="-122"/>
                        </a:rPr>
                        <a:t>48</a:t>
                      </a:r>
                      <a:r>
                        <a:rPr lang="zh-CN" altLang="en-US" dirty="0" smtClean="0">
                          <a:latin typeface="微软雅黑" panose="020B0503020204020204" pitchFamily="34" charset="-122"/>
                          <a:ea typeface="微软雅黑" panose="020B0503020204020204" pitchFamily="34" charset="-122"/>
                        </a:rPr>
                        <a:t>号文出台后</a:t>
                      </a:r>
                      <a:endParaRPr lang="zh-CN" altLang="en-US" sz="2400" b="1" kern="1200" dirty="0">
                        <a:solidFill>
                          <a:schemeClr val="lt1"/>
                        </a:solidFill>
                        <a:latin typeface="微软雅黑" panose="020B0503020204020204" pitchFamily="34" charset="-122"/>
                        <a:ea typeface="微软雅黑" panose="020B0503020204020204" pitchFamily="34" charset="-122"/>
                        <a:cs typeface="+mn-cs"/>
                      </a:endParaRPr>
                    </a:p>
                  </a:txBody>
                  <a:tcPr/>
                </a:tc>
              </a:tr>
              <a:tr h="4370705">
                <a:tc>
                  <a:txBody>
                    <a:bodyPr/>
                    <a:lstStyle/>
                    <a:p>
                      <a:pPr>
                        <a:buNone/>
                      </a:pPr>
                      <a:endParaRPr lang="zh-CN" altLang="zh-CN" sz="2400" dirty="0">
                        <a:solidFill>
                          <a:schemeClr val="tx1"/>
                        </a:solidFill>
                        <a:latin typeface="仿宋_GB2312" panose="02010609030101010101" pitchFamily="49" charset="-122"/>
                        <a:ea typeface="仿宋_GB2312" panose="02010609030101010101" pitchFamily="49" charset="-122"/>
                        <a:cs typeface="仿宋_GB2312" panose="02010609030101010101" pitchFamily="49" charset="-122"/>
                        <a:sym typeface="+mn-ea"/>
                      </a:endParaRPr>
                    </a:p>
                    <a:p>
                      <a:pPr>
                        <a:buNone/>
                      </a:pPr>
                      <a:r>
                        <a:rPr lang="zh-CN" altLang="en-US" sz="2400" b="0" dirty="0" smtClean="0">
                          <a:latin typeface="方正仿宋_GBK" panose="03000509000000000000" pitchFamily="65" charset="-122"/>
                          <a:ea typeface="方正仿宋_GBK" panose="03000509000000000000" pitchFamily="65" charset="-122"/>
                        </a:rPr>
                        <a:t>　　</a:t>
                      </a:r>
                      <a:endParaRPr lang="en-US" altLang="zh-CN" sz="2400" b="0" dirty="0" smtClean="0">
                        <a:latin typeface="方正仿宋_GBK" panose="03000509000000000000" pitchFamily="65" charset="-122"/>
                        <a:ea typeface="方正仿宋_GBK" panose="03000509000000000000" pitchFamily="65" charset="-122"/>
                      </a:endParaRPr>
                    </a:p>
                    <a:p>
                      <a:pPr>
                        <a:buNone/>
                      </a:pPr>
                      <a:r>
                        <a:rPr lang="zh-CN" altLang="en-US" sz="2400" b="0" dirty="0" smtClean="0">
                          <a:latin typeface="方正仿宋_GBK" panose="03000509000000000000" pitchFamily="65" charset="-122"/>
                          <a:ea typeface="方正仿宋_GBK" panose="03000509000000000000" pitchFamily="65" charset="-122"/>
                        </a:rPr>
                        <a:t>　　</a:t>
                      </a:r>
                      <a:endParaRPr lang="zh-CN" altLang="en-US" sz="2400" b="0" dirty="0">
                        <a:solidFill>
                          <a:schemeClr val="tx1"/>
                        </a:solidFill>
                        <a:latin typeface="仿宋_GB2312" panose="02010609030101010101" pitchFamily="49" charset="-122"/>
                        <a:ea typeface="仿宋_GB2312" panose="02010609030101010101" pitchFamily="49" charset="-122"/>
                        <a:cs typeface="仿宋_GB2312" panose="02010609030101010101" pitchFamily="49" charset="-122"/>
                        <a:sym typeface="+mn-ea"/>
                      </a:endParaRPr>
                    </a:p>
                    <a:p>
                      <a:pPr>
                        <a:buNone/>
                      </a:pPr>
                      <a:endParaRPr lang="zh-CN" altLang="zh-CN" sz="2400" dirty="0">
                        <a:solidFill>
                          <a:schemeClr val="tx1"/>
                        </a:solidFill>
                        <a:latin typeface="仿宋_GB2312" panose="02010609030101010101" pitchFamily="49" charset="-122"/>
                        <a:ea typeface="仿宋_GB2312" panose="02010609030101010101" pitchFamily="49" charset="-122"/>
                        <a:cs typeface="仿宋_GB2312" panose="02010609030101010101" pitchFamily="49" charset="-122"/>
                        <a:sym typeface="+mn-ea"/>
                      </a:endParaRPr>
                    </a:p>
                    <a:p>
                      <a:pPr>
                        <a:lnSpc>
                          <a:spcPct val="200000"/>
                        </a:lnSpc>
                        <a:buNone/>
                      </a:pPr>
                      <a:r>
                        <a:rPr lang="zh-CN" altLang="en-US" sz="2400" b="1" dirty="0" smtClean="0">
                          <a:solidFill>
                            <a:srgbClr val="FF0000"/>
                          </a:solidFill>
                          <a:latin typeface="仿宋" panose="02010609060101010101" charset="-122"/>
                          <a:ea typeface="仿宋" panose="02010609060101010101" charset="-122"/>
                        </a:rPr>
                        <a:t> </a:t>
                      </a:r>
                      <a:r>
                        <a:rPr lang="zh-CN" altLang="en-US" sz="2400" b="1" baseline="0" dirty="0" smtClean="0">
                          <a:solidFill>
                            <a:srgbClr val="FF0000"/>
                          </a:solidFill>
                          <a:latin typeface="仿宋" panose="02010609060101010101" charset="-122"/>
                          <a:ea typeface="仿宋" panose="02010609060101010101" charset="-122"/>
                        </a:rPr>
                        <a:t>    </a:t>
                      </a:r>
                      <a:r>
                        <a:rPr lang="zh-CN" altLang="en-US" sz="2400" b="1" kern="1200" dirty="0" smtClean="0">
                          <a:solidFill>
                            <a:schemeClr val="tx1"/>
                          </a:solidFill>
                          <a:latin typeface="仿宋" panose="02010609060101010101" charset="-122"/>
                          <a:ea typeface="仿宋" panose="02010609060101010101" charset="-122"/>
                          <a:cs typeface="+mn-cs"/>
                        </a:rPr>
                        <a:t>引入了建立</a:t>
                      </a:r>
                      <a:r>
                        <a:rPr lang="zh-CN" altLang="en-US" sz="2400" b="1" kern="1200" dirty="0" smtClean="0">
                          <a:solidFill>
                            <a:srgbClr val="FF0000"/>
                          </a:solidFill>
                          <a:latin typeface="仿宋" panose="02010609060101010101" charset="-122"/>
                          <a:ea typeface="仿宋" panose="02010609060101010101" charset="-122"/>
                          <a:cs typeface="+mn-cs"/>
                        </a:rPr>
                        <a:t>“</a:t>
                      </a:r>
                      <a:r>
                        <a:rPr lang="zh-CN" altLang="zh-CN" sz="2400" b="1" kern="1200" dirty="0" smtClean="0">
                          <a:solidFill>
                            <a:srgbClr val="FF0000"/>
                          </a:solidFill>
                          <a:latin typeface="仿宋" panose="02010609060101010101" charset="-122"/>
                          <a:ea typeface="仿宋" panose="02010609060101010101" charset="-122"/>
                          <a:cs typeface="+mn-cs"/>
                        </a:rPr>
                        <a:t>财务助理制度</a:t>
                      </a:r>
                      <a:r>
                        <a:rPr lang="zh-CN" altLang="en-US" sz="2400" b="1" kern="1200" dirty="0" smtClean="0">
                          <a:solidFill>
                            <a:srgbClr val="FF0000"/>
                          </a:solidFill>
                          <a:latin typeface="仿宋" panose="02010609060101010101" charset="-122"/>
                          <a:ea typeface="仿宋" panose="02010609060101010101" charset="-122"/>
                          <a:cs typeface="+mn-cs"/>
                        </a:rPr>
                        <a:t>”</a:t>
                      </a:r>
                      <a:r>
                        <a:rPr lang="zh-CN" altLang="en-US" sz="2400" b="1" kern="1200" dirty="0" smtClean="0">
                          <a:solidFill>
                            <a:schemeClr val="tx1"/>
                          </a:solidFill>
                          <a:latin typeface="仿宋" panose="02010609060101010101" charset="-122"/>
                          <a:ea typeface="仿宋" panose="02010609060101010101" charset="-122"/>
                          <a:cs typeface="+mn-cs"/>
                        </a:rPr>
                        <a:t>概念，</a:t>
                      </a:r>
                      <a:r>
                        <a:rPr lang="zh-CN" altLang="zh-CN" sz="2400" b="1" kern="1200" dirty="0" smtClean="0">
                          <a:solidFill>
                            <a:schemeClr val="tx1"/>
                          </a:solidFill>
                          <a:latin typeface="仿宋" panose="02010609060101010101" charset="-122"/>
                          <a:ea typeface="仿宋" panose="02010609060101010101" charset="-122"/>
                          <a:cs typeface="+mn-cs"/>
                        </a:rPr>
                        <a:t>所需费用列入项目经费。</a:t>
                      </a:r>
                      <a:endParaRPr lang="zh-CN" altLang="en-US" sz="2400" b="1" kern="1200" dirty="0">
                        <a:solidFill>
                          <a:schemeClr val="tx1"/>
                        </a:solidFill>
                        <a:latin typeface="仿宋" panose="02010609060101010101" charset="-122"/>
                        <a:ea typeface="仿宋" panose="02010609060101010101" charset="-122"/>
                        <a:cs typeface="+mn-cs"/>
                      </a:endParaRPr>
                    </a:p>
                  </a:txBody>
                  <a:tcPr/>
                </a:tc>
                <a:tc>
                  <a:txBody>
                    <a:bodyPr/>
                    <a:lstStyle/>
                    <a:p>
                      <a:pPr>
                        <a:buNone/>
                      </a:pPr>
                      <a:endParaRPr lang="en-US" altLang="zh-CN" sz="2400" dirty="0" smtClean="0">
                        <a:solidFill>
                          <a:schemeClr val="tx1"/>
                        </a:solidFill>
                        <a:latin typeface="仿宋_GB2312" panose="02010609030101010101" pitchFamily="49" charset="-122"/>
                        <a:ea typeface="仿宋_GB2312" panose="02010609030101010101" pitchFamily="49" charset="-122"/>
                        <a:cs typeface="仿宋_GB2312" panose="02010609030101010101" pitchFamily="49" charset="-122"/>
                        <a:sym typeface="+mn-ea"/>
                      </a:endParaRPr>
                    </a:p>
                    <a:p>
                      <a:pPr>
                        <a:buNone/>
                      </a:pPr>
                      <a:endParaRPr lang="en-US" altLang="zh-CN" sz="2400" dirty="0" smtClean="0">
                        <a:solidFill>
                          <a:schemeClr val="tx1"/>
                        </a:solidFill>
                        <a:latin typeface="仿宋_GB2312" panose="02010609030101010101" pitchFamily="49" charset="-122"/>
                        <a:ea typeface="仿宋_GB2312" panose="02010609030101010101" pitchFamily="49" charset="-122"/>
                        <a:cs typeface="仿宋_GB2312" panose="02010609030101010101" pitchFamily="49" charset="-122"/>
                        <a:sym typeface="+mn-ea"/>
                      </a:endParaRPr>
                    </a:p>
                    <a:p>
                      <a:pPr>
                        <a:buNone/>
                      </a:pPr>
                      <a:endParaRPr lang="en-US" altLang="zh-CN" sz="2400" dirty="0" smtClean="0">
                        <a:solidFill>
                          <a:schemeClr val="tx1"/>
                        </a:solidFill>
                        <a:latin typeface="仿宋_GB2312" panose="02010609030101010101" pitchFamily="49" charset="-122"/>
                        <a:ea typeface="仿宋_GB2312" panose="02010609030101010101" pitchFamily="49" charset="-122"/>
                        <a:cs typeface="仿宋_GB2312" panose="02010609030101010101" pitchFamily="49" charset="-122"/>
                        <a:sym typeface="+mn-ea"/>
                      </a:endParaRPr>
                    </a:p>
                    <a:p>
                      <a:pPr>
                        <a:buNone/>
                      </a:pPr>
                      <a:endParaRPr lang="en-US" altLang="zh-CN" sz="2400" dirty="0" smtClean="0">
                        <a:solidFill>
                          <a:schemeClr val="tx1"/>
                        </a:solidFill>
                        <a:latin typeface="仿宋_GB2312" panose="02010609030101010101" pitchFamily="49" charset="-122"/>
                        <a:ea typeface="仿宋_GB2312" panose="02010609030101010101" pitchFamily="49" charset="-122"/>
                        <a:cs typeface="仿宋_GB2312" panose="02010609030101010101" pitchFamily="49" charset="-122"/>
                        <a:sym typeface="+mn-ea"/>
                      </a:endParaRPr>
                    </a:p>
                    <a:p>
                      <a:pPr>
                        <a:buNone/>
                      </a:pPr>
                      <a:endParaRPr lang="en-US" altLang="zh-CN" sz="2400" dirty="0" smtClean="0">
                        <a:solidFill>
                          <a:schemeClr val="tx1"/>
                        </a:solidFill>
                        <a:latin typeface="仿宋_GB2312" panose="02010609030101010101" pitchFamily="49" charset="-122"/>
                        <a:ea typeface="仿宋_GB2312" panose="02010609030101010101" pitchFamily="49" charset="-122"/>
                        <a:cs typeface="仿宋_GB2312" panose="02010609030101010101" pitchFamily="49" charset="-122"/>
                        <a:sym typeface="+mn-ea"/>
                      </a:endParaRPr>
                    </a:p>
                    <a:p>
                      <a:pPr>
                        <a:buNone/>
                      </a:pPr>
                      <a:r>
                        <a:rPr lang="zh-CN" altLang="en-US" sz="2400" b="1" baseline="0" dirty="0" smtClean="0">
                          <a:solidFill>
                            <a:srgbClr val="FF0000"/>
                          </a:solidFill>
                          <a:latin typeface="仿宋" panose="02010609060101010101" charset="-122"/>
                          <a:ea typeface="仿宋" panose="02010609060101010101" charset="-122"/>
                        </a:rPr>
                        <a:t> </a:t>
                      </a:r>
                      <a:r>
                        <a:rPr lang="zh-CN" altLang="en-US" sz="2400" b="1" kern="1200" dirty="0" smtClean="0">
                          <a:solidFill>
                            <a:schemeClr val="tx1"/>
                          </a:solidFill>
                          <a:latin typeface="仿宋" panose="02010609060101010101" charset="-122"/>
                          <a:ea typeface="仿宋" panose="02010609060101010101" charset="-122"/>
                          <a:cs typeface="+mn-cs"/>
                        </a:rPr>
                        <a:t>在引入了建立</a:t>
                      </a:r>
                      <a:r>
                        <a:rPr lang="zh-CN" altLang="en-US" sz="2400" b="1" kern="1200" dirty="0" smtClean="0">
                          <a:solidFill>
                            <a:srgbClr val="FF0000"/>
                          </a:solidFill>
                          <a:latin typeface="仿宋" panose="02010609060101010101" charset="-122"/>
                          <a:ea typeface="仿宋" panose="02010609060101010101" charset="-122"/>
                          <a:cs typeface="+mn-cs"/>
                        </a:rPr>
                        <a:t>“</a:t>
                      </a:r>
                      <a:r>
                        <a:rPr lang="zh-CN" altLang="zh-CN" sz="2400" b="1" kern="1200" dirty="0" smtClean="0">
                          <a:solidFill>
                            <a:srgbClr val="FF0000"/>
                          </a:solidFill>
                          <a:latin typeface="仿宋" panose="02010609060101010101" charset="-122"/>
                          <a:ea typeface="仿宋" panose="02010609060101010101" charset="-122"/>
                          <a:cs typeface="+mn-cs"/>
                        </a:rPr>
                        <a:t>财务助理制度</a:t>
                      </a:r>
                      <a:r>
                        <a:rPr lang="zh-CN" altLang="en-US" sz="2400" b="1" kern="1200" dirty="0" smtClean="0">
                          <a:solidFill>
                            <a:srgbClr val="FF0000"/>
                          </a:solidFill>
                          <a:latin typeface="仿宋" panose="02010609060101010101" charset="-122"/>
                          <a:ea typeface="仿宋" panose="02010609060101010101" charset="-122"/>
                          <a:cs typeface="+mn-cs"/>
                        </a:rPr>
                        <a:t>”</a:t>
                      </a:r>
                      <a:r>
                        <a:rPr lang="zh-CN" altLang="en-US" sz="2400" b="1" kern="1200" dirty="0" smtClean="0">
                          <a:solidFill>
                            <a:schemeClr val="tx1"/>
                          </a:solidFill>
                          <a:latin typeface="仿宋" panose="02010609060101010101" charset="-122"/>
                          <a:ea typeface="仿宋" panose="02010609060101010101" charset="-122"/>
                          <a:cs typeface="+mn-cs"/>
                        </a:rPr>
                        <a:t>概念，</a:t>
                      </a:r>
                      <a:r>
                        <a:rPr lang="zh-CN" altLang="en-US" sz="2400" dirty="0" smtClean="0">
                          <a:solidFill>
                            <a:schemeClr val="tx1"/>
                          </a:solidFill>
                          <a:latin typeface="仿宋_GB2312" panose="02010609030101010101" pitchFamily="49" charset="-122"/>
                          <a:ea typeface="仿宋_GB2312" panose="02010609030101010101" pitchFamily="49" charset="-122"/>
                          <a:cs typeface="仿宋_GB2312" panose="02010609030101010101" pitchFamily="49" charset="-122"/>
                          <a:sym typeface="+mn-ea"/>
                        </a:rPr>
                        <a:t>增加了</a:t>
                      </a:r>
                      <a:r>
                        <a:rPr lang="zh-CN" altLang="en-US" sz="2400" b="1" kern="1200" dirty="0" smtClean="0">
                          <a:solidFill>
                            <a:schemeClr val="tx1"/>
                          </a:solidFill>
                          <a:latin typeface="仿宋" panose="02010609060101010101" charset="-122"/>
                          <a:ea typeface="仿宋" panose="02010609060101010101" charset="-122"/>
                          <a:cs typeface="+mn-cs"/>
                        </a:rPr>
                        <a:t>建立</a:t>
                      </a:r>
                      <a:r>
                        <a:rPr lang="zh-CN" altLang="en-US" sz="2400" b="1" kern="1200" dirty="0" smtClean="0">
                          <a:solidFill>
                            <a:srgbClr val="FF0000"/>
                          </a:solidFill>
                          <a:latin typeface="仿宋" panose="02010609060101010101" charset="-122"/>
                          <a:ea typeface="仿宋" panose="02010609060101010101" charset="-122"/>
                          <a:cs typeface="+mn-cs"/>
                        </a:rPr>
                        <a:t>“学术</a:t>
                      </a:r>
                      <a:r>
                        <a:rPr lang="zh-CN" altLang="zh-CN" sz="2400" b="1" kern="1200" dirty="0" smtClean="0">
                          <a:solidFill>
                            <a:srgbClr val="FF0000"/>
                          </a:solidFill>
                          <a:latin typeface="仿宋" panose="02010609060101010101" charset="-122"/>
                          <a:ea typeface="仿宋" panose="02010609060101010101" charset="-122"/>
                          <a:cs typeface="+mn-cs"/>
                        </a:rPr>
                        <a:t>助理制度</a:t>
                      </a:r>
                      <a:r>
                        <a:rPr lang="zh-CN" altLang="en-US" sz="2400" b="1" kern="1200" dirty="0" smtClean="0">
                          <a:solidFill>
                            <a:schemeClr val="tx1"/>
                          </a:solidFill>
                          <a:latin typeface="仿宋" panose="02010609060101010101" charset="-122"/>
                          <a:ea typeface="仿宋" panose="02010609060101010101" charset="-122"/>
                          <a:cs typeface="+mn-cs"/>
                        </a:rPr>
                        <a:t>”概念，</a:t>
                      </a:r>
                      <a:r>
                        <a:rPr lang="zh-CN" altLang="zh-CN" sz="2400" b="1" kern="1200" dirty="0" smtClean="0">
                          <a:solidFill>
                            <a:schemeClr val="tx1"/>
                          </a:solidFill>
                          <a:latin typeface="仿宋" panose="02010609060101010101" charset="-122"/>
                          <a:ea typeface="仿宋" panose="02010609060101010101" charset="-122"/>
                          <a:cs typeface="+mn-cs"/>
                        </a:rPr>
                        <a:t>所需费用列入项目经费。</a:t>
                      </a:r>
                      <a:endParaRPr lang="zh-CN" altLang="zh-CN" sz="2400" dirty="0">
                        <a:solidFill>
                          <a:schemeClr val="tx1"/>
                        </a:solidFill>
                        <a:latin typeface="仿宋_GB2312" panose="02010609030101010101" pitchFamily="49" charset="-122"/>
                        <a:ea typeface="仿宋_GB2312" panose="02010609030101010101" pitchFamily="49" charset="-122"/>
                        <a:cs typeface="仿宋_GB2312" panose="02010609030101010101" pitchFamily="49" charset="-122"/>
                        <a:sym typeface="+mn-ea"/>
                      </a:endParaRPr>
                    </a:p>
                  </a:txBody>
                  <a:tcPr/>
                </a:tc>
              </a:tr>
            </a:tbl>
          </a:graphicData>
        </a:graphic>
      </p:graphicFrame>
    </p:spTree>
  </p:cSld>
  <p:clrMapOvr>
    <a:masterClrMapping/>
  </p:clrMapOvr>
  <p:transition spd="slow">
    <p:cove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hape 3886"/>
          <p:cNvSpPr/>
          <p:nvPr/>
        </p:nvSpPr>
        <p:spPr>
          <a:xfrm>
            <a:off x="1421669" y="1322363"/>
            <a:ext cx="9337873" cy="1167619"/>
          </a:xfrm>
          <a:prstGeom prst="roundRect">
            <a:avLst>
              <a:gd name="adj" fmla="val 50000"/>
            </a:avLst>
          </a:prstGeom>
          <a:solidFill>
            <a:schemeClr val="accent1"/>
          </a:solidFill>
          <a:ln w="12700" cap="flat">
            <a:noFill/>
            <a:miter lim="400000"/>
          </a:ln>
          <a:effectLst/>
        </p:spPr>
        <p:txBody>
          <a:bodyPr wrap="square" lIns="19051" tIns="19051" rIns="19051" bIns="19051" numCol="1" anchor="ctr">
            <a:noAutofit/>
          </a:bodyPr>
          <a:lstStyle/>
          <a:p>
            <a:pPr defTabSz="1218565"/>
            <a:endParaRPr sz="1735" dirty="0">
              <a:solidFill>
                <a:prstClr val="black"/>
              </a:solidFill>
              <a:latin typeface="Calibri" panose="020F0502020204030204"/>
            </a:endParaRPr>
          </a:p>
        </p:txBody>
      </p:sp>
      <p:sp>
        <p:nvSpPr>
          <p:cNvPr id="5" name="Shape 3888"/>
          <p:cNvSpPr/>
          <p:nvPr/>
        </p:nvSpPr>
        <p:spPr>
          <a:xfrm>
            <a:off x="1237957" y="2841674"/>
            <a:ext cx="9664505" cy="1482522"/>
          </a:xfrm>
          <a:prstGeom prst="rect">
            <a:avLst/>
          </a:prstGeom>
          <a:noFill/>
          <a:ln w="12700" cap="flat">
            <a:noFill/>
            <a:miter lim="400000"/>
          </a:ln>
          <a:effectLst/>
        </p:spPr>
        <p:txBody>
          <a:bodyPr wrap="square" lIns="0" tIns="0" rIns="0" bIns="0" numCol="1" anchor="t">
            <a:spAutoFit/>
          </a:bodyPr>
          <a:lstStyle>
            <a:lvl1pPr>
              <a:lnSpc>
                <a:spcPct val="120000"/>
              </a:lnSpc>
              <a:spcBef>
                <a:spcPts val="4500"/>
              </a:spcBef>
              <a:defRPr sz="2000">
                <a:solidFill>
                  <a:srgbClr val="53585F"/>
                </a:solidFill>
              </a:defRPr>
            </a:lvl1pPr>
          </a:lstStyle>
          <a:p>
            <a:r>
              <a:rPr lang="en-US" altLang="zh-CN" sz="2800" b="1" dirty="0" smtClean="0">
                <a:solidFill>
                  <a:schemeClr val="tx1"/>
                </a:solidFill>
                <a:latin typeface="仿宋" panose="02010609060101010101" charset="-122"/>
                <a:ea typeface="仿宋" panose="02010609060101010101" charset="-122"/>
              </a:rPr>
              <a:t>    </a:t>
            </a:r>
            <a:r>
              <a:rPr lang="zh-CN" altLang="zh-CN" sz="2800" b="1" dirty="0" smtClean="0">
                <a:solidFill>
                  <a:schemeClr val="tx1"/>
                </a:solidFill>
                <a:latin typeface="仿宋" panose="02010609060101010101" charset="-122"/>
                <a:ea typeface="仿宋" panose="02010609060101010101" charset="-122"/>
              </a:rPr>
              <a:t>项目承担单位应采取措施，主动加快预算执行进度。在年度预算执行进度考核中，对科研项目资金区别对待。剩余资金可结转下一年度继续使用，只能结转一次。</a:t>
            </a:r>
            <a:endParaRPr lang="zh-CN" altLang="zh-CN" sz="2800" b="1" dirty="0" smtClean="0">
              <a:solidFill>
                <a:schemeClr val="tx1"/>
              </a:solidFill>
              <a:latin typeface="仿宋" panose="02010609060101010101" charset="-122"/>
              <a:ea typeface="仿宋" panose="02010609060101010101" charset="-122"/>
            </a:endParaRPr>
          </a:p>
        </p:txBody>
      </p:sp>
      <p:sp>
        <p:nvSpPr>
          <p:cNvPr id="7" name="Shape 3891"/>
          <p:cNvSpPr/>
          <p:nvPr/>
        </p:nvSpPr>
        <p:spPr>
          <a:xfrm>
            <a:off x="1294229" y="5513815"/>
            <a:ext cx="9833316" cy="288220"/>
          </a:xfrm>
          <a:prstGeom prst="rect">
            <a:avLst/>
          </a:prstGeom>
          <a:noFill/>
          <a:ln w="12700" cap="flat">
            <a:noFill/>
            <a:miter lim="400000"/>
          </a:ln>
          <a:effectLst/>
        </p:spPr>
        <p:txBody>
          <a:bodyPr wrap="square" lIns="0" tIns="0" rIns="0" bIns="0" numCol="1" anchor="t">
            <a:spAutoFit/>
          </a:bodyPr>
          <a:lstStyle>
            <a:lvl1pPr>
              <a:lnSpc>
                <a:spcPct val="120000"/>
              </a:lnSpc>
              <a:spcBef>
                <a:spcPts val="4500"/>
              </a:spcBef>
              <a:defRPr sz="2000">
                <a:solidFill>
                  <a:srgbClr val="53585F"/>
                </a:solidFill>
              </a:defRPr>
            </a:lvl1pPr>
          </a:lstStyle>
          <a:p>
            <a:pPr algn="just" defTabSz="1218565">
              <a:spcBef>
                <a:spcPts val="6000"/>
              </a:spcBef>
            </a:pPr>
            <a:r>
              <a:rPr lang="en-US" altLang="zh-CN" sz="1800" b="1" dirty="0" smtClean="0">
                <a:solidFill>
                  <a:schemeClr val="tx1"/>
                </a:solidFill>
                <a:latin typeface="仿宋" panose="02010609060101010101" charset="-122"/>
                <a:ea typeface="仿宋" panose="02010609060101010101" charset="-122"/>
              </a:rPr>
              <a:t>    </a:t>
            </a:r>
            <a:endParaRPr lang="zh-CN" altLang="zh-CN" sz="1800" b="1" dirty="0">
              <a:solidFill>
                <a:schemeClr val="tx1"/>
              </a:solidFill>
              <a:latin typeface="仿宋" panose="02010609060101010101" charset="-122"/>
              <a:ea typeface="仿宋" panose="02010609060101010101" charset="-122"/>
            </a:endParaRPr>
          </a:p>
        </p:txBody>
      </p:sp>
      <p:sp>
        <p:nvSpPr>
          <p:cNvPr id="8" name="Text Placeholder 5"/>
          <p:cNvSpPr txBox="1"/>
          <p:nvPr/>
        </p:nvSpPr>
        <p:spPr>
          <a:xfrm>
            <a:off x="2025747" y="1605047"/>
            <a:ext cx="8173329" cy="1278830"/>
          </a:xfrm>
          <a:prstGeom prst="rect">
            <a:avLst/>
          </a:prstGeom>
        </p:spPr>
        <p:txBody>
          <a:bodyPr anchor="ctr">
            <a:normAutofit fontScale="975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defTabSz="1218565">
              <a:buNone/>
            </a:pPr>
            <a:endParaRPr sz="1865" b="1" dirty="0">
              <a:solidFill>
                <a:srgbClr val="FCFCFC"/>
              </a:solidFill>
              <a:latin typeface="微软雅黑" panose="020B0503020204020204" pitchFamily="34" charset="-122"/>
              <a:ea typeface="微软雅黑" panose="020B0503020204020204" pitchFamily="34" charset="-122"/>
            </a:endParaRPr>
          </a:p>
        </p:txBody>
      </p:sp>
      <p:sp>
        <p:nvSpPr>
          <p:cNvPr id="9" name="Text Placeholder 5"/>
          <p:cNvSpPr txBox="1"/>
          <p:nvPr/>
        </p:nvSpPr>
        <p:spPr>
          <a:xfrm>
            <a:off x="2377440" y="4473527"/>
            <a:ext cx="7934178" cy="780522"/>
          </a:xfrm>
          <a:prstGeom prst="rect">
            <a:avLst/>
          </a:prstGeom>
        </p:spPr>
        <p:txBody>
          <a:bodyPr vert="horz" lIns="0" tIns="0" rIns="0" bIns="0"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defTabSz="1218565">
              <a:spcBef>
                <a:spcPts val="1335"/>
              </a:spcBef>
            </a:pPr>
            <a:r>
              <a:rPr sz="1865" b="1" dirty="0">
                <a:solidFill>
                  <a:srgbClr val="FCFCFC"/>
                </a:solidFill>
                <a:latin typeface="微软雅黑" panose="020B0503020204020204" pitchFamily="34" charset="-122"/>
                <a:ea typeface="微软雅黑" panose="020B0503020204020204" pitchFamily="34" charset="-122"/>
              </a:rPr>
              <a:t>（十）自主规范管理横向经费</a:t>
            </a:r>
            <a:endParaRPr sz="1865" b="1" dirty="0">
              <a:solidFill>
                <a:srgbClr val="FCFCFC"/>
              </a:solidFill>
              <a:latin typeface="微软雅黑" panose="020B0503020204020204" pitchFamily="34" charset="-122"/>
              <a:ea typeface="微软雅黑" panose="020B0503020204020204" pitchFamily="34" charset="-122"/>
            </a:endParaRPr>
          </a:p>
        </p:txBody>
      </p:sp>
      <p:sp>
        <p:nvSpPr>
          <p:cNvPr id="11" name="Text Placeholder 5"/>
          <p:cNvSpPr txBox="1"/>
          <p:nvPr/>
        </p:nvSpPr>
        <p:spPr>
          <a:xfrm>
            <a:off x="4084865" y="1533378"/>
            <a:ext cx="4721678" cy="1153551"/>
          </a:xfrm>
          <a:prstGeom prst="rect">
            <a:avLst/>
          </a:prstGeom>
        </p:spPr>
        <p:txBody>
          <a:bodyPr vert="horz" lIns="0" tIns="0" rIns="0" bIns="0"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defTabSz="1218565">
              <a:spcBef>
                <a:spcPts val="1335"/>
              </a:spcBef>
            </a:pPr>
            <a:r>
              <a:rPr sz="1865" dirty="0">
                <a:solidFill>
                  <a:srgbClr val="FCFCFC"/>
                </a:solidFill>
                <a:latin typeface="黑体" panose="02010600030101010101" pitchFamily="49" charset="-122"/>
                <a:ea typeface="黑体" panose="02010600030101010101" pitchFamily="49" charset="-122"/>
              </a:rPr>
              <a:t>（</a:t>
            </a:r>
            <a:r>
              <a:rPr sz="1865" b="1" dirty="0">
                <a:solidFill>
                  <a:srgbClr val="FCFCFC"/>
                </a:solidFill>
                <a:latin typeface="黑体" panose="02010600030101010101" pitchFamily="49" charset="-122"/>
                <a:ea typeface="黑体" panose="02010600030101010101" pitchFamily="49" charset="-122"/>
              </a:rPr>
              <a:t>九）实施差别化的预算执行考核机制</a:t>
            </a:r>
            <a:endParaRPr sz="1865" b="1" dirty="0">
              <a:solidFill>
                <a:srgbClr val="FCFCFC"/>
              </a:solidFill>
              <a:latin typeface="黑体" panose="02010600030101010101" pitchFamily="49" charset="-122"/>
              <a:ea typeface="黑体" panose="02010600030101010101" pitchFamily="49" charset="-122"/>
            </a:endParaRPr>
          </a:p>
        </p:txBody>
      </p:sp>
      <p:sp>
        <p:nvSpPr>
          <p:cNvPr id="10" name="TextBox 3"/>
          <p:cNvSpPr txBox="1"/>
          <p:nvPr/>
        </p:nvSpPr>
        <p:spPr>
          <a:xfrm>
            <a:off x="1043492" y="326390"/>
            <a:ext cx="10058399" cy="461665"/>
          </a:xfrm>
          <a:prstGeom prst="rect">
            <a:avLst/>
          </a:prstGeom>
          <a:noFill/>
        </p:spPr>
        <p:txBody>
          <a:bodyPr wrap="square" rtlCol="0">
            <a:spAutoFit/>
          </a:bodyPr>
          <a:lstStyle/>
          <a:p>
            <a:pPr defTabSz="1218565"/>
            <a:r>
              <a:rPr lang="zh-CN" altLang="en-US" sz="2400" b="1" dirty="0" smtClean="0">
                <a:solidFill>
                  <a:prstClr val="black">
                    <a:lumMod val="75000"/>
                    <a:lumOff val="25000"/>
                  </a:prstClr>
                </a:solidFill>
                <a:latin typeface="微软雅黑" panose="020B0503020204020204" pitchFamily="34" charset="-122"/>
                <a:ea typeface="微软雅黑" panose="020B0503020204020204" pitchFamily="34" charset="-122"/>
              </a:rPr>
              <a:t>省财政厅科技厅落实党中央和云南省委意见</a:t>
            </a:r>
            <a:r>
              <a:rPr lang="zh-CN" altLang="en-US" sz="2400" b="1" dirty="0" smtClean="0">
                <a:solidFill>
                  <a:srgbClr val="FF0000"/>
                </a:solidFill>
                <a:latin typeface="微软雅黑" panose="020B0503020204020204" pitchFamily="34" charset="-122"/>
                <a:ea typeface="微软雅黑" panose="020B0503020204020204" pitchFamily="34" charset="-122"/>
              </a:rPr>
              <a:t>措施之二  </a:t>
            </a:r>
            <a:r>
              <a:rPr lang="en-US" altLang="zh-CN" sz="2400" b="1" dirty="0" smtClean="0">
                <a:solidFill>
                  <a:srgbClr val="FF0000"/>
                </a:solidFill>
                <a:latin typeface="微软雅黑" panose="020B0503020204020204" pitchFamily="34" charset="-122"/>
                <a:ea typeface="微软雅黑" panose="020B0503020204020204" pitchFamily="34" charset="-122"/>
              </a:rPr>
              <a:t>———</a:t>
            </a:r>
            <a:r>
              <a:rPr lang="zh-CN" altLang="en-US" sz="2400" b="1" dirty="0" smtClean="0">
                <a:solidFill>
                  <a:prstClr val="black">
                    <a:lumMod val="75000"/>
                    <a:lumOff val="25000"/>
                  </a:prstClr>
                </a:solidFill>
                <a:latin typeface="微软雅黑" panose="020B0503020204020204" pitchFamily="34" charset="-122"/>
                <a:ea typeface="微软雅黑" panose="020B0503020204020204" pitchFamily="34" charset="-122"/>
              </a:rPr>
              <a:t>十六条措施</a:t>
            </a:r>
            <a:endParaRPr lang="zh-CN" altLang="en-US" sz="2400" b="1" dirty="0">
              <a:solidFill>
                <a:prstClr val="black">
                  <a:lumMod val="75000"/>
                  <a:lumOff val="25000"/>
                </a:prstClr>
              </a:solidFill>
              <a:latin typeface="微软雅黑" panose="020B0503020204020204" pitchFamily="34" charset="-122"/>
              <a:ea typeface="微软雅黑" panose="020B0503020204020204" pitchFamily="34" charset="-122"/>
            </a:endParaRPr>
          </a:p>
        </p:txBody>
      </p:sp>
    </p:spTree>
  </p:cSld>
  <p:clrMapOvr>
    <a:masterClrMapping/>
  </p:clrMapOvr>
  <p:transition spd="slow">
    <p:cove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le 1"/>
          <p:cNvSpPr txBox="1"/>
          <p:nvPr/>
        </p:nvSpPr>
        <p:spPr>
          <a:xfrm>
            <a:off x="1148080" y="266700"/>
            <a:ext cx="9857105" cy="506095"/>
          </a:xfrm>
          <a:prstGeom prst="rect">
            <a:avLst/>
          </a:prstGeom>
        </p:spPr>
        <p:txBody>
          <a:bodyPr lIns="0" rIns="0"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defTabSz="1218565"/>
            <a:r>
              <a:rPr lang="zh-CN" altLang="en-US" sz="2400" b="1" dirty="0" smtClean="0">
                <a:solidFill>
                  <a:prstClr val="black">
                    <a:lumMod val="75000"/>
                    <a:lumOff val="25000"/>
                  </a:prstClr>
                </a:solidFill>
                <a:latin typeface="微软雅黑" panose="020B0503020204020204" pitchFamily="34" charset="-122"/>
                <a:ea typeface="微软雅黑" panose="020B0503020204020204" pitchFamily="34" charset="-122"/>
              </a:rPr>
              <a:t>省财政厅科技厅落实党中央和云南省委意见</a:t>
            </a:r>
            <a:r>
              <a:rPr lang="zh-CN" altLang="en-US" sz="2400" b="1" dirty="0" smtClean="0">
                <a:solidFill>
                  <a:srgbClr val="FF0000"/>
                </a:solidFill>
                <a:latin typeface="微软雅黑" panose="020B0503020204020204" pitchFamily="34" charset="-122"/>
                <a:ea typeface="微软雅黑" panose="020B0503020204020204" pitchFamily="34" charset="-122"/>
              </a:rPr>
              <a:t>举措之二</a:t>
            </a:r>
            <a:r>
              <a:rPr lang="en-US" altLang="zh-CN" sz="2400" b="1" dirty="0" smtClean="0">
                <a:solidFill>
                  <a:srgbClr val="FF0000"/>
                </a:solidFill>
                <a:latin typeface="微软雅黑" panose="020B0503020204020204" pitchFamily="34" charset="-122"/>
                <a:ea typeface="微软雅黑" panose="020B0503020204020204" pitchFamily="34" charset="-122"/>
              </a:rPr>
              <a:t>———</a:t>
            </a:r>
            <a:r>
              <a:rPr lang="zh-CN" altLang="en-US" sz="2400" b="1" dirty="0" smtClean="0">
                <a:solidFill>
                  <a:prstClr val="black">
                    <a:lumMod val="75000"/>
                    <a:lumOff val="25000"/>
                  </a:prstClr>
                </a:solidFill>
                <a:latin typeface="微软雅黑" panose="020B0503020204020204" pitchFamily="34" charset="-122"/>
                <a:ea typeface="微软雅黑" panose="020B0503020204020204" pitchFamily="34" charset="-122"/>
              </a:rPr>
              <a:t>十</a:t>
            </a:r>
            <a:r>
              <a:rPr lang="zh-CN" altLang="en-US" sz="2400" b="1" dirty="0">
                <a:solidFill>
                  <a:prstClr val="black">
                    <a:lumMod val="75000"/>
                    <a:lumOff val="25000"/>
                  </a:prstClr>
                </a:solidFill>
                <a:latin typeface="微软雅黑" panose="020B0503020204020204" pitchFamily="34" charset="-122"/>
                <a:ea typeface="微软雅黑" panose="020B0503020204020204" pitchFamily="34" charset="-122"/>
              </a:rPr>
              <a:t>六条措施</a:t>
            </a:r>
            <a:endParaRPr lang="zh-CN" altLang="en-US" sz="2400" b="1" dirty="0">
              <a:solidFill>
                <a:prstClr val="black">
                  <a:lumMod val="75000"/>
                  <a:lumOff val="25000"/>
                </a:prstClr>
              </a:solidFill>
              <a:latin typeface="微软雅黑" panose="020B0503020204020204" pitchFamily="34" charset="-122"/>
              <a:ea typeface="微软雅黑" panose="020B0503020204020204" pitchFamily="34" charset="-122"/>
            </a:endParaRPr>
          </a:p>
        </p:txBody>
      </p:sp>
      <p:graphicFrame>
        <p:nvGraphicFramePr>
          <p:cNvPr id="3" name="表格 2"/>
          <p:cNvGraphicFramePr/>
          <p:nvPr/>
        </p:nvGraphicFramePr>
        <p:xfrm>
          <a:off x="591820" y="1235075"/>
          <a:ext cx="12379960" cy="6767195"/>
        </p:xfrm>
        <a:graphic>
          <a:graphicData uri="http://schemas.openxmlformats.org/drawingml/2006/table">
            <a:tbl>
              <a:tblPr firstRow="1" bandRow="1">
                <a:tableStyleId>{5C22544A-7EE6-4342-B048-85BDC9FD1C3A}</a:tableStyleId>
              </a:tblPr>
              <a:tblGrid>
                <a:gridCol w="7612380"/>
                <a:gridCol w="4767580"/>
              </a:tblGrid>
              <a:tr h="887730">
                <a:tc>
                  <a:txBody>
                    <a:bodyPr/>
                    <a:lstStyle/>
                    <a:p>
                      <a:pPr algn="ctr">
                        <a:buNone/>
                      </a:pPr>
                      <a:endParaRPr lang="zh-CN" altLang="en-US" dirty="0">
                        <a:latin typeface="微软雅黑" panose="020B0503020204020204" pitchFamily="34" charset="-122"/>
                        <a:ea typeface="微软雅黑" panose="020B0503020204020204" pitchFamily="34" charset="-122"/>
                      </a:endParaRPr>
                    </a:p>
                    <a:p>
                      <a:pPr marL="0" marR="0" indent="0" algn="ctr" defTabSz="1218565" rtl="0" eaLnBrk="1" fontAlgn="auto" latinLnBrk="0" hangingPunct="1">
                        <a:lnSpc>
                          <a:spcPct val="100000"/>
                        </a:lnSpc>
                        <a:spcBef>
                          <a:spcPts val="0"/>
                        </a:spcBef>
                        <a:spcAft>
                          <a:spcPts val="0"/>
                        </a:spcAft>
                        <a:buClrTx/>
                        <a:buSzTx/>
                        <a:buFontTx/>
                        <a:buNone/>
                        <a:defRPr/>
                      </a:pPr>
                      <a:r>
                        <a:rPr lang="en-US" altLang="zh-CN" dirty="0" smtClean="0">
                          <a:latin typeface="微软雅黑" panose="020B0503020204020204" pitchFamily="34" charset="-122"/>
                          <a:ea typeface="微软雅黑" panose="020B0503020204020204" pitchFamily="34" charset="-122"/>
                        </a:rPr>
                        <a:t>48</a:t>
                      </a:r>
                      <a:r>
                        <a:rPr lang="zh-CN" altLang="en-US" dirty="0" smtClean="0">
                          <a:latin typeface="微软雅黑" panose="020B0503020204020204" pitchFamily="34" charset="-122"/>
                          <a:ea typeface="微软雅黑" panose="020B0503020204020204" pitchFamily="34" charset="-122"/>
                        </a:rPr>
                        <a:t>号文出台</a:t>
                      </a:r>
                      <a:r>
                        <a:rPr lang="zh-CN" altLang="en-US" sz="2400" b="1" kern="1200" dirty="0" smtClean="0">
                          <a:solidFill>
                            <a:schemeClr val="lt1"/>
                          </a:solidFill>
                          <a:latin typeface="微软雅黑" panose="020B0503020204020204" pitchFamily="34" charset="-122"/>
                          <a:ea typeface="微软雅黑" panose="020B0503020204020204" pitchFamily="34" charset="-122"/>
                          <a:cs typeface="+mn-cs"/>
                        </a:rPr>
                        <a:t>前</a:t>
                      </a:r>
                      <a:endParaRPr lang="zh-CN" altLang="en-US" sz="2400" b="1" kern="1200" dirty="0">
                        <a:solidFill>
                          <a:schemeClr val="lt1"/>
                        </a:solidFill>
                        <a:latin typeface="微软雅黑" panose="020B0503020204020204" pitchFamily="34" charset="-122"/>
                        <a:ea typeface="微软雅黑" panose="020B0503020204020204" pitchFamily="34" charset="-122"/>
                        <a:cs typeface="+mn-cs"/>
                      </a:endParaRPr>
                    </a:p>
                  </a:txBody>
                  <a:tcPr/>
                </a:tc>
                <a:tc>
                  <a:txBody>
                    <a:bodyPr/>
                    <a:lstStyle/>
                    <a:p>
                      <a:pPr algn="ctr">
                        <a:buNone/>
                      </a:pPr>
                      <a:endParaRPr lang="zh-CN" altLang="en-US" dirty="0">
                        <a:latin typeface="微软雅黑" panose="020B0503020204020204" pitchFamily="34" charset="-122"/>
                        <a:ea typeface="微软雅黑" panose="020B0503020204020204" pitchFamily="34" charset="-122"/>
                      </a:endParaRPr>
                    </a:p>
                    <a:p>
                      <a:pPr marL="0" marR="0" indent="0" algn="ctr" defTabSz="1218565" rtl="0" eaLnBrk="1" fontAlgn="auto" latinLnBrk="0" hangingPunct="1">
                        <a:lnSpc>
                          <a:spcPct val="100000"/>
                        </a:lnSpc>
                        <a:spcBef>
                          <a:spcPts val="0"/>
                        </a:spcBef>
                        <a:spcAft>
                          <a:spcPts val="0"/>
                        </a:spcAft>
                        <a:buClrTx/>
                        <a:buSzTx/>
                        <a:buFontTx/>
                        <a:buNone/>
                        <a:defRPr/>
                      </a:pPr>
                      <a:r>
                        <a:rPr lang="en-US" altLang="zh-CN" dirty="0" smtClean="0">
                          <a:latin typeface="微软雅黑" panose="020B0503020204020204" pitchFamily="34" charset="-122"/>
                          <a:ea typeface="微软雅黑" panose="020B0503020204020204" pitchFamily="34" charset="-122"/>
                        </a:rPr>
                        <a:t>48</a:t>
                      </a:r>
                      <a:r>
                        <a:rPr lang="zh-CN" altLang="en-US" dirty="0" smtClean="0">
                          <a:latin typeface="微软雅黑" panose="020B0503020204020204" pitchFamily="34" charset="-122"/>
                          <a:ea typeface="微软雅黑" panose="020B0503020204020204" pitchFamily="34" charset="-122"/>
                        </a:rPr>
                        <a:t>号文出台后</a:t>
                      </a:r>
                      <a:endParaRPr lang="zh-CN" altLang="en-US" sz="2400" b="1" kern="1200" dirty="0">
                        <a:solidFill>
                          <a:schemeClr val="lt1"/>
                        </a:solidFill>
                        <a:latin typeface="微软雅黑" panose="020B0503020204020204" pitchFamily="34" charset="-122"/>
                        <a:ea typeface="微软雅黑" panose="020B0503020204020204" pitchFamily="34" charset="-122"/>
                        <a:cs typeface="+mn-cs"/>
                      </a:endParaRPr>
                    </a:p>
                  </a:txBody>
                  <a:tcPr/>
                </a:tc>
              </a:tr>
              <a:tr h="5879465">
                <a:tc>
                  <a:txBody>
                    <a:bodyPr/>
                    <a:lstStyle/>
                    <a:p>
                      <a:pPr>
                        <a:buNone/>
                      </a:pPr>
                      <a:r>
                        <a:rPr lang="zh-CN" altLang="en-US" sz="2400" dirty="0" smtClean="0">
                          <a:solidFill>
                            <a:schemeClr val="tx1"/>
                          </a:solidFill>
                          <a:latin typeface="仿宋_GB2312" panose="02010609030101010101" pitchFamily="49" charset="-122"/>
                          <a:ea typeface="仿宋_GB2312" panose="02010609030101010101" pitchFamily="49" charset="-122"/>
                          <a:cs typeface="仿宋_GB2312" panose="02010609030101010101" pitchFamily="49" charset="-122"/>
                          <a:sym typeface="+mn-ea"/>
                        </a:rPr>
                        <a:t>               </a:t>
                      </a:r>
                      <a:r>
                        <a:rPr lang="zh-CN" altLang="en-US" sz="2400" dirty="0" smtClean="0">
                          <a:solidFill>
                            <a:srgbClr val="FF0000"/>
                          </a:solidFill>
                          <a:latin typeface="仿宋_GB2312" panose="02010609030101010101" pitchFamily="49" charset="-122"/>
                          <a:ea typeface="仿宋_GB2312" panose="02010609030101010101" pitchFamily="49" charset="-122"/>
                          <a:cs typeface="仿宋_GB2312" panose="02010609030101010101" pitchFamily="49" charset="-122"/>
                          <a:sym typeface="+mn-ea"/>
                        </a:rPr>
                        <a:t>支出进度目标</a:t>
                      </a:r>
                      <a:endParaRPr lang="zh-CN" altLang="zh-CN" sz="2400" dirty="0">
                        <a:solidFill>
                          <a:srgbClr val="FF0000"/>
                        </a:solidFill>
                        <a:latin typeface="仿宋_GB2312" panose="02010609030101010101" pitchFamily="49" charset="-122"/>
                        <a:ea typeface="仿宋_GB2312" panose="02010609030101010101" pitchFamily="49" charset="-122"/>
                        <a:cs typeface="仿宋_GB2312" panose="02010609030101010101" pitchFamily="49" charset="-122"/>
                        <a:sym typeface="+mn-ea"/>
                      </a:endParaRPr>
                    </a:p>
                    <a:p>
                      <a:pPr>
                        <a:buNone/>
                      </a:pPr>
                      <a:r>
                        <a:rPr lang="zh-CN" altLang="en-US" sz="2400" b="0" dirty="0" smtClean="0">
                          <a:latin typeface="方正仿宋_GBK" panose="03000509000000000000" pitchFamily="65" charset="-122"/>
                          <a:ea typeface="方正仿宋_GBK" panose="03000509000000000000" pitchFamily="65" charset="-122"/>
                        </a:rPr>
                        <a:t>　　</a:t>
                      </a:r>
                      <a:endParaRPr lang="en-US" altLang="zh-CN" sz="2400" b="0" dirty="0" smtClean="0">
                        <a:latin typeface="方正仿宋_GBK" panose="03000509000000000000" pitchFamily="65" charset="-122"/>
                        <a:ea typeface="方正仿宋_GBK" panose="03000509000000000000" pitchFamily="65" charset="-122"/>
                      </a:endParaRPr>
                    </a:p>
                    <a:p>
                      <a:pPr>
                        <a:buNone/>
                      </a:pPr>
                      <a:r>
                        <a:rPr lang="zh-CN" altLang="en-US" sz="2400" b="0" dirty="0" smtClean="0">
                          <a:latin typeface="方正仿宋_GBK" panose="03000509000000000000" pitchFamily="65" charset="-122"/>
                          <a:ea typeface="方正仿宋_GBK" panose="03000509000000000000" pitchFamily="65" charset="-122"/>
                        </a:rPr>
                        <a:t>　　</a:t>
                      </a:r>
                      <a:endParaRPr lang="en-US" altLang="zh-CN" sz="2400" b="0" dirty="0" smtClean="0">
                        <a:latin typeface="方正仿宋_GBK" panose="03000509000000000000" pitchFamily="65" charset="-122"/>
                        <a:ea typeface="方正仿宋_GBK" panose="03000509000000000000" pitchFamily="65" charset="-122"/>
                      </a:endParaRPr>
                    </a:p>
                    <a:p>
                      <a:pPr>
                        <a:buNone/>
                      </a:pPr>
                      <a:endParaRPr lang="en-US" altLang="zh-CN" sz="2400" b="0" baseline="0" dirty="0" smtClean="0">
                        <a:solidFill>
                          <a:srgbClr val="FF0000"/>
                        </a:solidFill>
                        <a:latin typeface="方正仿宋_GBK" panose="03000509000000000000" pitchFamily="65" charset="-122"/>
                        <a:ea typeface="方正仿宋_GBK" panose="03000509000000000000" pitchFamily="65" charset="-122"/>
                      </a:endParaRPr>
                    </a:p>
                    <a:p>
                      <a:pPr>
                        <a:buNone/>
                      </a:pPr>
                      <a:endParaRPr lang="en-US" altLang="zh-CN" sz="2400" b="0" baseline="0" dirty="0" smtClean="0">
                        <a:solidFill>
                          <a:srgbClr val="FF0000"/>
                        </a:solidFill>
                        <a:latin typeface="方正仿宋_GBK" panose="03000509000000000000" pitchFamily="65" charset="-122"/>
                        <a:ea typeface="方正仿宋_GBK" panose="03000509000000000000" pitchFamily="65" charset="-122"/>
                      </a:endParaRPr>
                    </a:p>
                    <a:p>
                      <a:pPr>
                        <a:buNone/>
                      </a:pPr>
                      <a:endParaRPr lang="en-US" altLang="zh-CN" sz="2400" b="0" baseline="0" dirty="0" smtClean="0">
                        <a:solidFill>
                          <a:srgbClr val="FF0000"/>
                        </a:solidFill>
                        <a:latin typeface="方正仿宋_GBK" panose="03000509000000000000" pitchFamily="65" charset="-122"/>
                        <a:ea typeface="方正仿宋_GBK" panose="03000509000000000000" pitchFamily="65" charset="-122"/>
                      </a:endParaRPr>
                    </a:p>
                    <a:p>
                      <a:pPr>
                        <a:buNone/>
                      </a:pPr>
                      <a:endParaRPr lang="en-US" altLang="zh-CN" sz="2400" b="0" baseline="0" dirty="0" smtClean="0">
                        <a:solidFill>
                          <a:srgbClr val="FF0000"/>
                        </a:solidFill>
                        <a:latin typeface="方正仿宋_GBK" panose="03000509000000000000" pitchFamily="65" charset="-122"/>
                        <a:ea typeface="方正仿宋_GBK" panose="03000509000000000000" pitchFamily="65" charset="-122"/>
                      </a:endParaRPr>
                    </a:p>
                    <a:p>
                      <a:pPr>
                        <a:buNone/>
                      </a:pPr>
                      <a:r>
                        <a:rPr lang="zh-CN" altLang="en-US" sz="2400" b="1" kern="1200" dirty="0">
                          <a:solidFill>
                            <a:schemeClr val="tx1"/>
                          </a:solidFill>
                          <a:latin typeface="仿宋" panose="02010609060101010101" charset="-122"/>
                          <a:ea typeface="仿宋" panose="02010609060101010101" charset="-122"/>
                          <a:cs typeface="+mn-cs"/>
                        </a:rPr>
                        <a:t>云财预【</a:t>
                      </a:r>
                      <a:r>
                        <a:rPr lang="en-US" altLang="zh-CN" sz="2400" b="1" kern="1200" dirty="0">
                          <a:solidFill>
                            <a:schemeClr val="tx1"/>
                          </a:solidFill>
                          <a:latin typeface="仿宋" panose="02010609060101010101" charset="-122"/>
                          <a:ea typeface="仿宋" panose="02010609060101010101" charset="-122"/>
                          <a:cs typeface="+mn-cs"/>
                        </a:rPr>
                        <a:t>2018</a:t>
                      </a:r>
                      <a:r>
                        <a:rPr lang="zh-CN" altLang="en-US" sz="2400" b="1" kern="1200" dirty="0">
                          <a:solidFill>
                            <a:schemeClr val="tx1"/>
                          </a:solidFill>
                          <a:latin typeface="仿宋" panose="02010609060101010101" charset="-122"/>
                          <a:ea typeface="仿宋" panose="02010609060101010101" charset="-122"/>
                          <a:cs typeface="+mn-cs"/>
                        </a:rPr>
                        <a:t>】</a:t>
                      </a:r>
                      <a:r>
                        <a:rPr lang="en-US" altLang="zh-CN" sz="2400" b="1" kern="1200" dirty="0">
                          <a:solidFill>
                            <a:schemeClr val="tx1"/>
                          </a:solidFill>
                          <a:latin typeface="仿宋" panose="02010609060101010101" charset="-122"/>
                          <a:ea typeface="仿宋" panose="02010609060101010101" charset="-122"/>
                          <a:cs typeface="+mn-cs"/>
                        </a:rPr>
                        <a:t>164</a:t>
                      </a:r>
                      <a:r>
                        <a:rPr lang="zh-CN" altLang="en-US" sz="2400" b="1" kern="1200" dirty="0">
                          <a:solidFill>
                            <a:schemeClr val="tx1"/>
                          </a:solidFill>
                          <a:latin typeface="仿宋" panose="02010609060101010101" charset="-122"/>
                          <a:ea typeface="仿宋" panose="02010609060101010101" charset="-122"/>
                          <a:cs typeface="+mn-cs"/>
                        </a:rPr>
                        <a:t>号</a:t>
                      </a:r>
                      <a:endParaRPr lang="zh-CN" altLang="en-US" sz="2400" b="1" kern="1200" dirty="0">
                        <a:solidFill>
                          <a:schemeClr val="tx1"/>
                        </a:solidFill>
                        <a:latin typeface="仿宋" panose="02010609060101010101" charset="-122"/>
                        <a:ea typeface="仿宋" panose="02010609060101010101" charset="-122"/>
                        <a:cs typeface="+mn-cs"/>
                      </a:endParaRPr>
                    </a:p>
                  </a:txBody>
                  <a:tcPr/>
                </a:tc>
                <a:tc>
                  <a:txBody>
                    <a:bodyPr/>
                    <a:lstStyle/>
                    <a:p>
                      <a:pPr>
                        <a:buNone/>
                      </a:pPr>
                      <a:endParaRPr lang="en-US" altLang="zh-CN" sz="2400" dirty="0" smtClean="0">
                        <a:solidFill>
                          <a:schemeClr val="tx1"/>
                        </a:solidFill>
                        <a:latin typeface="仿宋_GB2312" panose="02010609030101010101" pitchFamily="49" charset="-122"/>
                        <a:ea typeface="仿宋_GB2312" panose="02010609030101010101" pitchFamily="49" charset="-122"/>
                        <a:cs typeface="仿宋_GB2312" panose="02010609030101010101" pitchFamily="49" charset="-122"/>
                        <a:sym typeface="+mn-ea"/>
                      </a:endParaRPr>
                    </a:p>
                    <a:p>
                      <a:pPr>
                        <a:buNone/>
                      </a:pPr>
                      <a:endParaRPr lang="en-US" altLang="zh-CN" sz="2400" dirty="0" smtClean="0">
                        <a:solidFill>
                          <a:schemeClr val="tx1"/>
                        </a:solidFill>
                        <a:latin typeface="仿宋_GB2312" panose="02010609030101010101" pitchFamily="49" charset="-122"/>
                        <a:ea typeface="仿宋_GB2312" panose="02010609030101010101" pitchFamily="49" charset="-122"/>
                        <a:cs typeface="仿宋_GB2312" panose="02010609030101010101" pitchFamily="49" charset="-122"/>
                        <a:sym typeface="+mn-ea"/>
                      </a:endParaRPr>
                    </a:p>
                    <a:p>
                      <a:pPr>
                        <a:buNone/>
                      </a:pPr>
                      <a:endParaRPr lang="en-US" altLang="zh-CN" sz="2400" dirty="0" smtClean="0">
                        <a:solidFill>
                          <a:schemeClr val="tx1"/>
                        </a:solidFill>
                        <a:latin typeface="仿宋_GB2312" panose="02010609030101010101" pitchFamily="49" charset="-122"/>
                        <a:ea typeface="仿宋_GB2312" panose="02010609030101010101" pitchFamily="49" charset="-122"/>
                        <a:cs typeface="仿宋_GB2312" panose="02010609030101010101" pitchFamily="49" charset="-122"/>
                        <a:sym typeface="+mn-ea"/>
                      </a:endParaRPr>
                    </a:p>
                    <a:p>
                      <a:pPr>
                        <a:buNone/>
                      </a:pPr>
                      <a:endParaRPr lang="en-US" altLang="zh-CN" sz="2400" dirty="0" smtClean="0">
                        <a:solidFill>
                          <a:schemeClr val="tx1"/>
                        </a:solidFill>
                        <a:latin typeface="仿宋_GB2312" panose="02010609030101010101" pitchFamily="49" charset="-122"/>
                        <a:ea typeface="仿宋_GB2312" panose="02010609030101010101" pitchFamily="49" charset="-122"/>
                        <a:cs typeface="仿宋_GB2312" panose="02010609030101010101" pitchFamily="49" charset="-122"/>
                        <a:sym typeface="+mn-ea"/>
                      </a:endParaRPr>
                    </a:p>
                    <a:p>
                      <a:pPr>
                        <a:buNone/>
                      </a:pPr>
                      <a:endParaRPr lang="en-US" altLang="zh-CN" sz="2400" dirty="0" smtClean="0">
                        <a:solidFill>
                          <a:schemeClr val="tx1"/>
                        </a:solidFill>
                        <a:latin typeface="仿宋_GB2312" panose="02010609030101010101" pitchFamily="49" charset="-122"/>
                        <a:ea typeface="仿宋_GB2312" panose="02010609030101010101" pitchFamily="49" charset="-122"/>
                        <a:cs typeface="仿宋_GB2312" panose="02010609030101010101" pitchFamily="49" charset="-122"/>
                        <a:sym typeface="+mn-ea"/>
                      </a:endParaRPr>
                    </a:p>
                  </a:txBody>
                  <a:tcPr/>
                </a:tc>
              </a:tr>
            </a:tbl>
          </a:graphicData>
        </a:graphic>
      </p:graphicFrame>
      <p:sp>
        <p:nvSpPr>
          <p:cNvPr id="4" name="矩形 3"/>
          <p:cNvSpPr/>
          <p:nvPr/>
        </p:nvSpPr>
        <p:spPr>
          <a:xfrm>
            <a:off x="7134225" y="2155825"/>
            <a:ext cx="5375275" cy="4399915"/>
          </a:xfrm>
          <a:prstGeom prst="rect">
            <a:avLst/>
          </a:prstGeom>
        </p:spPr>
        <p:txBody>
          <a:bodyPr wrap="square">
            <a:spAutoFit/>
          </a:bodyPr>
          <a:lstStyle/>
          <a:p>
            <a:r>
              <a:rPr lang="en-US" altLang="zh-CN" sz="2800" b="1" dirty="0" smtClean="0">
                <a:latin typeface="仿宋" panose="02010609060101010101" charset="-122"/>
                <a:ea typeface="仿宋" panose="02010609060101010101" charset="-122"/>
              </a:rPr>
              <a:t>    </a:t>
            </a:r>
            <a:endParaRPr lang="en-US" altLang="zh-CN" sz="2800" b="1" dirty="0" smtClean="0">
              <a:latin typeface="仿宋" panose="02010609060101010101" charset="-122"/>
              <a:ea typeface="仿宋" panose="02010609060101010101" charset="-122"/>
            </a:endParaRPr>
          </a:p>
          <a:p>
            <a:r>
              <a:rPr lang="zh-CN" altLang="en-US" sz="2800" b="1" dirty="0" smtClean="0">
                <a:latin typeface="仿宋" panose="02010609060101010101" charset="-122"/>
                <a:ea typeface="仿宋" panose="02010609060101010101" charset="-122"/>
              </a:rPr>
              <a:t>强调“</a:t>
            </a:r>
            <a:r>
              <a:rPr lang="zh-CN" altLang="zh-CN" sz="2800" b="1" dirty="0" smtClean="0">
                <a:latin typeface="仿宋" panose="02010609060101010101" charset="-122"/>
                <a:ea typeface="仿宋" panose="02010609060101010101" charset="-122"/>
              </a:rPr>
              <a:t>在预算执行进度考核中，对科研项目资金区别对待</a:t>
            </a:r>
            <a:r>
              <a:rPr lang="zh-CN" altLang="en-US" sz="2800" b="1" dirty="0" smtClean="0">
                <a:latin typeface="仿宋" panose="02010609060101010101" charset="-122"/>
                <a:ea typeface="仿宋" panose="02010609060101010101" charset="-122"/>
              </a:rPr>
              <a:t>”。</a:t>
            </a:r>
            <a:endParaRPr lang="zh-CN" altLang="en-US" sz="2800" b="1" dirty="0" smtClean="0">
              <a:latin typeface="仿宋" panose="02010609060101010101" charset="-122"/>
              <a:ea typeface="仿宋" panose="02010609060101010101" charset="-122"/>
            </a:endParaRPr>
          </a:p>
          <a:p>
            <a:r>
              <a:rPr lang="zh-CN" altLang="en-US" sz="2800" b="1" dirty="0" smtClean="0">
                <a:latin typeface="仿宋" panose="02010609060101010101" charset="-122"/>
                <a:ea typeface="仿宋" panose="02010609060101010101" charset="-122"/>
              </a:rPr>
              <a:t>参阅：关于进一步完善中央财政科技和教育资金</a:t>
            </a:r>
            <a:r>
              <a:rPr lang="zh-CN" altLang="en-US" sz="2800" dirty="0"/>
              <a:t>预算执行管理有关事宜的通知 (财库〔2018〕96号 ):提高预算执行效率，</a:t>
            </a:r>
            <a:r>
              <a:rPr lang="zh-CN" altLang="en-US" sz="2800" dirty="0">
                <a:solidFill>
                  <a:srgbClr val="FF0000"/>
                </a:solidFill>
                <a:effectLst>
                  <a:outerShdw blurRad="38100" dist="25400" dir="5400000" algn="ctr" rotWithShape="0">
                    <a:srgbClr val="6E747A">
                      <a:alpha val="43000"/>
                    </a:srgbClr>
                  </a:outerShdw>
                </a:effectLst>
              </a:rPr>
              <a:t>允许部分科研项目和教育资金从本单位零余额账户向本单位或本部门其他预算单位实有资金账户划转</a:t>
            </a:r>
            <a:r>
              <a:rPr lang="zh-CN" altLang="en-US" sz="2800" dirty="0"/>
              <a:t>。</a:t>
            </a:r>
            <a:endParaRPr lang="zh-CN" altLang="en-US" sz="2800" dirty="0"/>
          </a:p>
        </p:txBody>
      </p:sp>
      <p:graphicFrame>
        <p:nvGraphicFramePr>
          <p:cNvPr id="6" name="表格 5"/>
          <p:cNvGraphicFramePr>
            <a:graphicFrameLocks noGrp="1"/>
          </p:cNvGraphicFramePr>
          <p:nvPr/>
        </p:nvGraphicFramePr>
        <p:xfrm>
          <a:off x="634700" y="2904564"/>
          <a:ext cx="4893945" cy="1710690"/>
        </p:xfrm>
        <a:graphic>
          <a:graphicData uri="http://schemas.openxmlformats.org/drawingml/2006/table">
            <a:tbl>
              <a:tblPr firstRow="1" bandRow="1">
                <a:tableStyleId>{5C22544A-7EE6-4342-B048-85BDC9FD1C3A}</a:tableStyleId>
              </a:tblPr>
              <a:tblGrid>
                <a:gridCol w="1439674"/>
                <a:gridCol w="558461"/>
                <a:gridCol w="208280"/>
                <a:gridCol w="208280"/>
                <a:gridCol w="574040"/>
                <a:gridCol w="208280"/>
                <a:gridCol w="208280"/>
                <a:gridCol w="518160"/>
                <a:gridCol w="208280"/>
                <a:gridCol w="762000"/>
              </a:tblGrid>
              <a:tr h="855234">
                <a:tc>
                  <a:txBody>
                    <a:bodyPr/>
                    <a:lstStyle/>
                    <a:p>
                      <a:pPr algn="ctr"/>
                      <a:r>
                        <a:rPr lang="zh-CN" altLang="en-US" dirty="0" smtClean="0"/>
                        <a:t>时间（月）</a:t>
                      </a:r>
                      <a:endParaRPr lang="zh-CN" altLang="en-US" dirty="0"/>
                    </a:p>
                  </a:txBody>
                  <a:tcPr/>
                </a:tc>
                <a:tc>
                  <a:txBody>
                    <a:bodyPr/>
                    <a:lstStyle/>
                    <a:p>
                      <a:pPr algn="ctr"/>
                      <a:r>
                        <a:rPr lang="en-US" altLang="zh-CN" dirty="0" smtClean="0"/>
                        <a:t>3</a:t>
                      </a:r>
                      <a:endParaRPr lang="zh-CN" altLang="en-US" dirty="0"/>
                    </a:p>
                  </a:txBody>
                  <a:tcPr/>
                </a:tc>
                <a:tc>
                  <a:txBody>
                    <a:bodyPr/>
                    <a:lstStyle/>
                    <a:p>
                      <a:pPr algn="ctr"/>
                      <a:r>
                        <a:rPr lang="en-US" altLang="zh-CN" dirty="0" smtClean="0"/>
                        <a:t>4</a:t>
                      </a:r>
                      <a:endParaRPr lang="zh-CN" altLang="en-US" dirty="0"/>
                    </a:p>
                  </a:txBody>
                  <a:tcPr/>
                </a:tc>
                <a:tc>
                  <a:txBody>
                    <a:bodyPr/>
                    <a:lstStyle/>
                    <a:p>
                      <a:pPr algn="ctr"/>
                      <a:r>
                        <a:rPr lang="en-US" altLang="zh-CN" dirty="0" smtClean="0"/>
                        <a:t>5</a:t>
                      </a:r>
                      <a:endParaRPr lang="zh-CN" altLang="en-US" dirty="0"/>
                    </a:p>
                  </a:txBody>
                  <a:tcPr/>
                </a:tc>
                <a:tc>
                  <a:txBody>
                    <a:bodyPr/>
                    <a:lstStyle/>
                    <a:p>
                      <a:pPr algn="ctr"/>
                      <a:r>
                        <a:rPr lang="en-US" altLang="zh-CN" dirty="0" smtClean="0"/>
                        <a:t>6</a:t>
                      </a:r>
                      <a:endParaRPr lang="zh-CN" altLang="en-US" dirty="0"/>
                    </a:p>
                  </a:txBody>
                  <a:tcPr/>
                </a:tc>
                <a:tc>
                  <a:txBody>
                    <a:bodyPr/>
                    <a:lstStyle/>
                    <a:p>
                      <a:pPr algn="ctr"/>
                      <a:r>
                        <a:rPr lang="en-US" altLang="zh-CN" dirty="0" smtClean="0"/>
                        <a:t>7</a:t>
                      </a:r>
                      <a:endParaRPr lang="zh-CN" altLang="en-US" dirty="0"/>
                    </a:p>
                  </a:txBody>
                  <a:tcPr/>
                </a:tc>
                <a:tc>
                  <a:txBody>
                    <a:bodyPr/>
                    <a:lstStyle/>
                    <a:p>
                      <a:pPr algn="ctr"/>
                      <a:r>
                        <a:rPr lang="en-US" altLang="zh-CN" dirty="0" smtClean="0"/>
                        <a:t>8</a:t>
                      </a:r>
                      <a:endParaRPr lang="zh-CN" altLang="en-US" dirty="0"/>
                    </a:p>
                  </a:txBody>
                  <a:tcPr/>
                </a:tc>
                <a:tc>
                  <a:txBody>
                    <a:bodyPr/>
                    <a:lstStyle/>
                    <a:p>
                      <a:pPr algn="ctr"/>
                      <a:r>
                        <a:rPr lang="en-US" altLang="zh-CN" dirty="0" smtClean="0"/>
                        <a:t>9</a:t>
                      </a:r>
                      <a:endParaRPr lang="zh-CN" altLang="en-US" dirty="0"/>
                    </a:p>
                  </a:txBody>
                  <a:tcPr/>
                </a:tc>
                <a:tc>
                  <a:txBody>
                    <a:bodyPr/>
                    <a:lstStyle/>
                    <a:p>
                      <a:pPr algn="ctr"/>
                      <a:r>
                        <a:rPr lang="en-US" altLang="zh-CN" dirty="0" smtClean="0"/>
                        <a:t>10</a:t>
                      </a:r>
                      <a:endParaRPr lang="zh-CN" altLang="en-US" dirty="0"/>
                    </a:p>
                  </a:txBody>
                  <a:tcPr/>
                </a:tc>
                <a:tc>
                  <a:txBody>
                    <a:bodyPr/>
                    <a:lstStyle/>
                    <a:p>
                      <a:pPr algn="ctr"/>
                      <a:r>
                        <a:rPr lang="en-US" altLang="zh-CN" dirty="0" smtClean="0"/>
                        <a:t>11</a:t>
                      </a:r>
                      <a:endParaRPr lang="zh-CN" altLang="en-US" dirty="0"/>
                    </a:p>
                  </a:txBody>
                  <a:tcPr/>
                </a:tc>
              </a:tr>
              <a:tr h="855234">
                <a:tc>
                  <a:txBody>
                    <a:bodyPr/>
                    <a:lstStyle/>
                    <a:p>
                      <a:pPr algn="ctr"/>
                      <a:r>
                        <a:rPr lang="zh-CN" altLang="en-US" dirty="0" smtClean="0"/>
                        <a:t>进度（</a:t>
                      </a:r>
                      <a:r>
                        <a:rPr lang="en-US" altLang="zh-CN" dirty="0" smtClean="0"/>
                        <a:t>%</a:t>
                      </a:r>
                      <a:r>
                        <a:rPr lang="zh-CN" altLang="en-US" dirty="0" smtClean="0"/>
                        <a:t>）</a:t>
                      </a:r>
                      <a:endParaRPr lang="zh-CN" altLang="en-US" dirty="0"/>
                    </a:p>
                  </a:txBody>
                  <a:tcPr/>
                </a:tc>
                <a:tc>
                  <a:txBody>
                    <a:bodyPr/>
                    <a:lstStyle/>
                    <a:p>
                      <a:pPr algn="ctr"/>
                      <a:r>
                        <a:rPr lang="en-US" altLang="zh-CN" dirty="0" smtClean="0"/>
                        <a:t>20</a:t>
                      </a:r>
                      <a:endParaRPr lang="zh-CN" altLang="en-US" dirty="0"/>
                    </a:p>
                  </a:txBody>
                  <a:tcPr/>
                </a:tc>
                <a:tc>
                  <a:txBody>
                    <a:bodyPr/>
                    <a:lstStyle/>
                    <a:p>
                      <a:pPr algn="ctr"/>
                      <a:endParaRPr lang="zh-CN" altLang="en-US" dirty="0"/>
                    </a:p>
                  </a:txBody>
                  <a:tcPr/>
                </a:tc>
                <a:tc>
                  <a:txBody>
                    <a:bodyPr/>
                    <a:lstStyle/>
                    <a:p>
                      <a:pPr algn="ctr"/>
                      <a:endParaRPr lang="zh-CN" altLang="en-US" dirty="0"/>
                    </a:p>
                  </a:txBody>
                  <a:tcPr/>
                </a:tc>
                <a:tc>
                  <a:txBody>
                    <a:bodyPr/>
                    <a:lstStyle/>
                    <a:p>
                      <a:pPr algn="ctr"/>
                      <a:r>
                        <a:rPr lang="en-US" altLang="zh-CN" dirty="0"/>
                        <a:t>55</a:t>
                      </a:r>
                      <a:endParaRPr lang="en-US" altLang="zh-CN" dirty="0"/>
                    </a:p>
                  </a:txBody>
                  <a:tcPr/>
                </a:tc>
                <a:tc>
                  <a:txBody>
                    <a:bodyPr/>
                    <a:lstStyle/>
                    <a:p>
                      <a:pPr algn="ctr"/>
                      <a:endParaRPr lang="zh-CN" altLang="en-US" dirty="0"/>
                    </a:p>
                  </a:txBody>
                  <a:tcPr/>
                </a:tc>
                <a:tc>
                  <a:txBody>
                    <a:bodyPr/>
                    <a:lstStyle/>
                    <a:p>
                      <a:pPr algn="ctr"/>
                      <a:endParaRPr lang="zh-CN" altLang="en-US" dirty="0"/>
                    </a:p>
                  </a:txBody>
                  <a:tcPr/>
                </a:tc>
                <a:tc>
                  <a:txBody>
                    <a:bodyPr/>
                    <a:lstStyle/>
                    <a:p>
                      <a:pPr algn="ctr"/>
                      <a:r>
                        <a:rPr lang="en-US" altLang="zh-CN" dirty="0" smtClean="0"/>
                        <a:t>80</a:t>
                      </a:r>
                      <a:endParaRPr lang="zh-CN" altLang="en-US" dirty="0"/>
                    </a:p>
                  </a:txBody>
                  <a:tcPr/>
                </a:tc>
                <a:tc>
                  <a:txBody>
                    <a:bodyPr/>
                    <a:lstStyle/>
                    <a:p>
                      <a:pPr algn="ctr"/>
                      <a:endParaRPr lang="en-US" altLang="zh-CN" dirty="0"/>
                    </a:p>
                  </a:txBody>
                  <a:tcPr/>
                </a:tc>
                <a:tc>
                  <a:txBody>
                    <a:bodyPr/>
                    <a:lstStyle/>
                    <a:p>
                      <a:pPr algn="ctr"/>
                      <a:r>
                        <a:rPr lang="en-US" altLang="zh-CN" dirty="0"/>
                        <a:t>95</a:t>
                      </a:r>
                      <a:endParaRPr lang="en-US" altLang="zh-CN" dirty="0"/>
                    </a:p>
                  </a:txBody>
                  <a:tcPr/>
                </a:tc>
              </a:tr>
            </a:tbl>
          </a:graphicData>
        </a:graphic>
      </p:graphicFrame>
    </p:spTree>
  </p:cSld>
  <p:clrMapOvr>
    <a:masterClrMapping/>
  </p:clrMapOvr>
  <p:transition spd="slow">
    <p:cove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hape 3888"/>
          <p:cNvSpPr/>
          <p:nvPr/>
        </p:nvSpPr>
        <p:spPr>
          <a:xfrm>
            <a:off x="1237957" y="2841674"/>
            <a:ext cx="9664505" cy="288220"/>
          </a:xfrm>
          <a:prstGeom prst="rect">
            <a:avLst/>
          </a:prstGeom>
          <a:noFill/>
          <a:ln w="12700" cap="flat">
            <a:noFill/>
            <a:miter lim="400000"/>
          </a:ln>
          <a:effectLst/>
        </p:spPr>
        <p:txBody>
          <a:bodyPr wrap="square" lIns="0" tIns="0" rIns="0" bIns="0" numCol="1" anchor="t">
            <a:spAutoFit/>
          </a:bodyPr>
          <a:lstStyle>
            <a:lvl1pPr>
              <a:lnSpc>
                <a:spcPct val="120000"/>
              </a:lnSpc>
              <a:spcBef>
                <a:spcPts val="4500"/>
              </a:spcBef>
              <a:defRPr sz="2000">
                <a:solidFill>
                  <a:srgbClr val="53585F"/>
                </a:solidFill>
              </a:defRPr>
            </a:lvl1pPr>
          </a:lstStyle>
          <a:p>
            <a:r>
              <a:rPr lang="en-US" altLang="zh-CN" sz="1800" b="1" dirty="0" smtClean="0">
                <a:solidFill>
                  <a:schemeClr val="tx1"/>
                </a:solidFill>
                <a:latin typeface="仿宋" panose="02010609060101010101" charset="-122"/>
                <a:ea typeface="仿宋" panose="02010609060101010101" charset="-122"/>
              </a:rPr>
              <a:t>    </a:t>
            </a:r>
            <a:endParaRPr lang="zh-CN" altLang="zh-CN" sz="1800" b="1" dirty="0" smtClean="0">
              <a:solidFill>
                <a:schemeClr val="tx1"/>
              </a:solidFill>
              <a:latin typeface="仿宋" panose="02010609060101010101" charset="-122"/>
              <a:ea typeface="仿宋" panose="02010609060101010101" charset="-122"/>
            </a:endParaRPr>
          </a:p>
        </p:txBody>
      </p:sp>
      <p:sp>
        <p:nvSpPr>
          <p:cNvPr id="6" name="Shape 3889"/>
          <p:cNvSpPr/>
          <p:nvPr/>
        </p:nvSpPr>
        <p:spPr>
          <a:xfrm>
            <a:off x="1466640" y="2121686"/>
            <a:ext cx="9337873" cy="1130000"/>
          </a:xfrm>
          <a:prstGeom prst="roundRect">
            <a:avLst>
              <a:gd name="adj" fmla="val 50000"/>
            </a:avLst>
          </a:prstGeom>
          <a:solidFill>
            <a:schemeClr val="accent1"/>
          </a:solidFill>
          <a:ln w="12700" cap="flat">
            <a:noFill/>
            <a:miter lim="400000"/>
          </a:ln>
          <a:effectLst/>
        </p:spPr>
        <p:txBody>
          <a:bodyPr wrap="square" lIns="19051" tIns="19051" rIns="19051" bIns="19051" numCol="1" anchor="ctr">
            <a:noAutofit/>
          </a:bodyPr>
          <a:lstStyle/>
          <a:p>
            <a:pPr defTabSz="1218565"/>
            <a:endParaRPr sz="1735">
              <a:solidFill>
                <a:prstClr val="black"/>
              </a:solidFill>
              <a:latin typeface="Calibri" panose="020F0502020204030204"/>
            </a:endParaRPr>
          </a:p>
        </p:txBody>
      </p:sp>
      <p:sp>
        <p:nvSpPr>
          <p:cNvPr id="7" name="Shape 3891"/>
          <p:cNvSpPr/>
          <p:nvPr/>
        </p:nvSpPr>
        <p:spPr>
          <a:xfrm>
            <a:off x="283210" y="4287520"/>
            <a:ext cx="10717530" cy="1765300"/>
          </a:xfrm>
          <a:prstGeom prst="rect">
            <a:avLst/>
          </a:prstGeom>
          <a:noFill/>
          <a:ln w="12700" cap="flat">
            <a:noFill/>
            <a:miter lim="400000"/>
          </a:ln>
          <a:effectLst/>
        </p:spPr>
        <p:txBody>
          <a:bodyPr wrap="square" lIns="0" tIns="0" rIns="0" bIns="0" numCol="1" anchor="t">
            <a:spAutoFit/>
          </a:bodyPr>
          <a:lstStyle>
            <a:lvl1pPr>
              <a:lnSpc>
                <a:spcPct val="120000"/>
              </a:lnSpc>
              <a:spcBef>
                <a:spcPts val="4500"/>
              </a:spcBef>
              <a:defRPr sz="2000">
                <a:solidFill>
                  <a:srgbClr val="53585F"/>
                </a:solidFill>
              </a:defRPr>
            </a:lvl1pPr>
          </a:lstStyle>
          <a:p>
            <a:pPr algn="just" defTabSz="1218565">
              <a:spcBef>
                <a:spcPts val="6000"/>
              </a:spcBef>
            </a:pPr>
            <a:r>
              <a:rPr lang="en-US" altLang="zh-CN" sz="1800" b="1" dirty="0" smtClean="0">
                <a:solidFill>
                  <a:schemeClr val="tx1"/>
                </a:solidFill>
                <a:latin typeface="仿宋" panose="02010609060101010101" charset="-122"/>
                <a:ea typeface="仿宋" panose="02010609060101010101" charset="-122"/>
              </a:rPr>
              <a:t>    </a:t>
            </a:r>
            <a:r>
              <a:rPr lang="zh-CN" altLang="zh-CN" sz="1800" b="1" dirty="0" smtClean="0">
                <a:solidFill>
                  <a:schemeClr val="tx1"/>
                </a:solidFill>
                <a:latin typeface="仿宋" panose="02010609060101010101" charset="-122"/>
                <a:ea typeface="仿宋" panose="02010609060101010101" charset="-122"/>
              </a:rPr>
              <a:t>对以市场委托方式取得的横向经费，纳入单位财务统一管理，由项目承担单位按照委托方要求或合同约定管理使用；委托方无明确要求的，项目承担单位按单位财务管理制度自行支配使用。</a:t>
            </a:r>
            <a:endParaRPr lang="zh-CN" altLang="zh-CN" sz="1800" b="1" dirty="0" smtClean="0">
              <a:solidFill>
                <a:schemeClr val="tx1"/>
              </a:solidFill>
              <a:latin typeface="仿宋" panose="02010609060101010101" charset="-122"/>
              <a:ea typeface="仿宋" panose="02010609060101010101" charset="-122"/>
            </a:endParaRPr>
          </a:p>
          <a:p>
            <a:pPr algn="just" defTabSz="1218565">
              <a:spcBef>
                <a:spcPts val="6000"/>
              </a:spcBef>
            </a:pPr>
            <a:endParaRPr lang="zh-CN" altLang="zh-CN" sz="1800" b="1" dirty="0">
              <a:solidFill>
                <a:schemeClr val="tx1"/>
              </a:solidFill>
              <a:latin typeface="仿宋" panose="02010609060101010101" charset="-122"/>
              <a:ea typeface="仿宋" panose="02010609060101010101" charset="-122"/>
            </a:endParaRPr>
          </a:p>
        </p:txBody>
      </p:sp>
      <p:sp>
        <p:nvSpPr>
          <p:cNvPr id="8" name="Text Placeholder 5"/>
          <p:cNvSpPr txBox="1"/>
          <p:nvPr/>
        </p:nvSpPr>
        <p:spPr>
          <a:xfrm>
            <a:off x="2025747" y="1605047"/>
            <a:ext cx="8173329" cy="1278830"/>
          </a:xfrm>
          <a:prstGeom prst="rect">
            <a:avLst/>
          </a:prstGeom>
        </p:spPr>
        <p:txBody>
          <a:bodyPr anchor="ctr">
            <a:normAutofit fontScale="975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defTabSz="1218565">
              <a:buNone/>
            </a:pPr>
            <a:endParaRPr sz="1865" b="1" dirty="0">
              <a:solidFill>
                <a:srgbClr val="FCFCFC"/>
              </a:solidFill>
              <a:latin typeface="微软雅黑" panose="020B0503020204020204" pitchFamily="34" charset="-122"/>
              <a:ea typeface="微软雅黑" panose="020B0503020204020204" pitchFamily="34" charset="-122"/>
            </a:endParaRPr>
          </a:p>
        </p:txBody>
      </p:sp>
      <p:sp>
        <p:nvSpPr>
          <p:cNvPr id="9" name="Text Placeholder 5"/>
          <p:cNvSpPr txBox="1"/>
          <p:nvPr/>
        </p:nvSpPr>
        <p:spPr>
          <a:xfrm>
            <a:off x="2182568" y="2404885"/>
            <a:ext cx="7934178" cy="780522"/>
          </a:xfrm>
          <a:prstGeom prst="rect">
            <a:avLst/>
          </a:prstGeom>
        </p:spPr>
        <p:txBody>
          <a:bodyPr vert="horz" lIns="0" tIns="0" rIns="0" bIns="0"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defTabSz="1218565">
              <a:spcBef>
                <a:spcPts val="1335"/>
              </a:spcBef>
            </a:pPr>
            <a:r>
              <a:rPr sz="1865" b="1" dirty="0">
                <a:solidFill>
                  <a:srgbClr val="FCFCFC"/>
                </a:solidFill>
                <a:latin typeface="微软雅黑" panose="020B0503020204020204" pitchFamily="34" charset="-122"/>
                <a:ea typeface="微软雅黑" panose="020B0503020204020204" pitchFamily="34" charset="-122"/>
              </a:rPr>
              <a:t>（十）自主规范管理横向经费</a:t>
            </a:r>
            <a:endParaRPr sz="1865" b="1" dirty="0">
              <a:solidFill>
                <a:srgbClr val="FCFCFC"/>
              </a:solidFill>
              <a:latin typeface="微软雅黑" panose="020B0503020204020204" pitchFamily="34" charset="-122"/>
              <a:ea typeface="微软雅黑" panose="020B0503020204020204" pitchFamily="34" charset="-122"/>
            </a:endParaRPr>
          </a:p>
        </p:txBody>
      </p:sp>
      <p:sp>
        <p:nvSpPr>
          <p:cNvPr id="11" name="Text Placeholder 5"/>
          <p:cNvSpPr txBox="1"/>
          <p:nvPr/>
        </p:nvSpPr>
        <p:spPr>
          <a:xfrm>
            <a:off x="4084865" y="1533378"/>
            <a:ext cx="4721678" cy="1153551"/>
          </a:xfrm>
          <a:prstGeom prst="rect">
            <a:avLst/>
          </a:prstGeom>
        </p:spPr>
        <p:txBody>
          <a:bodyPr vert="horz" lIns="0" tIns="0" rIns="0" bIns="0"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defTabSz="1218565">
              <a:spcBef>
                <a:spcPts val="1335"/>
              </a:spcBef>
            </a:pPr>
            <a:endParaRPr sz="1865" b="1" dirty="0">
              <a:solidFill>
                <a:srgbClr val="FCFCFC"/>
              </a:solidFill>
              <a:latin typeface="黑体" panose="02010600030101010101" pitchFamily="49" charset="-122"/>
              <a:ea typeface="黑体" panose="02010600030101010101" pitchFamily="49" charset="-122"/>
            </a:endParaRPr>
          </a:p>
        </p:txBody>
      </p:sp>
      <p:sp>
        <p:nvSpPr>
          <p:cNvPr id="10" name="TextBox 3"/>
          <p:cNvSpPr txBox="1"/>
          <p:nvPr/>
        </p:nvSpPr>
        <p:spPr>
          <a:xfrm>
            <a:off x="1043492" y="326390"/>
            <a:ext cx="10058399" cy="461665"/>
          </a:xfrm>
          <a:prstGeom prst="rect">
            <a:avLst/>
          </a:prstGeom>
          <a:noFill/>
        </p:spPr>
        <p:txBody>
          <a:bodyPr wrap="square" rtlCol="0">
            <a:spAutoFit/>
          </a:bodyPr>
          <a:lstStyle/>
          <a:p>
            <a:pPr defTabSz="1218565"/>
            <a:r>
              <a:rPr lang="zh-CN" altLang="en-US" sz="2400" b="1" dirty="0" smtClean="0">
                <a:solidFill>
                  <a:prstClr val="black">
                    <a:lumMod val="75000"/>
                    <a:lumOff val="25000"/>
                  </a:prstClr>
                </a:solidFill>
                <a:latin typeface="微软雅黑" panose="020B0503020204020204" pitchFamily="34" charset="-122"/>
                <a:ea typeface="微软雅黑" panose="020B0503020204020204" pitchFamily="34" charset="-122"/>
              </a:rPr>
              <a:t>省财政厅科技厅落实党中央和云南省委意见</a:t>
            </a:r>
            <a:r>
              <a:rPr lang="zh-CN" altLang="en-US" sz="2400" b="1" dirty="0" smtClean="0">
                <a:solidFill>
                  <a:srgbClr val="FF0000"/>
                </a:solidFill>
                <a:latin typeface="微软雅黑" panose="020B0503020204020204" pitchFamily="34" charset="-122"/>
                <a:ea typeface="微软雅黑" panose="020B0503020204020204" pitchFamily="34" charset="-122"/>
              </a:rPr>
              <a:t>措施之二  </a:t>
            </a:r>
            <a:r>
              <a:rPr lang="en-US" altLang="zh-CN" sz="2400" b="1" dirty="0" smtClean="0">
                <a:solidFill>
                  <a:srgbClr val="FF0000"/>
                </a:solidFill>
                <a:latin typeface="微软雅黑" panose="020B0503020204020204" pitchFamily="34" charset="-122"/>
                <a:ea typeface="微软雅黑" panose="020B0503020204020204" pitchFamily="34" charset="-122"/>
              </a:rPr>
              <a:t>———</a:t>
            </a:r>
            <a:r>
              <a:rPr lang="zh-CN" altLang="en-US" sz="2400" b="1" dirty="0" smtClean="0">
                <a:solidFill>
                  <a:prstClr val="black">
                    <a:lumMod val="75000"/>
                    <a:lumOff val="25000"/>
                  </a:prstClr>
                </a:solidFill>
                <a:latin typeface="微软雅黑" panose="020B0503020204020204" pitchFamily="34" charset="-122"/>
                <a:ea typeface="微软雅黑" panose="020B0503020204020204" pitchFamily="34" charset="-122"/>
              </a:rPr>
              <a:t>十六条措施</a:t>
            </a:r>
            <a:endParaRPr lang="zh-CN" altLang="en-US" sz="2400" b="1" dirty="0">
              <a:solidFill>
                <a:prstClr val="black">
                  <a:lumMod val="75000"/>
                  <a:lumOff val="25000"/>
                </a:prstClr>
              </a:solidFill>
              <a:latin typeface="微软雅黑" panose="020B0503020204020204" pitchFamily="34" charset="-122"/>
              <a:ea typeface="微软雅黑" panose="020B0503020204020204" pitchFamily="34" charset="-122"/>
            </a:endParaRPr>
          </a:p>
        </p:txBody>
      </p:sp>
    </p:spTree>
  </p:cSld>
  <p:clrMapOvr>
    <a:masterClrMapping/>
  </p:clrMapOvr>
  <p:transition spd="slow">
    <p:cove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le 1"/>
          <p:cNvSpPr txBox="1"/>
          <p:nvPr/>
        </p:nvSpPr>
        <p:spPr>
          <a:xfrm>
            <a:off x="1148080" y="266700"/>
            <a:ext cx="9857105" cy="506095"/>
          </a:xfrm>
          <a:prstGeom prst="rect">
            <a:avLst/>
          </a:prstGeom>
        </p:spPr>
        <p:txBody>
          <a:bodyPr lIns="0" rIns="0"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defTabSz="1218565"/>
            <a:r>
              <a:rPr lang="zh-CN" altLang="en-US" sz="2400" b="1" dirty="0" smtClean="0">
                <a:solidFill>
                  <a:prstClr val="black">
                    <a:lumMod val="75000"/>
                    <a:lumOff val="25000"/>
                  </a:prstClr>
                </a:solidFill>
                <a:latin typeface="微软雅黑" panose="020B0503020204020204" pitchFamily="34" charset="-122"/>
                <a:ea typeface="微软雅黑" panose="020B0503020204020204" pitchFamily="34" charset="-122"/>
              </a:rPr>
              <a:t>省财政厅科技厅落实党中央和云南省委意见</a:t>
            </a:r>
            <a:r>
              <a:rPr lang="zh-CN" altLang="en-US" sz="2400" b="1" dirty="0" smtClean="0">
                <a:solidFill>
                  <a:srgbClr val="FF0000"/>
                </a:solidFill>
                <a:latin typeface="微软雅黑" panose="020B0503020204020204" pitchFamily="34" charset="-122"/>
                <a:ea typeface="微软雅黑" panose="020B0503020204020204" pitchFamily="34" charset="-122"/>
              </a:rPr>
              <a:t>举措之二</a:t>
            </a:r>
            <a:r>
              <a:rPr lang="en-US" altLang="zh-CN" sz="2400" b="1" dirty="0" smtClean="0">
                <a:solidFill>
                  <a:srgbClr val="FF0000"/>
                </a:solidFill>
                <a:latin typeface="微软雅黑" panose="020B0503020204020204" pitchFamily="34" charset="-122"/>
                <a:ea typeface="微软雅黑" panose="020B0503020204020204" pitchFamily="34" charset="-122"/>
              </a:rPr>
              <a:t>———</a:t>
            </a:r>
            <a:r>
              <a:rPr lang="zh-CN" altLang="en-US" sz="2400" b="1" dirty="0" smtClean="0">
                <a:solidFill>
                  <a:prstClr val="black">
                    <a:lumMod val="75000"/>
                    <a:lumOff val="25000"/>
                  </a:prstClr>
                </a:solidFill>
                <a:latin typeface="微软雅黑" panose="020B0503020204020204" pitchFamily="34" charset="-122"/>
                <a:ea typeface="微软雅黑" panose="020B0503020204020204" pitchFamily="34" charset="-122"/>
              </a:rPr>
              <a:t>十</a:t>
            </a:r>
            <a:r>
              <a:rPr lang="zh-CN" altLang="en-US" sz="2400" b="1" dirty="0">
                <a:solidFill>
                  <a:prstClr val="black">
                    <a:lumMod val="75000"/>
                    <a:lumOff val="25000"/>
                  </a:prstClr>
                </a:solidFill>
                <a:latin typeface="微软雅黑" panose="020B0503020204020204" pitchFamily="34" charset="-122"/>
                <a:ea typeface="微软雅黑" panose="020B0503020204020204" pitchFamily="34" charset="-122"/>
              </a:rPr>
              <a:t>六条措施</a:t>
            </a:r>
            <a:endParaRPr lang="zh-CN" altLang="en-US" sz="2400" b="1" dirty="0">
              <a:solidFill>
                <a:prstClr val="black">
                  <a:lumMod val="75000"/>
                  <a:lumOff val="25000"/>
                </a:prstClr>
              </a:solidFill>
              <a:latin typeface="微软雅黑" panose="020B0503020204020204" pitchFamily="34" charset="-122"/>
              <a:ea typeface="微软雅黑" panose="020B0503020204020204" pitchFamily="34" charset="-122"/>
            </a:endParaRPr>
          </a:p>
        </p:txBody>
      </p:sp>
      <p:graphicFrame>
        <p:nvGraphicFramePr>
          <p:cNvPr id="3" name="表格 2"/>
          <p:cNvGraphicFramePr/>
          <p:nvPr/>
        </p:nvGraphicFramePr>
        <p:xfrm>
          <a:off x="-3" y="1154244"/>
          <a:ext cx="12192002" cy="5952676"/>
        </p:xfrm>
        <a:graphic>
          <a:graphicData uri="http://schemas.openxmlformats.org/drawingml/2006/table">
            <a:tbl>
              <a:tblPr firstRow="1" bandRow="1">
                <a:tableStyleId>{5C22544A-7EE6-4342-B048-85BDC9FD1C3A}</a:tableStyleId>
              </a:tblPr>
              <a:tblGrid>
                <a:gridCol w="6096001"/>
                <a:gridCol w="6096001"/>
              </a:tblGrid>
              <a:tr h="1211899">
                <a:tc gridSpan="2">
                  <a:txBody>
                    <a:bodyPr/>
                    <a:lstStyle/>
                    <a:p>
                      <a:pPr algn="ctr">
                        <a:buNone/>
                      </a:pPr>
                      <a:endParaRPr lang="zh-CN" altLang="en-US" dirty="0" smtClean="0">
                        <a:latin typeface="微软雅黑" panose="020B0503020204020204" pitchFamily="34" charset="-122"/>
                        <a:ea typeface="微软雅黑" panose="020B0503020204020204" pitchFamily="34" charset="-122"/>
                      </a:endParaRPr>
                    </a:p>
                    <a:p>
                      <a:pPr marL="0" marR="0" indent="0" algn="ctr" defTabSz="1218565" rtl="0" eaLnBrk="1" fontAlgn="auto" latinLnBrk="0" hangingPunct="1">
                        <a:lnSpc>
                          <a:spcPct val="100000"/>
                        </a:lnSpc>
                        <a:spcBef>
                          <a:spcPts val="0"/>
                        </a:spcBef>
                        <a:spcAft>
                          <a:spcPts val="0"/>
                        </a:spcAft>
                        <a:buClrTx/>
                        <a:buSzTx/>
                        <a:buFontTx/>
                        <a:buNone/>
                        <a:defRPr/>
                      </a:pPr>
                      <a:r>
                        <a:rPr lang="en-US" altLang="zh-CN" dirty="0" smtClean="0">
                          <a:latin typeface="微软雅黑" panose="020B0503020204020204" pitchFamily="34" charset="-122"/>
                          <a:ea typeface="微软雅黑" panose="020B0503020204020204" pitchFamily="34" charset="-122"/>
                        </a:rPr>
                        <a:t>48</a:t>
                      </a:r>
                      <a:r>
                        <a:rPr lang="zh-CN" altLang="en-US" dirty="0" smtClean="0">
                          <a:latin typeface="微软雅黑" panose="020B0503020204020204" pitchFamily="34" charset="-122"/>
                          <a:ea typeface="微软雅黑" panose="020B0503020204020204" pitchFamily="34" charset="-122"/>
                        </a:rPr>
                        <a:t>号文出台后</a:t>
                      </a:r>
                      <a:endParaRPr lang="zh-CN" altLang="en-US" sz="2400" b="1" kern="1200" dirty="0" smtClean="0">
                        <a:solidFill>
                          <a:schemeClr val="lt1"/>
                        </a:solidFill>
                        <a:latin typeface="微软雅黑" panose="020B0503020204020204" pitchFamily="34" charset="-122"/>
                        <a:ea typeface="微软雅黑" panose="020B0503020204020204" pitchFamily="34" charset="-122"/>
                        <a:cs typeface="+mn-cs"/>
                      </a:endParaRPr>
                    </a:p>
                    <a:p>
                      <a:pPr algn="ctr">
                        <a:buNone/>
                      </a:pPr>
                      <a:endParaRPr lang="zh-CN" altLang="en-US" dirty="0" smtClean="0">
                        <a:latin typeface="微软雅黑" panose="020B0503020204020204" pitchFamily="34" charset="-122"/>
                        <a:ea typeface="微软雅黑" panose="020B0503020204020204" pitchFamily="34" charset="-122"/>
                      </a:endParaRPr>
                    </a:p>
                  </a:txBody>
                  <a:tcPr/>
                </a:tc>
                <a:tc hMerge="1">
                  <a:tcPr/>
                </a:tc>
              </a:tr>
              <a:tr h="3051758">
                <a:tc gridSpan="2">
                  <a:txBody>
                    <a:bodyPr/>
                    <a:lstStyle/>
                    <a:p>
                      <a:pPr>
                        <a:buNone/>
                      </a:pPr>
                      <a:endParaRPr lang="zh-CN" altLang="zh-CN" sz="1600" dirty="0">
                        <a:solidFill>
                          <a:schemeClr val="tx1"/>
                        </a:solidFill>
                        <a:latin typeface="仿宋_GB2312" panose="02010609030101010101" pitchFamily="49" charset="-122"/>
                        <a:ea typeface="仿宋_GB2312" panose="02010609030101010101" pitchFamily="49" charset="-122"/>
                        <a:cs typeface="仿宋_GB2312" panose="02010609030101010101" pitchFamily="49" charset="-122"/>
                        <a:sym typeface="+mn-ea"/>
                      </a:endParaRPr>
                    </a:p>
                    <a:p>
                      <a:pPr>
                        <a:buNone/>
                      </a:pPr>
                      <a:r>
                        <a:rPr lang="zh-CN" altLang="en-US" sz="2800" dirty="0" smtClean="0">
                          <a:solidFill>
                            <a:schemeClr val="tx1"/>
                          </a:solidFill>
                          <a:latin typeface="仿宋_GB2312" panose="02010609030101010101" pitchFamily="49" charset="-122"/>
                          <a:ea typeface="仿宋_GB2312" panose="02010609030101010101" pitchFamily="49" charset="-122"/>
                          <a:cs typeface="仿宋_GB2312" panose="02010609030101010101" pitchFamily="49" charset="-122"/>
                          <a:sym typeface="+mn-ea"/>
                        </a:rPr>
                        <a:t>    </a:t>
                      </a:r>
                      <a:r>
                        <a:rPr lang="zh-CN" altLang="en-US" sz="2800" b="1" dirty="0" smtClean="0">
                          <a:solidFill>
                            <a:schemeClr val="tx1"/>
                          </a:solidFill>
                          <a:latin typeface="仿宋_GB2312" panose="02010609030101010101" pitchFamily="49" charset="-122"/>
                          <a:ea typeface="仿宋_GB2312" panose="02010609030101010101" pitchFamily="49" charset="-122"/>
                          <a:cs typeface="仿宋_GB2312" panose="02010609030101010101" pitchFamily="49" charset="-122"/>
                          <a:sym typeface="+mn-ea"/>
                        </a:rPr>
                        <a:t>强调了</a:t>
                      </a:r>
                      <a:r>
                        <a:rPr lang="zh-CN" altLang="en-US" sz="2800" b="1" dirty="0" smtClean="0">
                          <a:solidFill>
                            <a:schemeClr val="tx1"/>
                          </a:solidFill>
                          <a:latin typeface="仿宋" panose="02010609060101010101" charset="-122"/>
                          <a:ea typeface="仿宋" panose="02010609060101010101" charset="-122"/>
                        </a:rPr>
                        <a:t>对“</a:t>
                      </a:r>
                      <a:r>
                        <a:rPr lang="zh-CN" altLang="zh-CN" sz="2800" b="1" dirty="0" smtClean="0">
                          <a:solidFill>
                            <a:schemeClr val="tx1"/>
                          </a:solidFill>
                          <a:latin typeface="仿宋" panose="02010609060101010101" charset="-122"/>
                          <a:ea typeface="仿宋" panose="02010609060101010101" charset="-122"/>
                        </a:rPr>
                        <a:t>横向</a:t>
                      </a:r>
                      <a:r>
                        <a:rPr lang="zh-CN" altLang="en-US" sz="2800" b="1" dirty="0" smtClean="0">
                          <a:solidFill>
                            <a:schemeClr val="tx1"/>
                          </a:solidFill>
                          <a:latin typeface="仿宋" panose="02010609060101010101" charset="-122"/>
                          <a:ea typeface="仿宋" panose="02010609060101010101" charset="-122"/>
                        </a:rPr>
                        <a:t>科技经</a:t>
                      </a:r>
                      <a:r>
                        <a:rPr lang="zh-CN" altLang="zh-CN" sz="2800" b="1" dirty="0" smtClean="0">
                          <a:solidFill>
                            <a:schemeClr val="tx1"/>
                          </a:solidFill>
                          <a:latin typeface="仿宋" panose="02010609060101010101" charset="-122"/>
                          <a:ea typeface="仿宋" panose="02010609060101010101" charset="-122"/>
                        </a:rPr>
                        <a:t>费</a:t>
                      </a:r>
                      <a:r>
                        <a:rPr lang="zh-CN" altLang="en-US" sz="2800" b="1" dirty="0" smtClean="0">
                          <a:solidFill>
                            <a:schemeClr val="tx1"/>
                          </a:solidFill>
                          <a:latin typeface="仿宋" panose="02010609060101010101" charset="-122"/>
                          <a:ea typeface="仿宋" panose="02010609060101010101" charset="-122"/>
                        </a:rPr>
                        <a:t>”管理上要放活，</a:t>
                      </a:r>
                      <a:r>
                        <a:rPr lang="zh-CN" altLang="zh-CN" sz="2800" b="1" dirty="0" smtClean="0">
                          <a:solidFill>
                            <a:schemeClr val="tx1"/>
                          </a:solidFill>
                          <a:latin typeface="仿宋" panose="02010609060101010101" charset="-122"/>
                          <a:ea typeface="仿宋" panose="02010609060101010101" charset="-122"/>
                        </a:rPr>
                        <a:t>由项目承担单位按单位财务管理制度自行支配使用。</a:t>
                      </a:r>
                      <a:endParaRPr lang="zh-CN" altLang="zh-CN" sz="2800" b="1" dirty="0" smtClean="0">
                        <a:solidFill>
                          <a:schemeClr val="tx1"/>
                        </a:solidFill>
                        <a:latin typeface="仿宋" panose="02010609060101010101" charset="-122"/>
                        <a:ea typeface="仿宋" panose="02010609060101010101" charset="-122"/>
                      </a:endParaRPr>
                    </a:p>
                    <a:p>
                      <a:pPr>
                        <a:buNone/>
                      </a:pPr>
                      <a:endParaRPr lang="zh-CN" altLang="en-US" sz="2800" dirty="0">
                        <a:solidFill>
                          <a:schemeClr val="tx1"/>
                        </a:solidFill>
                        <a:latin typeface="仿宋_GB2312" panose="02010609030101010101" pitchFamily="49" charset="-122"/>
                        <a:ea typeface="仿宋_GB2312" panose="02010609030101010101" pitchFamily="49" charset="-122"/>
                        <a:cs typeface="仿宋_GB2312" panose="02010609030101010101" pitchFamily="49" charset="-122"/>
                        <a:sym typeface="+mn-ea"/>
                      </a:endParaRPr>
                    </a:p>
                    <a:p>
                      <a:pPr>
                        <a:buNone/>
                      </a:pPr>
                      <a:r>
                        <a:rPr lang="zh-CN" altLang="zh-CN" sz="2800" b="1" dirty="0">
                          <a:solidFill>
                            <a:srgbClr val="92D050"/>
                          </a:solidFill>
                          <a:latin typeface="仿宋" panose="02010609060101010101" charset="-122"/>
                          <a:ea typeface="仿宋" panose="02010609060101010101" charset="-122"/>
                          <a:sym typeface="+mn-ea"/>
                        </a:rPr>
                        <a:t>参阅：</a:t>
                      </a:r>
                      <a:r>
                        <a:rPr lang="zh-CN" altLang="zh-CN" sz="2800" b="1" dirty="0">
                          <a:solidFill>
                            <a:schemeClr val="tx1"/>
                          </a:solidFill>
                          <a:latin typeface="仿宋" panose="02010609060101010101" charset="-122"/>
                          <a:ea typeface="仿宋" panose="02010609060101010101" charset="-122"/>
                          <a:sym typeface="+mn-ea"/>
                        </a:rPr>
                        <a:t>中共教育部党组关于抓好赋予科研管理更大自主权有关文件贯彻落实工作的通知(教党函〔2019〕37号)：纵向科研经费管理按国家规定执行，科研人员差旅费、会议费、国际合作与交流费、专家咨询费、劳务费等，由高校结合学校实际自主确定开支标准、报销范围，优化审批程序，简化报销手续。</a:t>
                      </a:r>
                      <a:r>
                        <a:rPr lang="zh-CN" altLang="zh-CN" sz="2800" b="1" dirty="0">
                          <a:solidFill>
                            <a:srgbClr val="FF0000"/>
                          </a:solidFill>
                          <a:latin typeface="仿宋" panose="02010609060101010101" charset="-122"/>
                          <a:ea typeface="仿宋" panose="02010609060101010101" charset="-122"/>
                          <a:sym typeface="+mn-ea"/>
                        </a:rPr>
                        <a:t>横向科研经费除上述费用外，可按实际需要开支少量科研活动接待费，</a:t>
                      </a:r>
                      <a:r>
                        <a:rPr lang="zh-CN" altLang="zh-CN" sz="2800" b="1" dirty="0">
                          <a:solidFill>
                            <a:schemeClr val="tx1"/>
                          </a:solidFill>
                          <a:latin typeface="仿宋" panose="02010609060101010101" charset="-122"/>
                          <a:ea typeface="仿宋" panose="02010609060101010101" charset="-122"/>
                          <a:sym typeface="+mn-ea"/>
                        </a:rPr>
                        <a:t>由学校确定具体管理办法，严格管理。</a:t>
                      </a:r>
                      <a:endParaRPr lang="zh-CN" altLang="zh-CN" sz="2800" b="1" dirty="0">
                        <a:solidFill>
                          <a:schemeClr val="tx1"/>
                        </a:solidFill>
                        <a:latin typeface="仿宋" panose="02010609060101010101" charset="-122"/>
                        <a:ea typeface="仿宋" panose="02010609060101010101" charset="-122"/>
                        <a:sym typeface="+mn-ea"/>
                      </a:endParaRPr>
                    </a:p>
                    <a:p>
                      <a:pPr>
                        <a:buNone/>
                      </a:pPr>
                      <a:endParaRPr lang="zh-CN" altLang="en-US" sz="2800" dirty="0">
                        <a:solidFill>
                          <a:schemeClr val="tx1"/>
                        </a:solidFill>
                        <a:latin typeface="仿宋_GB2312" panose="02010609030101010101" pitchFamily="49" charset="-122"/>
                        <a:ea typeface="仿宋_GB2312" panose="02010609030101010101" pitchFamily="49" charset="-122"/>
                        <a:cs typeface="仿宋_GB2312" panose="02010609030101010101" pitchFamily="49" charset="-122"/>
                        <a:sym typeface="+mn-ea"/>
                      </a:endParaRPr>
                    </a:p>
                  </a:txBody>
                  <a:tcPr/>
                </a:tc>
                <a:tc hMerge="1">
                  <a:tcPr/>
                </a:tc>
              </a:tr>
              <a:tr h="1689019">
                <a:tc>
                  <a:txBody>
                    <a:bodyPr/>
                    <a:lstStyle/>
                    <a:p>
                      <a:pPr>
                        <a:buNone/>
                      </a:pPr>
                      <a:endParaRPr lang="zh-CN" altLang="en-US" dirty="0"/>
                    </a:p>
                  </a:txBody>
                  <a:tcPr/>
                </a:tc>
                <a:tc>
                  <a:txBody>
                    <a:bodyPr/>
                    <a:lstStyle/>
                    <a:p>
                      <a:pPr>
                        <a:buNone/>
                      </a:pPr>
                      <a:endParaRPr lang="zh-CN" altLang="en-US" dirty="0"/>
                    </a:p>
                  </a:txBody>
                  <a:tcPr/>
                </a:tc>
              </a:tr>
            </a:tbl>
          </a:graphicData>
        </a:graphic>
      </p:graphicFrame>
    </p:spTree>
  </p:cSld>
  <p:clrMapOvr>
    <a:masterClrMapping/>
  </p:clrMapOvr>
  <p:transition spd="slow">
    <p:cove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le 1"/>
          <p:cNvSpPr txBox="1"/>
          <p:nvPr/>
        </p:nvSpPr>
        <p:spPr>
          <a:xfrm>
            <a:off x="3134995" y="1021715"/>
            <a:ext cx="6516370" cy="506095"/>
          </a:xfrm>
          <a:prstGeom prst="rect">
            <a:avLst/>
          </a:prstGeom>
        </p:spPr>
        <p:txBody>
          <a:bodyPr lIns="0" rIns="0"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defTabSz="1218565"/>
            <a:r>
              <a:rPr sz="2000" b="1" dirty="0">
                <a:solidFill>
                  <a:schemeClr val="accent1"/>
                </a:solidFill>
                <a:effectLst/>
                <a:latin typeface="微软雅黑" panose="020B0503020204020204" pitchFamily="34" charset="-122"/>
                <a:ea typeface="微软雅黑" panose="020B0503020204020204" pitchFamily="34" charset="-122"/>
              </a:rPr>
              <a:t>（十一）避免重复多头检查降低科研活动干扰</a:t>
            </a:r>
            <a:endParaRPr sz="2000" b="1" dirty="0">
              <a:solidFill>
                <a:schemeClr val="accent1"/>
              </a:solidFill>
              <a:effectLst/>
              <a:latin typeface="微软雅黑" panose="020B0503020204020204" pitchFamily="34" charset="-122"/>
              <a:ea typeface="微软雅黑" panose="020B0503020204020204" pitchFamily="34" charset="-122"/>
            </a:endParaRPr>
          </a:p>
        </p:txBody>
      </p:sp>
      <p:sp>
        <p:nvSpPr>
          <p:cNvPr id="27" name="矩形 26"/>
          <p:cNvSpPr/>
          <p:nvPr/>
        </p:nvSpPr>
        <p:spPr>
          <a:xfrm>
            <a:off x="1229995" y="1700530"/>
            <a:ext cx="9954260" cy="4025900"/>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defTabSz="1218565"/>
            <a:endParaRPr lang="zh-CN" altLang="en-US" sz="2400">
              <a:solidFill>
                <a:prstClr val="white"/>
              </a:solidFill>
              <a:latin typeface="Calibri" panose="020F0502020204030204"/>
              <a:ea typeface="宋体" panose="02010600030101010101" pitchFamily="2" charset="-122"/>
            </a:endParaRPr>
          </a:p>
        </p:txBody>
      </p:sp>
      <p:sp>
        <p:nvSpPr>
          <p:cNvPr id="29" name="TextBox 28"/>
          <p:cNvSpPr txBox="1"/>
          <p:nvPr/>
        </p:nvSpPr>
        <p:spPr>
          <a:xfrm>
            <a:off x="1715135" y="2294890"/>
            <a:ext cx="9469120" cy="1969770"/>
          </a:xfrm>
          <a:prstGeom prst="rect">
            <a:avLst/>
          </a:prstGeom>
          <a:noFill/>
        </p:spPr>
        <p:txBody>
          <a:bodyPr wrap="square" lIns="0" tIns="0" rIns="0" bIns="0" rtlCol="0">
            <a:spAutoFit/>
          </a:bodyPr>
          <a:lstStyle/>
          <a:p>
            <a:pPr defTabSz="1218565"/>
            <a:r>
              <a:rPr lang="en-US" sz="2000" b="1" dirty="0">
                <a:solidFill>
                  <a:srgbClr val="005DA2"/>
                </a:solidFill>
                <a:latin typeface="仿宋_GB2312" panose="02010609030101010101" pitchFamily="49" charset="-122"/>
                <a:ea typeface="仿宋_GB2312" panose="02010609030101010101" pitchFamily="49" charset="-122"/>
                <a:cs typeface="Open Sans Light" panose="020B0306030504020204" pitchFamily="34" charset="0"/>
              </a:rPr>
              <a:t>       </a:t>
            </a:r>
            <a:r>
              <a:rPr sz="3200" b="1" dirty="0">
                <a:solidFill>
                  <a:srgbClr val="005DA2"/>
                </a:solidFill>
                <a:latin typeface="仿宋_GB2312" panose="02010609030101010101" pitchFamily="49" charset="-122"/>
                <a:ea typeface="仿宋_GB2312" panose="02010609030101010101" pitchFamily="49" charset="-122"/>
                <a:cs typeface="Open Sans Light" panose="020B0306030504020204" pitchFamily="34" charset="0"/>
              </a:rPr>
              <a:t>科技厅、财政厅要会同相关部门加强科研项目监督检查工作统筹，制定</a:t>
            </a:r>
            <a:r>
              <a:rPr sz="3200" b="1" dirty="0">
                <a:solidFill>
                  <a:srgbClr val="C00000"/>
                </a:solidFill>
                <a:latin typeface="仿宋_GB2312" panose="02010609030101010101" pitchFamily="49" charset="-122"/>
                <a:ea typeface="仿宋_GB2312" panose="02010609030101010101" pitchFamily="49" charset="-122"/>
                <a:cs typeface="Open Sans Light" panose="020B0306030504020204" pitchFamily="34" charset="0"/>
              </a:rPr>
              <a:t>统一的年度监督检查计划</a:t>
            </a:r>
            <a:r>
              <a:rPr sz="3200" b="1" dirty="0">
                <a:solidFill>
                  <a:srgbClr val="005DA2"/>
                </a:solidFill>
                <a:latin typeface="仿宋_GB2312" panose="02010609030101010101" pitchFamily="49" charset="-122"/>
                <a:ea typeface="仿宋_GB2312" panose="02010609030101010101" pitchFamily="49" charset="-122"/>
                <a:cs typeface="Open Sans Light" panose="020B0306030504020204" pitchFamily="34" charset="0"/>
              </a:rPr>
              <a:t>，在相对集中时间开展联合检查，避免在同一年度对同一项目重复检查、多头检查。</a:t>
            </a:r>
            <a:endParaRPr sz="3200" b="1" dirty="0">
              <a:solidFill>
                <a:srgbClr val="005DA2"/>
              </a:solidFill>
              <a:latin typeface="仿宋_GB2312" panose="02010609030101010101" pitchFamily="49" charset="-122"/>
              <a:ea typeface="仿宋_GB2312" panose="02010609030101010101" pitchFamily="49" charset="-122"/>
              <a:cs typeface="Open Sans Light" panose="020B0306030504020204" pitchFamily="34" charset="0"/>
            </a:endParaRPr>
          </a:p>
        </p:txBody>
      </p:sp>
      <p:sp>
        <p:nvSpPr>
          <p:cNvPr id="4" name="TextBox 3"/>
          <p:cNvSpPr txBox="1"/>
          <p:nvPr/>
        </p:nvSpPr>
        <p:spPr>
          <a:xfrm>
            <a:off x="1229994" y="326390"/>
            <a:ext cx="10054777" cy="461665"/>
          </a:xfrm>
          <a:prstGeom prst="rect">
            <a:avLst/>
          </a:prstGeom>
          <a:noFill/>
        </p:spPr>
        <p:txBody>
          <a:bodyPr wrap="square" rtlCol="0">
            <a:spAutoFit/>
          </a:bodyPr>
          <a:lstStyle/>
          <a:p>
            <a:pPr defTabSz="1218565"/>
            <a:r>
              <a:rPr lang="zh-CN" altLang="en-US" sz="2400" b="1" dirty="0" smtClean="0">
                <a:solidFill>
                  <a:prstClr val="black">
                    <a:lumMod val="75000"/>
                    <a:lumOff val="25000"/>
                  </a:prstClr>
                </a:solidFill>
                <a:latin typeface="微软雅黑" panose="020B0503020204020204" pitchFamily="34" charset="-122"/>
                <a:ea typeface="微软雅黑" panose="020B0503020204020204" pitchFamily="34" charset="-122"/>
              </a:rPr>
              <a:t>省财政厅科技厅落实党中央和云南省委意见</a:t>
            </a:r>
            <a:r>
              <a:rPr lang="zh-CN" altLang="en-US" sz="2400" b="1" dirty="0" smtClean="0">
                <a:solidFill>
                  <a:srgbClr val="FF0000"/>
                </a:solidFill>
                <a:latin typeface="微软雅黑" panose="020B0503020204020204" pitchFamily="34" charset="-122"/>
                <a:ea typeface="微软雅黑" panose="020B0503020204020204" pitchFamily="34" charset="-122"/>
              </a:rPr>
              <a:t>措施之二  </a:t>
            </a:r>
            <a:r>
              <a:rPr lang="en-US" altLang="zh-CN" sz="2400" b="1" dirty="0" smtClean="0">
                <a:solidFill>
                  <a:srgbClr val="FF0000"/>
                </a:solidFill>
                <a:latin typeface="微软雅黑" panose="020B0503020204020204" pitchFamily="34" charset="-122"/>
                <a:ea typeface="微软雅黑" panose="020B0503020204020204" pitchFamily="34" charset="-122"/>
              </a:rPr>
              <a:t>———</a:t>
            </a:r>
            <a:r>
              <a:rPr lang="zh-CN" altLang="en-US" sz="2400" b="1" dirty="0" smtClean="0">
                <a:solidFill>
                  <a:prstClr val="black">
                    <a:lumMod val="75000"/>
                    <a:lumOff val="25000"/>
                  </a:prstClr>
                </a:solidFill>
                <a:latin typeface="微软雅黑" panose="020B0503020204020204" pitchFamily="34" charset="-122"/>
                <a:ea typeface="微软雅黑" panose="020B0503020204020204" pitchFamily="34" charset="-122"/>
              </a:rPr>
              <a:t>十六条措施</a:t>
            </a:r>
            <a:endParaRPr lang="zh-CN" altLang="en-US" sz="2400" b="1" dirty="0">
              <a:solidFill>
                <a:prstClr val="black">
                  <a:lumMod val="75000"/>
                  <a:lumOff val="25000"/>
                </a:prstClr>
              </a:solidFill>
              <a:latin typeface="微软雅黑" panose="020B0503020204020204" pitchFamily="34" charset="-122"/>
              <a:ea typeface="微软雅黑" panose="020B0503020204020204" pitchFamily="34" charset="-122"/>
            </a:endParaRPr>
          </a:p>
        </p:txBody>
      </p:sp>
    </p:spTree>
  </p:cSld>
  <p:clrMapOvr>
    <a:masterClrMapping/>
  </p:clrMapOvr>
  <p:transition spd="slow">
    <p:cove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le 1"/>
          <p:cNvSpPr txBox="1"/>
          <p:nvPr/>
        </p:nvSpPr>
        <p:spPr>
          <a:xfrm>
            <a:off x="3134995" y="1021715"/>
            <a:ext cx="6516370" cy="506095"/>
          </a:xfrm>
          <a:prstGeom prst="rect">
            <a:avLst/>
          </a:prstGeom>
        </p:spPr>
        <p:txBody>
          <a:bodyPr lIns="0" rIns="0"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defTabSz="1218565"/>
            <a:r>
              <a:rPr sz="2000" b="1" dirty="0">
                <a:solidFill>
                  <a:schemeClr val="accent1"/>
                </a:solidFill>
                <a:effectLst/>
                <a:latin typeface="微软雅黑" panose="020B0503020204020204" pitchFamily="34" charset="-122"/>
                <a:ea typeface="微软雅黑" panose="020B0503020204020204" pitchFamily="34" charset="-122"/>
              </a:rPr>
              <a:t>（十一）避免重复多头检查降低科研活动干扰</a:t>
            </a:r>
            <a:endParaRPr sz="2000" b="1" dirty="0">
              <a:solidFill>
                <a:schemeClr val="accent1"/>
              </a:solidFill>
              <a:effectLst/>
              <a:latin typeface="微软雅黑" panose="020B0503020204020204" pitchFamily="34" charset="-122"/>
              <a:ea typeface="微软雅黑" panose="020B0503020204020204" pitchFamily="34" charset="-122"/>
            </a:endParaRPr>
          </a:p>
        </p:txBody>
      </p:sp>
      <p:sp>
        <p:nvSpPr>
          <p:cNvPr id="27" name="矩形 26"/>
          <p:cNvSpPr/>
          <p:nvPr/>
        </p:nvSpPr>
        <p:spPr>
          <a:xfrm>
            <a:off x="1567815" y="1649730"/>
            <a:ext cx="9616440" cy="2213610"/>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defTabSz="1218565"/>
            <a:endParaRPr lang="zh-CN" altLang="en-US" sz="2400">
              <a:solidFill>
                <a:prstClr val="white"/>
              </a:solidFill>
              <a:latin typeface="Calibri" panose="020F0502020204030204"/>
              <a:ea typeface="宋体" panose="02010600030101010101" pitchFamily="2" charset="-122"/>
            </a:endParaRPr>
          </a:p>
        </p:txBody>
      </p:sp>
      <p:sp>
        <p:nvSpPr>
          <p:cNvPr id="29" name="TextBox 28"/>
          <p:cNvSpPr txBox="1"/>
          <p:nvPr/>
        </p:nvSpPr>
        <p:spPr>
          <a:xfrm>
            <a:off x="1670685" y="2294890"/>
            <a:ext cx="9513570" cy="676910"/>
          </a:xfrm>
          <a:prstGeom prst="rect">
            <a:avLst/>
          </a:prstGeom>
          <a:noFill/>
        </p:spPr>
        <p:txBody>
          <a:bodyPr wrap="square" lIns="0" tIns="0" rIns="0" bIns="0" rtlCol="0">
            <a:spAutoFit/>
          </a:bodyPr>
          <a:lstStyle/>
          <a:p>
            <a:pPr defTabSz="1218565"/>
            <a:r>
              <a:rPr lang="en-US" sz="2000" b="1" dirty="0">
                <a:solidFill>
                  <a:srgbClr val="005DA2"/>
                </a:solidFill>
                <a:latin typeface="仿宋_GB2312" panose="02010609030101010101" pitchFamily="49" charset="-122"/>
                <a:ea typeface="仿宋_GB2312" panose="02010609030101010101" pitchFamily="49" charset="-122"/>
                <a:cs typeface="Open Sans Light" panose="020B0306030504020204" pitchFamily="34" charset="0"/>
              </a:rPr>
              <a:t>    </a:t>
            </a:r>
            <a:r>
              <a:rPr lang="en-US" sz="4400" b="1" dirty="0">
                <a:solidFill>
                  <a:srgbClr val="005DA2"/>
                </a:solidFill>
                <a:latin typeface="仿宋_GB2312" panose="02010609030101010101" pitchFamily="49" charset="-122"/>
                <a:ea typeface="仿宋_GB2312" panose="02010609030101010101" pitchFamily="49" charset="-122"/>
                <a:cs typeface="Open Sans Light" panose="020B0306030504020204" pitchFamily="34" charset="0"/>
              </a:rPr>
              <a:t>48</a:t>
            </a:r>
            <a:r>
              <a:rPr lang="zh-CN" altLang="en-US" sz="4400" b="1" dirty="0">
                <a:solidFill>
                  <a:srgbClr val="005DA2"/>
                </a:solidFill>
                <a:latin typeface="仿宋_GB2312" panose="02010609030101010101" pitchFamily="49" charset="-122"/>
                <a:ea typeface="仿宋_GB2312" panose="02010609030101010101" pitchFamily="49" charset="-122"/>
                <a:cs typeface="Open Sans Light" panose="020B0306030504020204" pitchFamily="34" charset="0"/>
              </a:rPr>
              <a:t>号文件出台后</a:t>
            </a:r>
            <a:endParaRPr lang="zh-CN" altLang="en-US" sz="4400" b="1" dirty="0">
              <a:solidFill>
                <a:srgbClr val="005DA2"/>
              </a:solidFill>
              <a:latin typeface="仿宋_GB2312" panose="02010609030101010101" pitchFamily="49" charset="-122"/>
              <a:ea typeface="仿宋_GB2312" panose="02010609030101010101" pitchFamily="49" charset="-122"/>
              <a:cs typeface="Open Sans Light" panose="020B0306030504020204" pitchFamily="34" charset="0"/>
            </a:endParaRPr>
          </a:p>
        </p:txBody>
      </p:sp>
      <p:sp>
        <p:nvSpPr>
          <p:cNvPr id="31" name="矩形 30"/>
          <p:cNvSpPr/>
          <p:nvPr/>
        </p:nvSpPr>
        <p:spPr>
          <a:xfrm>
            <a:off x="1199456" y="4066539"/>
            <a:ext cx="8009858" cy="193362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endParaRPr lang="zh-CN" altLang="en-US" sz="2400">
              <a:solidFill>
                <a:prstClr val="white"/>
              </a:solidFill>
              <a:latin typeface="Calibri" panose="020F0502020204030204"/>
              <a:ea typeface="宋体" panose="02010600030101010101" pitchFamily="2" charset="-122"/>
            </a:endParaRPr>
          </a:p>
        </p:txBody>
      </p:sp>
      <p:sp>
        <p:nvSpPr>
          <p:cNvPr id="34" name="TextBox 33"/>
          <p:cNvSpPr txBox="1"/>
          <p:nvPr/>
        </p:nvSpPr>
        <p:spPr>
          <a:xfrm>
            <a:off x="1567815" y="4321810"/>
            <a:ext cx="9616440" cy="1292225"/>
          </a:xfrm>
          <a:prstGeom prst="rect">
            <a:avLst/>
          </a:prstGeom>
          <a:noFill/>
        </p:spPr>
        <p:txBody>
          <a:bodyPr wrap="square" lIns="0" tIns="0" rIns="0" bIns="0" rtlCol="0">
            <a:spAutoFit/>
          </a:bodyPr>
          <a:lstStyle/>
          <a:p>
            <a:pPr defTabSz="1218565"/>
            <a:r>
              <a:rPr lang="en-US" sz="2000" b="1" dirty="0">
                <a:solidFill>
                  <a:srgbClr val="FF0000"/>
                </a:solidFill>
                <a:effectLst/>
                <a:latin typeface="仿宋_GB2312" panose="02010609030101010101" pitchFamily="49" charset="-122"/>
                <a:ea typeface="仿宋_GB2312" panose="02010609030101010101" pitchFamily="49" charset="-122"/>
                <a:cs typeface="仿宋_GB2312" panose="02010609030101010101" pitchFamily="49" charset="-122"/>
              </a:rPr>
              <a:t>    </a:t>
            </a:r>
            <a:r>
              <a:rPr altLang="zh-CN" sz="2800" b="1" dirty="0">
                <a:solidFill>
                  <a:srgbClr val="FF0000"/>
                </a:solidFill>
                <a:effectLst/>
                <a:latin typeface="仿宋_GB2312" panose="02010609030101010101" pitchFamily="49" charset="-122"/>
                <a:ea typeface="仿宋_GB2312" panose="02010609030101010101" pitchFamily="49" charset="-122"/>
                <a:cs typeface="仿宋_GB2312" panose="02010609030101010101" pitchFamily="49" charset="-122"/>
              </a:rPr>
              <a:t>探索实行“双随机、一公开”检查方式，</a:t>
            </a:r>
            <a:r>
              <a:rPr altLang="zh-CN" sz="2800" b="1" dirty="0">
                <a:solidFill>
                  <a:schemeClr val="tx1"/>
                </a:solidFill>
                <a:effectLst/>
                <a:latin typeface="仿宋_GB2312" panose="02010609030101010101" pitchFamily="49" charset="-122"/>
                <a:ea typeface="仿宋_GB2312" panose="02010609030101010101" pitchFamily="49" charset="-122"/>
                <a:cs typeface="仿宋_GB2312" panose="02010609030101010101" pitchFamily="49" charset="-122"/>
              </a:rPr>
              <a:t>充分利用大数据等信息技术提高监督检查效率，实行监督检查结果信息共享和互认，最大限度降低对科研活动的干扰。</a:t>
            </a:r>
            <a:endParaRPr altLang="zh-CN" sz="2800" b="1" dirty="0">
              <a:solidFill>
                <a:schemeClr val="tx1"/>
              </a:solidFill>
              <a:effectLst/>
              <a:latin typeface="仿宋_GB2312" panose="02010609030101010101" pitchFamily="49" charset="-122"/>
              <a:ea typeface="仿宋_GB2312" panose="02010609030101010101" pitchFamily="49" charset="-122"/>
              <a:cs typeface="仿宋_GB2312" panose="02010609030101010101" pitchFamily="49" charset="-122"/>
            </a:endParaRPr>
          </a:p>
        </p:txBody>
      </p:sp>
      <p:sp>
        <p:nvSpPr>
          <p:cNvPr id="4" name="TextBox 3"/>
          <p:cNvSpPr txBox="1"/>
          <p:nvPr/>
        </p:nvSpPr>
        <p:spPr>
          <a:xfrm>
            <a:off x="1229994" y="326390"/>
            <a:ext cx="10054777" cy="461665"/>
          </a:xfrm>
          <a:prstGeom prst="rect">
            <a:avLst/>
          </a:prstGeom>
          <a:noFill/>
        </p:spPr>
        <p:txBody>
          <a:bodyPr wrap="square" rtlCol="0">
            <a:spAutoFit/>
          </a:bodyPr>
          <a:lstStyle/>
          <a:p>
            <a:pPr defTabSz="1218565"/>
            <a:r>
              <a:rPr lang="zh-CN" altLang="en-US" sz="2400" b="1" dirty="0" smtClean="0">
                <a:solidFill>
                  <a:prstClr val="black">
                    <a:lumMod val="75000"/>
                    <a:lumOff val="25000"/>
                  </a:prstClr>
                </a:solidFill>
                <a:latin typeface="微软雅黑" panose="020B0503020204020204" pitchFamily="34" charset="-122"/>
                <a:ea typeface="微软雅黑" panose="020B0503020204020204" pitchFamily="34" charset="-122"/>
              </a:rPr>
              <a:t>省财政厅科技厅落实党中央和云南省委意见</a:t>
            </a:r>
            <a:r>
              <a:rPr lang="zh-CN" altLang="en-US" sz="2400" b="1" dirty="0" smtClean="0">
                <a:solidFill>
                  <a:srgbClr val="FF0000"/>
                </a:solidFill>
                <a:latin typeface="微软雅黑" panose="020B0503020204020204" pitchFamily="34" charset="-122"/>
                <a:ea typeface="微软雅黑" panose="020B0503020204020204" pitchFamily="34" charset="-122"/>
              </a:rPr>
              <a:t>措施之二  </a:t>
            </a:r>
            <a:r>
              <a:rPr lang="en-US" altLang="zh-CN" sz="2400" b="1" dirty="0" smtClean="0">
                <a:solidFill>
                  <a:srgbClr val="FF0000"/>
                </a:solidFill>
                <a:latin typeface="微软雅黑" panose="020B0503020204020204" pitchFamily="34" charset="-122"/>
                <a:ea typeface="微软雅黑" panose="020B0503020204020204" pitchFamily="34" charset="-122"/>
              </a:rPr>
              <a:t>———</a:t>
            </a:r>
            <a:r>
              <a:rPr lang="zh-CN" altLang="en-US" sz="2400" b="1" dirty="0" smtClean="0">
                <a:solidFill>
                  <a:prstClr val="black">
                    <a:lumMod val="75000"/>
                    <a:lumOff val="25000"/>
                  </a:prstClr>
                </a:solidFill>
                <a:latin typeface="微软雅黑" panose="020B0503020204020204" pitchFamily="34" charset="-122"/>
                <a:ea typeface="微软雅黑" panose="020B0503020204020204" pitchFamily="34" charset="-122"/>
              </a:rPr>
              <a:t>十六条措施</a:t>
            </a:r>
            <a:endParaRPr lang="zh-CN" altLang="en-US" sz="2400" b="1" dirty="0">
              <a:solidFill>
                <a:prstClr val="black">
                  <a:lumMod val="75000"/>
                  <a:lumOff val="25000"/>
                </a:prstClr>
              </a:solidFill>
              <a:latin typeface="微软雅黑" panose="020B0503020204020204" pitchFamily="34" charset="-122"/>
              <a:ea typeface="微软雅黑" panose="020B0503020204020204" pitchFamily="34" charset="-122"/>
            </a:endParaRPr>
          </a:p>
        </p:txBody>
      </p:sp>
    </p:spTree>
  </p:cSld>
  <p:clrMapOvr>
    <a:masterClrMapping/>
  </p:clrMapOvr>
  <p:transition spd="slow">
    <p:cove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3883"/>
          <p:cNvSpPr/>
          <p:nvPr/>
        </p:nvSpPr>
        <p:spPr>
          <a:xfrm>
            <a:off x="1422304" y="1299237"/>
            <a:ext cx="9337873" cy="602535"/>
          </a:xfrm>
          <a:prstGeom prst="roundRect">
            <a:avLst>
              <a:gd name="adj" fmla="val 50000"/>
            </a:avLst>
          </a:prstGeom>
          <a:solidFill>
            <a:schemeClr val="accent1"/>
          </a:solidFill>
          <a:ln w="12700" cap="flat">
            <a:noFill/>
            <a:miter lim="400000"/>
          </a:ln>
          <a:effectLst/>
        </p:spPr>
        <p:txBody>
          <a:bodyPr wrap="square" lIns="19051" tIns="19051" rIns="19051" bIns="19051" numCol="1" anchor="ctr">
            <a:noAutofit/>
          </a:bodyPr>
          <a:lstStyle/>
          <a:p>
            <a:pPr defTabSz="1218565"/>
            <a:endParaRPr sz="1735">
              <a:solidFill>
                <a:prstClr val="black"/>
              </a:solidFill>
              <a:latin typeface="Calibri" panose="020F0502020204030204"/>
            </a:endParaRPr>
          </a:p>
        </p:txBody>
      </p:sp>
      <p:sp>
        <p:nvSpPr>
          <p:cNvPr id="3" name="Shape 3885"/>
          <p:cNvSpPr/>
          <p:nvPr/>
        </p:nvSpPr>
        <p:spPr>
          <a:xfrm>
            <a:off x="1416050" y="2053590"/>
            <a:ext cx="9208135" cy="1107440"/>
          </a:xfrm>
          <a:prstGeom prst="rect">
            <a:avLst/>
          </a:prstGeom>
          <a:noFill/>
          <a:ln w="12700" cap="flat">
            <a:noFill/>
            <a:miter lim="400000"/>
          </a:ln>
          <a:effectLst/>
        </p:spPr>
        <p:txBody>
          <a:bodyPr wrap="square" lIns="0" tIns="0" rIns="0" bIns="0" numCol="1" anchor="t">
            <a:spAutoFit/>
          </a:bodyPr>
          <a:lstStyle>
            <a:lvl1pPr>
              <a:lnSpc>
                <a:spcPct val="120000"/>
              </a:lnSpc>
              <a:spcBef>
                <a:spcPts val="4500"/>
              </a:spcBef>
              <a:defRPr sz="2000">
                <a:solidFill>
                  <a:srgbClr val="53585F"/>
                </a:solidFill>
              </a:defRPr>
            </a:lvl1pPr>
          </a:lstStyle>
          <a:p>
            <a:pPr algn="just" defTabSz="1218565">
              <a:spcBef>
                <a:spcPts val="6000"/>
              </a:spcBef>
            </a:pPr>
            <a:r>
              <a:rPr lang="en-US" altLang="zh-CN" b="1" dirty="0" smtClean="0">
                <a:solidFill>
                  <a:schemeClr val="tx1"/>
                </a:solidFill>
                <a:latin typeface="仿宋" panose="02010609060101010101" charset="-122"/>
                <a:ea typeface="仿宋" panose="02010609060101010101" charset="-122"/>
              </a:rPr>
              <a:t>   </a:t>
            </a:r>
            <a:r>
              <a:rPr lang="zh-CN" altLang="zh-CN" b="1" dirty="0" smtClean="0">
                <a:solidFill>
                  <a:schemeClr val="tx1"/>
                </a:solidFill>
                <a:latin typeface="仿宋" panose="02010609060101010101" charset="-122"/>
                <a:ea typeface="仿宋" panose="02010609060101010101" charset="-122"/>
              </a:rPr>
              <a:t>加</a:t>
            </a:r>
            <a:r>
              <a:rPr lang="zh-CN" altLang="zh-CN" b="1" dirty="0">
                <a:solidFill>
                  <a:schemeClr val="tx1"/>
                </a:solidFill>
                <a:latin typeface="仿宋" panose="02010609060101010101" charset="-122"/>
                <a:ea typeface="仿宋" panose="02010609060101010101" charset="-122"/>
              </a:rPr>
              <a:t>强项目绩效目标编审、绩效跟踪、绩效评价、绩效评价结果运用的全过程绩效管理，推动项目管理从重数量、重过程向重质量、重结果转变。严格依据任务书在项目实施期末进行一次性综合绩效评价，绩效评价结果视为项目验收结论。</a:t>
            </a:r>
            <a:endParaRPr lang="zh-CN" altLang="zh-CN" b="1" dirty="0">
              <a:solidFill>
                <a:schemeClr val="tx1"/>
              </a:solidFill>
              <a:latin typeface="仿宋" panose="02010609060101010101" charset="-122"/>
              <a:ea typeface="仿宋" panose="02010609060101010101" charset="-122"/>
            </a:endParaRPr>
          </a:p>
        </p:txBody>
      </p:sp>
      <p:sp>
        <p:nvSpPr>
          <p:cNvPr id="4" name="Shape 3886"/>
          <p:cNvSpPr/>
          <p:nvPr/>
        </p:nvSpPr>
        <p:spPr>
          <a:xfrm>
            <a:off x="1415954" y="3247062"/>
            <a:ext cx="9337873" cy="602535"/>
          </a:xfrm>
          <a:prstGeom prst="roundRect">
            <a:avLst>
              <a:gd name="adj" fmla="val 50000"/>
            </a:avLst>
          </a:prstGeom>
          <a:solidFill>
            <a:schemeClr val="accent1"/>
          </a:solidFill>
          <a:ln w="12700" cap="flat">
            <a:noFill/>
            <a:miter lim="400000"/>
          </a:ln>
          <a:effectLst/>
        </p:spPr>
        <p:txBody>
          <a:bodyPr wrap="square" lIns="19051" tIns="19051" rIns="19051" bIns="19051" numCol="1" anchor="ctr">
            <a:noAutofit/>
          </a:bodyPr>
          <a:lstStyle/>
          <a:p>
            <a:pPr defTabSz="1218565"/>
            <a:endParaRPr sz="1735">
              <a:solidFill>
                <a:prstClr val="black"/>
              </a:solidFill>
              <a:latin typeface="Calibri" panose="020F0502020204030204"/>
            </a:endParaRPr>
          </a:p>
        </p:txBody>
      </p:sp>
      <p:sp>
        <p:nvSpPr>
          <p:cNvPr id="5" name="Shape 3888"/>
          <p:cNvSpPr/>
          <p:nvPr/>
        </p:nvSpPr>
        <p:spPr>
          <a:xfrm>
            <a:off x="1423035" y="3916045"/>
            <a:ext cx="9107805" cy="1107440"/>
          </a:xfrm>
          <a:prstGeom prst="rect">
            <a:avLst/>
          </a:prstGeom>
          <a:noFill/>
          <a:ln w="12700" cap="flat">
            <a:noFill/>
            <a:miter lim="400000"/>
          </a:ln>
          <a:effectLst/>
        </p:spPr>
        <p:txBody>
          <a:bodyPr wrap="square" lIns="0" tIns="0" rIns="0" bIns="0" numCol="1" anchor="t">
            <a:spAutoFit/>
          </a:bodyPr>
          <a:lstStyle>
            <a:lvl1pPr>
              <a:lnSpc>
                <a:spcPct val="120000"/>
              </a:lnSpc>
              <a:spcBef>
                <a:spcPts val="4500"/>
              </a:spcBef>
              <a:defRPr sz="2000">
                <a:solidFill>
                  <a:srgbClr val="53585F"/>
                </a:solidFill>
              </a:defRPr>
            </a:lvl1pPr>
          </a:lstStyle>
          <a:p>
            <a:r>
              <a:rPr lang="en-US" altLang="zh-CN" b="1" dirty="0" smtClean="0">
                <a:solidFill>
                  <a:schemeClr val="tx1"/>
                </a:solidFill>
                <a:latin typeface="仿宋" panose="02010609060101010101" charset="-122"/>
                <a:ea typeface="仿宋" panose="02010609060101010101" charset="-122"/>
              </a:rPr>
              <a:t>    </a:t>
            </a:r>
            <a:r>
              <a:rPr lang="zh-CN" altLang="zh-CN" b="1" dirty="0" smtClean="0">
                <a:solidFill>
                  <a:schemeClr val="tx1"/>
                </a:solidFill>
                <a:latin typeface="仿宋" panose="02010609060101010101" charset="-122"/>
                <a:ea typeface="仿宋" panose="02010609060101010101" charset="-122"/>
              </a:rPr>
              <a:t>尽快出台《云南省财政支持和促进科技成果转化的实施意见》，从财政资金奖补、完善财政相关政策、强化财政金融支撑作用等方面提出措施，加大财政对科技成果转化的支持力度，强化正向激励，推动云南经济社会高质量跨越发展。</a:t>
            </a:r>
            <a:endParaRPr lang="zh-CN" altLang="zh-CN" b="1" dirty="0" smtClean="0">
              <a:solidFill>
                <a:schemeClr val="tx1"/>
              </a:solidFill>
              <a:latin typeface="仿宋" panose="02010609060101010101" charset="-122"/>
              <a:ea typeface="仿宋" panose="02010609060101010101" charset="-122"/>
            </a:endParaRPr>
          </a:p>
        </p:txBody>
      </p:sp>
      <p:sp>
        <p:nvSpPr>
          <p:cNvPr id="6" name="Shape 3889"/>
          <p:cNvSpPr/>
          <p:nvPr/>
        </p:nvSpPr>
        <p:spPr>
          <a:xfrm>
            <a:off x="1193069" y="5023363"/>
            <a:ext cx="9337873" cy="602535"/>
          </a:xfrm>
          <a:prstGeom prst="roundRect">
            <a:avLst>
              <a:gd name="adj" fmla="val 50000"/>
            </a:avLst>
          </a:prstGeom>
          <a:solidFill>
            <a:schemeClr val="accent1"/>
          </a:solidFill>
          <a:ln w="12700" cap="flat">
            <a:noFill/>
            <a:miter lim="400000"/>
          </a:ln>
          <a:effectLst/>
        </p:spPr>
        <p:txBody>
          <a:bodyPr wrap="square" lIns="19051" tIns="19051" rIns="19051" bIns="19051" numCol="1" anchor="ctr">
            <a:noAutofit/>
          </a:bodyPr>
          <a:lstStyle/>
          <a:p>
            <a:pPr defTabSz="1218565"/>
            <a:endParaRPr sz="1735">
              <a:solidFill>
                <a:prstClr val="black"/>
              </a:solidFill>
              <a:latin typeface="Calibri" panose="020F0502020204030204"/>
            </a:endParaRPr>
          </a:p>
        </p:txBody>
      </p:sp>
      <p:sp>
        <p:nvSpPr>
          <p:cNvPr id="7" name="Shape 3891"/>
          <p:cNvSpPr/>
          <p:nvPr/>
        </p:nvSpPr>
        <p:spPr>
          <a:xfrm>
            <a:off x="1358265" y="5855335"/>
            <a:ext cx="8390890" cy="738505"/>
          </a:xfrm>
          <a:prstGeom prst="rect">
            <a:avLst/>
          </a:prstGeom>
          <a:noFill/>
          <a:ln w="12700" cap="flat">
            <a:noFill/>
            <a:miter lim="400000"/>
          </a:ln>
          <a:effectLst/>
        </p:spPr>
        <p:txBody>
          <a:bodyPr wrap="square" lIns="0" tIns="0" rIns="0" bIns="0" numCol="1" anchor="t">
            <a:spAutoFit/>
          </a:bodyPr>
          <a:lstStyle>
            <a:lvl1pPr>
              <a:lnSpc>
                <a:spcPct val="120000"/>
              </a:lnSpc>
              <a:spcBef>
                <a:spcPts val="4500"/>
              </a:spcBef>
              <a:defRPr sz="2000">
                <a:solidFill>
                  <a:srgbClr val="53585F"/>
                </a:solidFill>
              </a:defRPr>
            </a:lvl1pPr>
          </a:lstStyle>
          <a:p>
            <a:pPr algn="just" defTabSz="1218565">
              <a:spcBef>
                <a:spcPts val="6000"/>
              </a:spcBef>
            </a:pPr>
            <a:r>
              <a:rPr lang="en-US" altLang="zh-CN" b="1" dirty="0" smtClean="0">
                <a:solidFill>
                  <a:schemeClr val="tx1"/>
                </a:solidFill>
                <a:latin typeface="仿宋" panose="02010609060101010101" charset="-122"/>
                <a:ea typeface="仿宋" panose="02010609060101010101" charset="-122"/>
              </a:rPr>
              <a:t>   </a:t>
            </a:r>
            <a:r>
              <a:rPr lang="zh-CN" altLang="zh-CN" b="1" dirty="0" smtClean="0">
                <a:solidFill>
                  <a:schemeClr val="tx1"/>
                </a:solidFill>
                <a:latin typeface="仿宋" panose="02010609060101010101" charset="-122"/>
                <a:ea typeface="仿宋" panose="02010609060101010101" charset="-122"/>
              </a:rPr>
              <a:t>积</a:t>
            </a:r>
            <a:r>
              <a:rPr lang="zh-CN" altLang="zh-CN" b="1" dirty="0">
                <a:solidFill>
                  <a:schemeClr val="tx1"/>
                </a:solidFill>
                <a:latin typeface="仿宋" panose="02010609060101010101" charset="-122"/>
                <a:ea typeface="仿宋" panose="02010609060101010101" charset="-122"/>
              </a:rPr>
              <a:t>极对接财政部，待《国有资产评估管理办法》修订完成后，按照有关要求进一步简化科技成果的国有资产评估程序，提高科技成果转化效率。</a:t>
            </a:r>
            <a:endParaRPr lang="zh-CN" altLang="zh-CN" b="1" dirty="0">
              <a:solidFill>
                <a:schemeClr val="tx1"/>
              </a:solidFill>
              <a:latin typeface="仿宋" panose="02010609060101010101" charset="-122"/>
              <a:ea typeface="仿宋" panose="02010609060101010101" charset="-122"/>
            </a:endParaRPr>
          </a:p>
        </p:txBody>
      </p:sp>
      <p:sp>
        <p:nvSpPr>
          <p:cNvPr id="8" name="Text Placeholder 5"/>
          <p:cNvSpPr txBox="1"/>
          <p:nvPr/>
        </p:nvSpPr>
        <p:spPr>
          <a:xfrm>
            <a:off x="3959135" y="1492652"/>
            <a:ext cx="4034972" cy="408745"/>
          </a:xfrm>
          <a:prstGeom prst="rect">
            <a:avLst/>
          </a:prstGeom>
        </p:spPr>
        <p:txBody>
          <a:bodyPr anchor="ctr">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defTabSz="1218565">
              <a:buNone/>
            </a:pPr>
            <a:r>
              <a:rPr sz="1865" b="1" dirty="0">
                <a:solidFill>
                  <a:srgbClr val="FCFCFC"/>
                </a:solidFill>
                <a:latin typeface="微软雅黑" panose="020B0503020204020204" pitchFamily="34" charset="-122"/>
                <a:ea typeface="微软雅黑" panose="020B0503020204020204" pitchFamily="34" charset="-122"/>
              </a:rPr>
              <a:t>（十二）强化绩效管理</a:t>
            </a:r>
            <a:endParaRPr sz="1865" b="1" dirty="0">
              <a:solidFill>
                <a:srgbClr val="FCFCFC"/>
              </a:solidFill>
              <a:latin typeface="微软雅黑" panose="020B0503020204020204" pitchFamily="34" charset="-122"/>
              <a:ea typeface="微软雅黑" panose="020B0503020204020204" pitchFamily="34" charset="-122"/>
            </a:endParaRPr>
          </a:p>
        </p:txBody>
      </p:sp>
      <p:sp>
        <p:nvSpPr>
          <p:cNvPr id="9" name="Text Placeholder 5"/>
          <p:cNvSpPr txBox="1"/>
          <p:nvPr/>
        </p:nvSpPr>
        <p:spPr>
          <a:xfrm>
            <a:off x="3093085" y="5120640"/>
            <a:ext cx="5854700" cy="408940"/>
          </a:xfrm>
          <a:prstGeom prst="rect">
            <a:avLst/>
          </a:prstGeom>
        </p:spPr>
        <p:txBody>
          <a:bodyPr vert="horz" lIns="0" tIns="0" rIns="0" bIns="0" rtlCol="0" anchor="ct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defTabSz="1218565">
              <a:spcBef>
                <a:spcPts val="1335"/>
              </a:spcBef>
            </a:pPr>
            <a:r>
              <a:rPr sz="1800" b="1" dirty="0">
                <a:solidFill>
                  <a:srgbClr val="FCFCFC"/>
                </a:solidFill>
                <a:latin typeface="微软雅黑" panose="020B0503020204020204" pitchFamily="34" charset="-122"/>
                <a:ea typeface="微软雅黑" panose="020B0503020204020204" pitchFamily="34" charset="-122"/>
              </a:rPr>
              <a:t>（十四）进一步明确科技成果作为国有资产的管理程序</a:t>
            </a:r>
            <a:endParaRPr sz="1800" b="1" dirty="0">
              <a:solidFill>
                <a:srgbClr val="FCFCFC"/>
              </a:solidFill>
              <a:latin typeface="微软雅黑" panose="020B0503020204020204" pitchFamily="34" charset="-122"/>
              <a:ea typeface="微软雅黑" panose="020B0503020204020204" pitchFamily="34" charset="-122"/>
            </a:endParaRPr>
          </a:p>
        </p:txBody>
      </p:sp>
      <p:sp>
        <p:nvSpPr>
          <p:cNvPr id="11" name="Text Placeholder 5"/>
          <p:cNvSpPr txBox="1"/>
          <p:nvPr/>
        </p:nvSpPr>
        <p:spPr>
          <a:xfrm>
            <a:off x="3983900" y="3343322"/>
            <a:ext cx="4721678" cy="408745"/>
          </a:xfrm>
          <a:prstGeom prst="rect">
            <a:avLst/>
          </a:prstGeom>
        </p:spPr>
        <p:txBody>
          <a:bodyPr vert="horz" lIns="0" tIns="0" rIns="0" bIns="0" rtlCol="0" anchor="ct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defTabSz="1218565">
              <a:spcBef>
                <a:spcPts val="1335"/>
              </a:spcBef>
            </a:pPr>
            <a:r>
              <a:rPr sz="1800" b="1" dirty="0">
                <a:solidFill>
                  <a:srgbClr val="FCFCFC"/>
                </a:solidFill>
                <a:latin typeface="黑体" panose="02010600030101010101" pitchFamily="49" charset="-122"/>
                <a:ea typeface="黑体" panose="02010600030101010101" pitchFamily="49" charset="-122"/>
              </a:rPr>
              <a:t>（十三）加大财政对科技成果转化的支持力度</a:t>
            </a:r>
            <a:endParaRPr sz="1800" b="1" dirty="0">
              <a:solidFill>
                <a:srgbClr val="FCFCFC"/>
              </a:solidFill>
              <a:latin typeface="黑体" panose="02010600030101010101" pitchFamily="49" charset="-122"/>
              <a:ea typeface="黑体" panose="02010600030101010101" pitchFamily="49" charset="-122"/>
            </a:endParaRPr>
          </a:p>
        </p:txBody>
      </p:sp>
      <p:sp>
        <p:nvSpPr>
          <p:cNvPr id="10" name="TextBox 3"/>
          <p:cNvSpPr txBox="1"/>
          <p:nvPr/>
        </p:nvSpPr>
        <p:spPr>
          <a:xfrm>
            <a:off x="1229995" y="326390"/>
            <a:ext cx="9914927" cy="461665"/>
          </a:xfrm>
          <a:prstGeom prst="rect">
            <a:avLst/>
          </a:prstGeom>
          <a:noFill/>
        </p:spPr>
        <p:txBody>
          <a:bodyPr wrap="square" rtlCol="0">
            <a:spAutoFit/>
          </a:bodyPr>
          <a:lstStyle/>
          <a:p>
            <a:pPr defTabSz="1218565"/>
            <a:r>
              <a:rPr lang="zh-CN" altLang="en-US" sz="2400" b="1" dirty="0" smtClean="0">
                <a:solidFill>
                  <a:prstClr val="black">
                    <a:lumMod val="75000"/>
                    <a:lumOff val="25000"/>
                  </a:prstClr>
                </a:solidFill>
                <a:latin typeface="微软雅黑" panose="020B0503020204020204" pitchFamily="34" charset="-122"/>
                <a:ea typeface="微软雅黑" panose="020B0503020204020204" pitchFamily="34" charset="-122"/>
              </a:rPr>
              <a:t>省财政厅科技厅落实党中央和云南省委意见</a:t>
            </a:r>
            <a:r>
              <a:rPr lang="zh-CN" altLang="en-US" sz="2400" b="1" dirty="0" smtClean="0">
                <a:solidFill>
                  <a:srgbClr val="FF0000"/>
                </a:solidFill>
                <a:latin typeface="微软雅黑" panose="020B0503020204020204" pitchFamily="34" charset="-122"/>
                <a:ea typeface="微软雅黑" panose="020B0503020204020204" pitchFamily="34" charset="-122"/>
              </a:rPr>
              <a:t>措施之二  </a:t>
            </a:r>
            <a:r>
              <a:rPr lang="en-US" altLang="zh-CN" sz="2400" b="1" dirty="0" smtClean="0">
                <a:solidFill>
                  <a:srgbClr val="FF0000"/>
                </a:solidFill>
                <a:latin typeface="微软雅黑" panose="020B0503020204020204" pitchFamily="34" charset="-122"/>
                <a:ea typeface="微软雅黑" panose="020B0503020204020204" pitchFamily="34" charset="-122"/>
              </a:rPr>
              <a:t>———</a:t>
            </a:r>
            <a:r>
              <a:rPr lang="zh-CN" altLang="en-US" sz="2400" b="1" dirty="0" smtClean="0">
                <a:solidFill>
                  <a:prstClr val="black">
                    <a:lumMod val="75000"/>
                    <a:lumOff val="25000"/>
                  </a:prstClr>
                </a:solidFill>
                <a:latin typeface="微软雅黑" panose="020B0503020204020204" pitchFamily="34" charset="-122"/>
                <a:ea typeface="微软雅黑" panose="020B0503020204020204" pitchFamily="34" charset="-122"/>
              </a:rPr>
              <a:t>十六条措施</a:t>
            </a:r>
            <a:endParaRPr lang="zh-CN" altLang="en-US" sz="2400" b="1" dirty="0">
              <a:solidFill>
                <a:prstClr val="black">
                  <a:lumMod val="75000"/>
                  <a:lumOff val="25000"/>
                </a:prstClr>
              </a:solidFill>
              <a:latin typeface="微软雅黑" panose="020B0503020204020204" pitchFamily="34" charset="-122"/>
              <a:ea typeface="微软雅黑" panose="020B0503020204020204" pitchFamily="34" charset="-122"/>
            </a:endParaRPr>
          </a:p>
        </p:txBody>
      </p:sp>
    </p:spTree>
  </p:cSld>
  <p:clrMapOvr>
    <a:masterClrMapping/>
  </p:clrMapOvr>
  <p:transition spd="slow">
    <p:cove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le 1"/>
          <p:cNvSpPr txBox="1"/>
          <p:nvPr/>
        </p:nvSpPr>
        <p:spPr>
          <a:xfrm>
            <a:off x="1148080" y="266700"/>
            <a:ext cx="9857105" cy="506095"/>
          </a:xfrm>
          <a:prstGeom prst="rect">
            <a:avLst/>
          </a:prstGeom>
        </p:spPr>
        <p:txBody>
          <a:bodyPr lIns="0" rIns="0"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defTabSz="1218565"/>
            <a:r>
              <a:rPr lang="zh-CN" altLang="en-US" sz="2400" b="1" dirty="0" smtClean="0">
                <a:solidFill>
                  <a:prstClr val="black">
                    <a:lumMod val="75000"/>
                    <a:lumOff val="25000"/>
                  </a:prstClr>
                </a:solidFill>
                <a:latin typeface="微软雅黑" panose="020B0503020204020204" pitchFamily="34" charset="-122"/>
                <a:ea typeface="微软雅黑" panose="020B0503020204020204" pitchFamily="34" charset="-122"/>
              </a:rPr>
              <a:t>省财政厅科技厅落实</a:t>
            </a:r>
            <a:r>
              <a:rPr lang="zh-CN" altLang="en-US" sz="2400" b="1" dirty="0" smtClean="0">
                <a:solidFill>
                  <a:srgbClr val="FF0000"/>
                </a:solidFill>
                <a:latin typeface="微软雅黑" panose="020B0503020204020204" pitchFamily="34" charset="-122"/>
                <a:ea typeface="微软雅黑" panose="020B0503020204020204" pitchFamily="34" charset="-122"/>
              </a:rPr>
              <a:t>举措之二</a:t>
            </a:r>
            <a:r>
              <a:rPr lang="en-US" altLang="zh-CN" sz="2400" b="1" dirty="0" smtClean="0">
                <a:solidFill>
                  <a:srgbClr val="FF0000"/>
                </a:solidFill>
                <a:latin typeface="微软雅黑" panose="020B0503020204020204" pitchFamily="34" charset="-122"/>
                <a:ea typeface="微软雅黑" panose="020B0503020204020204" pitchFamily="34" charset="-122"/>
              </a:rPr>
              <a:t>———</a:t>
            </a:r>
            <a:r>
              <a:rPr lang="zh-CN" altLang="en-US" sz="2400" b="1" dirty="0" smtClean="0">
                <a:solidFill>
                  <a:prstClr val="black">
                    <a:lumMod val="75000"/>
                    <a:lumOff val="25000"/>
                  </a:prstClr>
                </a:solidFill>
                <a:latin typeface="微软雅黑" panose="020B0503020204020204" pitchFamily="34" charset="-122"/>
                <a:ea typeface="微软雅黑" panose="020B0503020204020204" pitchFamily="34" charset="-122"/>
              </a:rPr>
              <a:t>十</a:t>
            </a:r>
            <a:r>
              <a:rPr lang="zh-CN" altLang="en-US" sz="2400" b="1" dirty="0">
                <a:solidFill>
                  <a:prstClr val="black">
                    <a:lumMod val="75000"/>
                    <a:lumOff val="25000"/>
                  </a:prstClr>
                </a:solidFill>
                <a:latin typeface="微软雅黑" panose="020B0503020204020204" pitchFamily="34" charset="-122"/>
                <a:ea typeface="微软雅黑" panose="020B0503020204020204" pitchFamily="34" charset="-122"/>
              </a:rPr>
              <a:t>六条措施</a:t>
            </a:r>
            <a:endParaRPr lang="zh-CN" altLang="en-US" sz="2400" b="1" dirty="0">
              <a:solidFill>
                <a:prstClr val="black">
                  <a:lumMod val="75000"/>
                  <a:lumOff val="25000"/>
                </a:prstClr>
              </a:solidFill>
              <a:latin typeface="微软雅黑" panose="020B0503020204020204" pitchFamily="34" charset="-122"/>
              <a:ea typeface="微软雅黑" panose="020B0503020204020204" pitchFamily="34" charset="-122"/>
            </a:endParaRPr>
          </a:p>
        </p:txBody>
      </p:sp>
      <p:graphicFrame>
        <p:nvGraphicFramePr>
          <p:cNvPr id="3" name="表格 2"/>
          <p:cNvGraphicFramePr/>
          <p:nvPr/>
        </p:nvGraphicFramePr>
        <p:xfrm>
          <a:off x="734518" y="1334126"/>
          <a:ext cx="11457482" cy="4925417"/>
        </p:xfrm>
        <a:graphic>
          <a:graphicData uri="http://schemas.openxmlformats.org/drawingml/2006/table">
            <a:tbl>
              <a:tblPr firstRow="1" bandRow="1">
                <a:tableStyleId>{5C22544A-7EE6-4342-B048-85BDC9FD1C3A}</a:tableStyleId>
              </a:tblPr>
              <a:tblGrid>
                <a:gridCol w="11457482"/>
              </a:tblGrid>
              <a:tr h="955223">
                <a:tc>
                  <a:txBody>
                    <a:bodyPr/>
                    <a:lstStyle/>
                    <a:p>
                      <a:pPr algn="ctr">
                        <a:buNone/>
                      </a:pPr>
                      <a:endParaRPr lang="zh-CN" altLang="en-US" dirty="0" smtClean="0">
                        <a:latin typeface="微软雅黑" panose="020B0503020204020204" pitchFamily="34" charset="-122"/>
                        <a:ea typeface="微软雅黑" panose="020B0503020204020204" pitchFamily="34" charset="-122"/>
                      </a:endParaRPr>
                    </a:p>
                    <a:p>
                      <a:pPr marL="0" marR="0" indent="0" algn="ctr" defTabSz="1218565" rtl="0" eaLnBrk="1" fontAlgn="auto" latinLnBrk="0" hangingPunct="1">
                        <a:lnSpc>
                          <a:spcPct val="100000"/>
                        </a:lnSpc>
                        <a:spcBef>
                          <a:spcPts val="0"/>
                        </a:spcBef>
                        <a:spcAft>
                          <a:spcPts val="0"/>
                        </a:spcAft>
                        <a:buClrTx/>
                        <a:buSzTx/>
                        <a:buFontTx/>
                        <a:buNone/>
                        <a:defRPr/>
                      </a:pPr>
                      <a:r>
                        <a:rPr lang="en-US" altLang="zh-CN" dirty="0" smtClean="0">
                          <a:latin typeface="微软雅黑" panose="020B0503020204020204" pitchFamily="34" charset="-122"/>
                          <a:ea typeface="微软雅黑" panose="020B0503020204020204" pitchFamily="34" charset="-122"/>
                        </a:rPr>
                        <a:t>48</a:t>
                      </a:r>
                      <a:r>
                        <a:rPr lang="zh-CN" altLang="en-US" dirty="0" smtClean="0">
                          <a:latin typeface="微软雅黑" panose="020B0503020204020204" pitchFamily="34" charset="-122"/>
                          <a:ea typeface="微软雅黑" panose="020B0503020204020204" pitchFamily="34" charset="-122"/>
                        </a:rPr>
                        <a:t>号文出台后</a:t>
                      </a:r>
                      <a:endParaRPr lang="zh-CN" altLang="en-US" sz="2400" b="1" kern="1200" dirty="0" smtClean="0">
                        <a:solidFill>
                          <a:schemeClr val="lt1"/>
                        </a:solidFill>
                        <a:latin typeface="微软雅黑" panose="020B0503020204020204" pitchFamily="34" charset="-122"/>
                        <a:ea typeface="微软雅黑" panose="020B0503020204020204" pitchFamily="34" charset="-122"/>
                        <a:cs typeface="+mn-cs"/>
                      </a:endParaRPr>
                    </a:p>
                    <a:p>
                      <a:pPr algn="ctr">
                        <a:buNone/>
                      </a:pPr>
                      <a:endParaRPr lang="zh-CN" altLang="en-US" dirty="0" smtClean="0">
                        <a:latin typeface="微软雅黑" panose="020B0503020204020204" pitchFamily="34" charset="-122"/>
                        <a:ea typeface="微软雅黑" panose="020B0503020204020204" pitchFamily="34" charset="-122"/>
                      </a:endParaRPr>
                    </a:p>
                  </a:txBody>
                  <a:tcPr/>
                </a:tc>
              </a:tr>
              <a:tr h="3736697">
                <a:tc>
                  <a:txBody>
                    <a:bodyPr/>
                    <a:lstStyle/>
                    <a:p>
                      <a:pPr>
                        <a:buNone/>
                      </a:pPr>
                      <a:r>
                        <a:rPr lang="zh-CN" altLang="en-US" sz="2800" b="1" kern="1200" dirty="0" smtClean="0">
                          <a:solidFill>
                            <a:schemeClr val="tx1"/>
                          </a:solidFill>
                          <a:latin typeface="仿宋" panose="02010609060101010101" charset="-122"/>
                          <a:ea typeface="仿宋" panose="02010609060101010101" charset="-122"/>
                          <a:cs typeface="+mn-cs"/>
                          <a:sym typeface="+mn-ea"/>
                        </a:rPr>
                        <a:t>　　强调：</a:t>
                      </a:r>
                      <a:endParaRPr lang="en-US" altLang="zh-CN" sz="2800" b="1" kern="1200" dirty="0" smtClean="0">
                        <a:solidFill>
                          <a:schemeClr val="tx1"/>
                        </a:solidFill>
                        <a:latin typeface="仿宋" panose="02010609060101010101" charset="-122"/>
                        <a:ea typeface="仿宋" panose="02010609060101010101" charset="-122"/>
                        <a:cs typeface="+mn-cs"/>
                        <a:sym typeface="+mn-ea"/>
                      </a:endParaRPr>
                    </a:p>
                    <a:p>
                      <a:pPr>
                        <a:buNone/>
                      </a:pPr>
                      <a:r>
                        <a:rPr lang="zh-CN" altLang="en-US" sz="2800" kern="1200" dirty="0" smtClean="0">
                          <a:solidFill>
                            <a:schemeClr val="tx1"/>
                          </a:solidFill>
                          <a:latin typeface="仿宋_GB2312" panose="02010609030101010101" pitchFamily="49" charset="-122"/>
                          <a:ea typeface="仿宋_GB2312" panose="02010609030101010101" pitchFamily="49" charset="-122"/>
                          <a:cs typeface="仿宋_GB2312" panose="02010609030101010101" pitchFamily="49" charset="-122"/>
                          <a:sym typeface="+mn-ea"/>
                        </a:rPr>
                        <a:t>　　</a:t>
                      </a:r>
                      <a:r>
                        <a:rPr lang="en-US" altLang="zh-CN" sz="2800" kern="1200" dirty="0" smtClean="0">
                          <a:solidFill>
                            <a:schemeClr val="tx1"/>
                          </a:solidFill>
                          <a:latin typeface="仿宋_GB2312" panose="02010609030101010101" pitchFamily="49" charset="-122"/>
                          <a:ea typeface="仿宋_GB2312" panose="02010609030101010101" pitchFamily="49" charset="-122"/>
                          <a:cs typeface="仿宋_GB2312" panose="02010609030101010101" pitchFamily="49" charset="-122"/>
                          <a:sym typeface="+mn-ea"/>
                        </a:rPr>
                        <a:t>1.</a:t>
                      </a:r>
                      <a:r>
                        <a:rPr lang="zh-CN" altLang="en-US" sz="2800" b="1" kern="1200" dirty="0" smtClean="0">
                          <a:solidFill>
                            <a:schemeClr val="tx1"/>
                          </a:solidFill>
                          <a:latin typeface="仿宋" panose="02010609060101010101" charset="-122"/>
                          <a:ea typeface="仿宋" panose="02010609060101010101" charset="-122"/>
                          <a:cs typeface="+mn-cs"/>
                          <a:sym typeface="+mn-ea"/>
                        </a:rPr>
                        <a:t> </a:t>
                      </a:r>
                      <a:r>
                        <a:rPr lang="zh-CN" altLang="zh-CN" sz="2800" b="1" dirty="0" smtClean="0">
                          <a:solidFill>
                            <a:schemeClr val="tx1"/>
                          </a:solidFill>
                          <a:latin typeface="仿宋" panose="02010609060101010101" charset="-122"/>
                          <a:ea typeface="仿宋" panose="02010609060101010101" charset="-122"/>
                        </a:rPr>
                        <a:t>推动项目管理从重数量、重过程向重质量、重结果转变</a:t>
                      </a:r>
                      <a:r>
                        <a:rPr lang="zh-CN" altLang="en-US" sz="2800" b="1" dirty="0" smtClean="0">
                          <a:solidFill>
                            <a:schemeClr val="tx1"/>
                          </a:solidFill>
                          <a:latin typeface="仿宋" panose="02010609060101010101" charset="-122"/>
                          <a:ea typeface="仿宋" panose="02010609060101010101" charset="-122"/>
                        </a:rPr>
                        <a:t>，</a:t>
                      </a:r>
                      <a:r>
                        <a:rPr lang="zh-CN" altLang="en-US" sz="2800" b="1" kern="1200" dirty="0" smtClean="0">
                          <a:solidFill>
                            <a:schemeClr val="tx1"/>
                          </a:solidFill>
                          <a:latin typeface="仿宋" panose="02010609060101010101" charset="-122"/>
                          <a:ea typeface="仿宋" panose="02010609060101010101" charset="-122"/>
                          <a:cs typeface="+mn-cs"/>
                          <a:sym typeface="+mn-ea"/>
                        </a:rPr>
                        <a:t>注重</a:t>
                      </a:r>
                      <a:r>
                        <a:rPr lang="zh-CN" altLang="en-US" sz="2800" b="1" kern="1200" dirty="0" smtClean="0">
                          <a:solidFill>
                            <a:srgbClr val="FF0000"/>
                          </a:solidFill>
                          <a:latin typeface="仿宋" panose="02010609060101010101" charset="-122"/>
                          <a:ea typeface="仿宋" panose="02010609060101010101" charset="-122"/>
                          <a:cs typeface="+mn-cs"/>
                          <a:sym typeface="+mn-ea"/>
                        </a:rPr>
                        <a:t>项目绩效。</a:t>
                      </a:r>
                      <a:endParaRPr lang="en-US" altLang="zh-CN" sz="2800" b="1" dirty="0" smtClean="0">
                        <a:solidFill>
                          <a:srgbClr val="FF0000"/>
                        </a:solidFill>
                        <a:latin typeface="仿宋" panose="02010609060101010101" charset="-122"/>
                        <a:ea typeface="仿宋" panose="02010609060101010101" charset="-122"/>
                      </a:endParaRPr>
                    </a:p>
                    <a:p>
                      <a:pPr>
                        <a:buNone/>
                      </a:pPr>
                      <a:r>
                        <a:rPr lang="zh-CN" altLang="en-US" sz="2800" b="1" dirty="0" smtClean="0">
                          <a:solidFill>
                            <a:schemeClr val="tx1"/>
                          </a:solidFill>
                          <a:effectLst/>
                          <a:latin typeface="仿宋_GB2312" panose="02010609030101010101" pitchFamily="49" charset="-122"/>
                          <a:ea typeface="仿宋_GB2312" panose="02010609030101010101" pitchFamily="49" charset="-122"/>
                          <a:cs typeface="仿宋_GB2312" panose="02010609030101010101" pitchFamily="49" charset="-122"/>
                        </a:rPr>
                        <a:t>　　</a:t>
                      </a:r>
                      <a:r>
                        <a:rPr lang="en-US" altLang="zh-CN" sz="2800" b="1" dirty="0" smtClean="0">
                          <a:solidFill>
                            <a:schemeClr val="tx1"/>
                          </a:solidFill>
                          <a:effectLst/>
                          <a:latin typeface="仿宋_GB2312" panose="02010609030101010101" pitchFamily="49" charset="-122"/>
                          <a:ea typeface="仿宋_GB2312" panose="02010609030101010101" pitchFamily="49" charset="-122"/>
                          <a:cs typeface="仿宋_GB2312" panose="02010609030101010101" pitchFamily="49" charset="-122"/>
                        </a:rPr>
                        <a:t>2.</a:t>
                      </a:r>
                      <a:r>
                        <a:rPr lang="zh-CN" altLang="zh-CN" sz="2800" b="1" dirty="0" smtClean="0">
                          <a:solidFill>
                            <a:schemeClr val="tx1"/>
                          </a:solidFill>
                          <a:latin typeface="仿宋" panose="02010609060101010101" charset="-122"/>
                          <a:ea typeface="仿宋" panose="02010609060101010101" charset="-122"/>
                        </a:rPr>
                        <a:t>尽快出台《云南省财政支持和促进科技成果转化的实施意见》</a:t>
                      </a:r>
                      <a:r>
                        <a:rPr lang="zh-CN" altLang="en-US" sz="2800" b="1" kern="1200" dirty="0" smtClean="0">
                          <a:solidFill>
                            <a:schemeClr val="tx1"/>
                          </a:solidFill>
                          <a:latin typeface="仿宋" panose="02010609060101010101" charset="-122"/>
                          <a:ea typeface="仿宋" panose="02010609060101010101" charset="-122"/>
                          <a:cs typeface="+mn-cs"/>
                        </a:rPr>
                        <a:t>加大财政对科技成果转化的支持力度。</a:t>
                      </a:r>
                      <a:endParaRPr lang="en-US" altLang="zh-CN" sz="2800" b="1" kern="1200" dirty="0" smtClean="0">
                        <a:solidFill>
                          <a:schemeClr val="tx1"/>
                        </a:solidFill>
                        <a:latin typeface="仿宋" panose="02010609060101010101" charset="-122"/>
                        <a:ea typeface="仿宋" panose="02010609060101010101" charset="-122"/>
                        <a:cs typeface="+mn-cs"/>
                      </a:endParaRPr>
                    </a:p>
                    <a:p>
                      <a:pPr>
                        <a:buNone/>
                      </a:pPr>
                      <a:r>
                        <a:rPr lang="zh-CN" altLang="en-US" sz="2800" b="1" dirty="0" smtClean="0">
                          <a:solidFill>
                            <a:srgbClr val="FCFCFC"/>
                          </a:solidFill>
                          <a:latin typeface="微软雅黑" panose="020B0503020204020204" pitchFamily="34" charset="-122"/>
                          <a:ea typeface="微软雅黑" panose="020B0503020204020204" pitchFamily="34" charset="-122"/>
                        </a:rPr>
                        <a:t>　</a:t>
                      </a:r>
                      <a:r>
                        <a:rPr lang="zh-CN" altLang="en-US" sz="2800" b="1" kern="1200" dirty="0" smtClean="0">
                          <a:solidFill>
                            <a:schemeClr val="tx1"/>
                          </a:solidFill>
                          <a:latin typeface="仿宋" panose="02010609060101010101" charset="-122"/>
                          <a:ea typeface="仿宋" panose="02010609060101010101" charset="-122"/>
                          <a:cs typeface="+mn-cs"/>
                        </a:rPr>
                        <a:t>　</a:t>
                      </a:r>
                      <a:r>
                        <a:rPr lang="en-US" altLang="zh-CN" sz="2800" b="1" kern="1200" dirty="0" smtClean="0">
                          <a:solidFill>
                            <a:schemeClr val="tx1"/>
                          </a:solidFill>
                          <a:latin typeface="仿宋" panose="02010609060101010101" charset="-122"/>
                          <a:ea typeface="仿宋" panose="02010609060101010101" charset="-122"/>
                          <a:cs typeface="+mn-cs"/>
                        </a:rPr>
                        <a:t>3.</a:t>
                      </a:r>
                      <a:r>
                        <a:rPr lang="zh-CN" altLang="en-US" sz="2800" b="1" kern="1200" dirty="0" smtClean="0">
                          <a:solidFill>
                            <a:schemeClr val="tx1"/>
                          </a:solidFill>
                          <a:latin typeface="仿宋" panose="02010609060101010101" charset="-122"/>
                          <a:ea typeface="仿宋" panose="02010609060101010101" charset="-122"/>
                          <a:cs typeface="+mn-cs"/>
                        </a:rPr>
                        <a:t>进一步明确科技成果作为国有资产的管理程序。</a:t>
                      </a:r>
                      <a:endParaRPr lang="en-US" altLang="zh-CN" sz="2800" b="1" kern="1200" dirty="0" smtClean="0">
                        <a:solidFill>
                          <a:schemeClr val="tx1"/>
                        </a:solidFill>
                        <a:latin typeface="仿宋" panose="02010609060101010101" charset="-122"/>
                        <a:ea typeface="仿宋" panose="02010609060101010101" charset="-122"/>
                        <a:cs typeface="+mn-cs"/>
                      </a:endParaRPr>
                    </a:p>
                    <a:p>
                      <a:pPr>
                        <a:buNone/>
                      </a:pPr>
                      <a:r>
                        <a:rPr lang="zh-CN" altLang="en-US" sz="2800" b="1" kern="1200" dirty="0" smtClean="0">
                          <a:solidFill>
                            <a:schemeClr val="tx1"/>
                          </a:solidFill>
                          <a:latin typeface="仿宋" panose="02010609060101010101" charset="-122"/>
                          <a:ea typeface="仿宋" panose="02010609060101010101" charset="-122"/>
                          <a:cs typeface="+mn-cs"/>
                        </a:rPr>
                        <a:t>　　　　　　</a:t>
                      </a:r>
                      <a:endParaRPr lang="en-US" altLang="zh-CN" sz="2800" b="1" kern="1200" dirty="0" smtClean="0">
                        <a:solidFill>
                          <a:schemeClr val="tx1"/>
                        </a:solidFill>
                        <a:latin typeface="仿宋" panose="02010609060101010101" charset="-122"/>
                        <a:ea typeface="仿宋" panose="02010609060101010101" charset="-122"/>
                        <a:cs typeface="+mn-cs"/>
                      </a:endParaRPr>
                    </a:p>
                    <a:p>
                      <a:pPr>
                        <a:buNone/>
                      </a:pPr>
                      <a:r>
                        <a:rPr lang="zh-CN" altLang="en-US" sz="2800" b="1" dirty="0" smtClean="0">
                          <a:solidFill>
                            <a:schemeClr val="tx1"/>
                          </a:solidFill>
                          <a:effectLst/>
                          <a:latin typeface="仿宋_GB2312" panose="02010609030101010101" pitchFamily="49" charset="-122"/>
                          <a:ea typeface="仿宋_GB2312" panose="02010609030101010101" pitchFamily="49" charset="-122"/>
                          <a:cs typeface="仿宋_GB2312" panose="02010609030101010101" pitchFamily="49" charset="-122"/>
                        </a:rPr>
                        <a:t>　　　　　　　　</a:t>
                      </a:r>
                      <a:endParaRPr lang="zh-CN" altLang="zh-CN" sz="2800" dirty="0">
                        <a:solidFill>
                          <a:srgbClr val="FF0000"/>
                        </a:solidFill>
                        <a:latin typeface="仿宋_GB2312" panose="02010609030101010101" pitchFamily="49" charset="-122"/>
                        <a:ea typeface="仿宋_GB2312" panose="02010609030101010101" pitchFamily="49" charset="-122"/>
                        <a:cs typeface="仿宋_GB2312" panose="02010609030101010101" pitchFamily="49" charset="-122"/>
                        <a:sym typeface="+mn-ea"/>
                      </a:endParaRPr>
                    </a:p>
                  </a:txBody>
                  <a:tcPr/>
                </a:tc>
              </a:tr>
            </a:tbl>
          </a:graphicData>
        </a:graphic>
      </p:graphicFrame>
    </p:spTree>
  </p:cSld>
  <p:clrMapOvr>
    <a:masterClrMapping/>
  </p:clrMapOvr>
  <p:transition spd="slow">
    <p:cove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4"/>
          <p:cNvSpPr txBox="1"/>
          <p:nvPr/>
        </p:nvSpPr>
        <p:spPr>
          <a:xfrm>
            <a:off x="1158450" y="1347239"/>
            <a:ext cx="4106268" cy="611869"/>
          </a:xfrm>
          <a:prstGeom prst="rect">
            <a:avLst/>
          </a:prstGeom>
        </p:spPr>
        <p:txBody>
          <a:bodyPr anchor="ct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l" defTabSz="1218565">
              <a:buNone/>
            </a:pPr>
            <a:r>
              <a:rPr lang="zh-CN" altLang="en-US" sz="1800" b="1" dirty="0" smtClean="0">
                <a:solidFill>
                  <a:srgbClr val="005DA2"/>
                </a:solidFill>
                <a:latin typeface="微软雅黑" panose="020B0503020204020204" pitchFamily="34" charset="-122"/>
                <a:ea typeface="微软雅黑" panose="020B0503020204020204" pitchFamily="34" charset="-122"/>
              </a:rPr>
              <a:t> </a:t>
            </a:r>
            <a:r>
              <a:rPr sz="1800" b="1" dirty="0" smtClean="0">
                <a:solidFill>
                  <a:srgbClr val="005DA2"/>
                </a:solidFill>
                <a:latin typeface="微软雅黑" panose="020B0503020204020204" pitchFamily="34" charset="-122"/>
                <a:ea typeface="微软雅黑" panose="020B0503020204020204" pitchFamily="34" charset="-122"/>
              </a:rPr>
              <a:t>（十五）加强宣传和培训</a:t>
            </a:r>
            <a:endParaRPr sz="1800" b="1" dirty="0" smtClean="0">
              <a:solidFill>
                <a:srgbClr val="005DA2"/>
              </a:solidFill>
              <a:latin typeface="微软雅黑" panose="020B0503020204020204" pitchFamily="34" charset="-122"/>
              <a:ea typeface="微软雅黑" panose="020B0503020204020204" pitchFamily="34" charset="-122"/>
            </a:endParaRPr>
          </a:p>
        </p:txBody>
      </p:sp>
      <p:sp>
        <p:nvSpPr>
          <p:cNvPr id="5" name="TextBox 4"/>
          <p:cNvSpPr txBox="1"/>
          <p:nvPr/>
        </p:nvSpPr>
        <p:spPr>
          <a:xfrm>
            <a:off x="940435" y="2049145"/>
            <a:ext cx="8443595" cy="3322955"/>
          </a:xfrm>
          <a:prstGeom prst="rect">
            <a:avLst/>
          </a:prstGeom>
          <a:noFill/>
        </p:spPr>
        <p:txBody>
          <a:bodyPr wrap="square" lIns="91445" tIns="45721" rIns="91445" bIns="45721" rtlCol="0">
            <a:spAutoFit/>
          </a:bodyPr>
          <a:lstStyle/>
          <a:p>
            <a:pPr indent="0" algn="just" defTabSz="1218565" eaLnBrk="0" hangingPunct="0">
              <a:lnSpc>
                <a:spcPct val="150000"/>
              </a:lnSpc>
              <a:buFont typeface="Wingdings" panose="05000000000000000000" charset="0"/>
              <a:buNone/>
            </a:pPr>
            <a:r>
              <a:rPr lang="en-US" sz="2000" dirty="0" smtClean="0">
                <a:solidFill>
                  <a:schemeClr val="tx1"/>
                </a:solidFill>
                <a:latin typeface="仿宋_GB2312" panose="02010609030101010101" pitchFamily="49" charset="-122"/>
                <a:ea typeface="仿宋_GB2312" panose="02010609030101010101" pitchFamily="49" charset="-122"/>
                <a:cs typeface="仿宋_GB2312" panose="02010609030101010101" pitchFamily="49" charset="-122"/>
                <a:sym typeface="微软雅黑" panose="020B0503020204020204" pitchFamily="34" charset="-122"/>
              </a:rPr>
              <a:t>    1</a:t>
            </a:r>
            <a:r>
              <a:rPr lang="en-US" sz="2000" dirty="0">
                <a:solidFill>
                  <a:schemeClr val="tx1"/>
                </a:solidFill>
                <a:latin typeface="仿宋_GB2312" panose="02010609030101010101" pitchFamily="49" charset="-122"/>
                <a:ea typeface="仿宋_GB2312" panose="02010609030101010101" pitchFamily="49" charset="-122"/>
                <a:cs typeface="仿宋_GB2312" panose="02010609030101010101" pitchFamily="49" charset="-122"/>
                <a:sym typeface="微软雅黑" panose="020B0503020204020204" pitchFamily="34" charset="-122"/>
              </a:rPr>
              <a:t>. </a:t>
            </a:r>
            <a:r>
              <a:rPr sz="2000" dirty="0">
                <a:solidFill>
                  <a:schemeClr val="tx1"/>
                </a:solidFill>
                <a:latin typeface="仿宋_GB2312" panose="02010609030101010101" pitchFamily="49" charset="-122"/>
                <a:ea typeface="仿宋_GB2312" panose="02010609030101010101" pitchFamily="49" charset="-122"/>
                <a:cs typeface="仿宋_GB2312" panose="02010609030101010101" pitchFamily="49" charset="-122"/>
                <a:sym typeface="微软雅黑" panose="020B0503020204020204" pitchFamily="34" charset="-122"/>
              </a:rPr>
              <a:t>各州（市）、有关单位要进一步加强对中央和我省已制定出台文件的学习宣传培训力度，对</a:t>
            </a:r>
            <a:r>
              <a:rPr sz="2000" b="1" dirty="0">
                <a:solidFill>
                  <a:srgbClr val="C00000"/>
                </a:solidFill>
                <a:latin typeface="仿宋_GB2312" panose="02010609030101010101" pitchFamily="49" charset="-122"/>
                <a:ea typeface="仿宋_GB2312" panose="02010609030101010101" pitchFamily="49" charset="-122"/>
                <a:cs typeface="仿宋_GB2312" panose="02010609030101010101" pitchFamily="49" charset="-122"/>
                <a:sym typeface="微软雅黑" panose="020B0503020204020204" pitchFamily="34" charset="-122"/>
              </a:rPr>
              <a:t>中办发〔2016〕50号、国发〔2018〕25号国办发〔2018〕127号和云办发〔2017〕9号、云财教〔2017〕367号</a:t>
            </a:r>
            <a:r>
              <a:rPr sz="2000" dirty="0">
                <a:solidFill>
                  <a:schemeClr val="tx1"/>
                </a:solidFill>
                <a:latin typeface="仿宋_GB2312" panose="02010609030101010101" pitchFamily="49" charset="-122"/>
                <a:ea typeface="仿宋_GB2312" panose="02010609030101010101" pitchFamily="49" charset="-122"/>
                <a:cs typeface="仿宋_GB2312" panose="02010609030101010101" pitchFamily="49" charset="-122"/>
                <a:sym typeface="微软雅黑" panose="020B0503020204020204" pitchFamily="34" charset="-122"/>
              </a:rPr>
              <a:t>等重要政策文件，要会同有关单位有计划、分层次地开展培训，做好政策解读。</a:t>
            </a:r>
            <a:endParaRPr sz="2000" dirty="0">
              <a:solidFill>
                <a:schemeClr val="tx1"/>
              </a:solidFill>
              <a:latin typeface="仿宋_GB2312" panose="02010609030101010101" pitchFamily="49" charset="-122"/>
              <a:ea typeface="仿宋_GB2312" panose="02010609030101010101" pitchFamily="49" charset="-122"/>
              <a:cs typeface="仿宋_GB2312" panose="02010609030101010101" pitchFamily="49" charset="-122"/>
              <a:sym typeface="微软雅黑" panose="020B0503020204020204" pitchFamily="34" charset="-122"/>
            </a:endParaRPr>
          </a:p>
          <a:p>
            <a:pPr algn="just" defTabSz="1218565" eaLnBrk="0" hangingPunct="0">
              <a:lnSpc>
                <a:spcPct val="150000"/>
              </a:lnSpc>
            </a:pPr>
            <a:endParaRPr lang="en-US" sz="2000" dirty="0">
              <a:solidFill>
                <a:schemeClr val="tx1"/>
              </a:solidFill>
              <a:latin typeface="仿宋_GB2312" panose="02010609030101010101" pitchFamily="49" charset="-122"/>
              <a:ea typeface="仿宋_GB2312" panose="02010609030101010101" pitchFamily="49" charset="-122"/>
              <a:cs typeface="仿宋_GB2312" panose="02010609030101010101" pitchFamily="49" charset="-122"/>
              <a:sym typeface="微软雅黑" panose="020B0503020204020204" pitchFamily="34" charset="-122"/>
            </a:endParaRPr>
          </a:p>
          <a:p>
            <a:pPr indent="0" algn="just" defTabSz="1218565" eaLnBrk="0" hangingPunct="0">
              <a:lnSpc>
                <a:spcPct val="150000"/>
              </a:lnSpc>
              <a:buFont typeface="Wingdings" panose="05000000000000000000" charset="0"/>
              <a:buNone/>
            </a:pPr>
            <a:r>
              <a:rPr lang="en-US" sz="2000" dirty="0" smtClean="0">
                <a:solidFill>
                  <a:schemeClr val="tx1"/>
                </a:solidFill>
                <a:latin typeface="仿宋_GB2312" panose="02010609030101010101" pitchFamily="49" charset="-122"/>
                <a:ea typeface="仿宋_GB2312" panose="02010609030101010101" pitchFamily="49" charset="-122"/>
                <a:cs typeface="仿宋_GB2312" panose="02010609030101010101" pitchFamily="49" charset="-122"/>
                <a:sym typeface="微软雅黑" panose="020B0503020204020204" pitchFamily="34" charset="-122"/>
              </a:rPr>
              <a:t>   2</a:t>
            </a:r>
            <a:r>
              <a:rPr lang="en-US" sz="2000" dirty="0">
                <a:solidFill>
                  <a:schemeClr val="tx1"/>
                </a:solidFill>
                <a:latin typeface="仿宋_GB2312" panose="02010609030101010101" pitchFamily="49" charset="-122"/>
                <a:ea typeface="仿宋_GB2312" panose="02010609030101010101" pitchFamily="49" charset="-122"/>
                <a:cs typeface="仿宋_GB2312" panose="02010609030101010101" pitchFamily="49" charset="-122"/>
                <a:sym typeface="微软雅黑" panose="020B0503020204020204" pitchFamily="34" charset="-122"/>
              </a:rPr>
              <a:t>. </a:t>
            </a:r>
            <a:r>
              <a:rPr sz="2000" dirty="0">
                <a:solidFill>
                  <a:schemeClr val="tx1"/>
                </a:solidFill>
                <a:latin typeface="仿宋_GB2312" panose="02010609030101010101" pitchFamily="49" charset="-122"/>
                <a:ea typeface="仿宋_GB2312" panose="02010609030101010101" pitchFamily="49" charset="-122"/>
                <a:cs typeface="仿宋_GB2312" panose="02010609030101010101" pitchFamily="49" charset="-122"/>
                <a:sym typeface="微软雅黑" panose="020B0503020204020204" pitchFamily="34" charset="-122"/>
              </a:rPr>
              <a:t>要加大对高校、科研院所、企业预算和财务管理工作以及法人代表、项目负责人、财务人员的培训力度，切实提高项目承担单位管理水平。</a:t>
            </a:r>
            <a:endParaRPr sz="2000" dirty="0">
              <a:solidFill>
                <a:schemeClr val="tx1"/>
              </a:solidFill>
              <a:latin typeface="仿宋_GB2312" panose="02010609030101010101" pitchFamily="49" charset="-122"/>
              <a:ea typeface="仿宋_GB2312" panose="02010609030101010101" pitchFamily="49" charset="-122"/>
              <a:cs typeface="仿宋_GB2312" panose="02010609030101010101" pitchFamily="49" charset="-122"/>
              <a:sym typeface="微软雅黑" panose="020B0503020204020204" pitchFamily="34" charset="-122"/>
            </a:endParaRPr>
          </a:p>
        </p:txBody>
      </p:sp>
      <p:sp>
        <p:nvSpPr>
          <p:cNvPr id="11" name="Parallelogram 21"/>
          <p:cNvSpPr/>
          <p:nvPr/>
        </p:nvSpPr>
        <p:spPr>
          <a:xfrm>
            <a:off x="9514760" y="-3821"/>
            <a:ext cx="2211840" cy="4808977"/>
          </a:xfrm>
          <a:prstGeom prst="parallelogram">
            <a:avLst/>
          </a:prstGeom>
          <a:solidFill>
            <a:schemeClr val="accent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endParaRPr lang="en-US" sz="2400">
              <a:solidFill>
                <a:prstClr val="white"/>
              </a:solidFill>
              <a:latin typeface="Calibri" panose="020F0502020204030204"/>
            </a:endParaRPr>
          </a:p>
        </p:txBody>
      </p:sp>
      <p:sp>
        <p:nvSpPr>
          <p:cNvPr id="12" name="Parallelogram 22"/>
          <p:cNvSpPr/>
          <p:nvPr/>
        </p:nvSpPr>
        <p:spPr>
          <a:xfrm>
            <a:off x="10128448" y="2049024"/>
            <a:ext cx="2211840" cy="4808977"/>
          </a:xfrm>
          <a:prstGeom prst="parallelogram">
            <a:avLst/>
          </a:prstGeom>
          <a:solidFill>
            <a:schemeClr val="accent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endParaRPr lang="en-US" sz="2400">
              <a:solidFill>
                <a:prstClr val="white"/>
              </a:solidFill>
              <a:latin typeface="Calibri" panose="020F0502020204030204"/>
            </a:endParaRPr>
          </a:p>
        </p:txBody>
      </p:sp>
      <p:cxnSp>
        <p:nvCxnSpPr>
          <p:cNvPr id="13" name="直接连接符 12"/>
          <p:cNvCxnSpPr/>
          <p:nvPr/>
        </p:nvCxnSpPr>
        <p:spPr>
          <a:xfrm>
            <a:off x="940219" y="1028603"/>
            <a:ext cx="7296811" cy="0"/>
          </a:xfrm>
          <a:prstGeom prst="line">
            <a:avLst/>
          </a:prstGeom>
        </p:spPr>
        <p:style>
          <a:lnRef idx="1">
            <a:schemeClr val="accent1"/>
          </a:lnRef>
          <a:fillRef idx="0">
            <a:schemeClr val="accent1"/>
          </a:fillRef>
          <a:effectRef idx="0">
            <a:schemeClr val="accent1"/>
          </a:effectRef>
          <a:fontRef idx="minor">
            <a:schemeClr val="tx1"/>
          </a:fontRef>
        </p:style>
      </p:cxnSp>
      <p:grpSp>
        <p:nvGrpSpPr>
          <p:cNvPr id="26" name="组合 25"/>
          <p:cNvGrpSpPr/>
          <p:nvPr/>
        </p:nvGrpSpPr>
        <p:grpSpPr>
          <a:xfrm>
            <a:off x="8081504" y="423304"/>
            <a:ext cx="454847" cy="455675"/>
            <a:chOff x="6084168" y="1274820"/>
            <a:chExt cx="432048" cy="432834"/>
          </a:xfrm>
        </p:grpSpPr>
        <p:sp>
          <p:nvSpPr>
            <p:cNvPr id="27" name="椭圆 22"/>
            <p:cNvSpPr>
              <a:spLocks noChangeArrowheads="1"/>
            </p:cNvSpPr>
            <p:nvPr/>
          </p:nvSpPr>
          <p:spPr bwMode="auto">
            <a:xfrm>
              <a:off x="6084168" y="1274820"/>
              <a:ext cx="432048" cy="432834"/>
            </a:xfrm>
            <a:prstGeom prst="ellipse">
              <a:avLst/>
            </a:prstGeom>
            <a:solidFill>
              <a:schemeClr val="accent1"/>
            </a:solidFill>
            <a:ln>
              <a:noFill/>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defTabSz="1218565" eaLnBrk="1" hangingPunct="1"/>
              <a:endParaRPr lang="zh-CN" altLang="en-US" sz="2400">
                <a:solidFill>
                  <a:srgbClr val="FFFFFF"/>
                </a:solidFill>
                <a:latin typeface="Calibri" panose="020F0502020204030204" pitchFamily="34" charset="0"/>
              </a:endParaRPr>
            </a:p>
          </p:txBody>
        </p:sp>
        <p:sp>
          <p:nvSpPr>
            <p:cNvPr id="28" name="Freeform 59"/>
            <p:cNvSpPr>
              <a:spLocks noChangeArrowheads="1"/>
            </p:cNvSpPr>
            <p:nvPr/>
          </p:nvSpPr>
          <p:spPr bwMode="auto">
            <a:xfrm>
              <a:off x="6180302" y="1365898"/>
              <a:ext cx="239780" cy="250679"/>
            </a:xfrm>
            <a:custGeom>
              <a:avLst/>
              <a:gdLst>
                <a:gd name="T0" fmla="*/ 73627430 w 581"/>
                <a:gd name="T1" fmla="*/ 67678707 h 609"/>
                <a:gd name="T2" fmla="*/ 61659637 w 581"/>
                <a:gd name="T3" fmla="*/ 78678142 h 609"/>
                <a:gd name="T4" fmla="*/ 54244957 w 581"/>
                <a:gd name="T5" fmla="*/ 72208055 h 609"/>
                <a:gd name="T6" fmla="*/ 57106883 w 581"/>
                <a:gd name="T7" fmla="*/ 65867111 h 609"/>
                <a:gd name="T8" fmla="*/ 61659637 w 581"/>
                <a:gd name="T9" fmla="*/ 69490662 h 609"/>
                <a:gd name="T10" fmla="*/ 71806401 w 581"/>
                <a:gd name="T11" fmla="*/ 61338122 h 609"/>
                <a:gd name="T12" fmla="*/ 73627430 w 581"/>
                <a:gd name="T13" fmla="*/ 67678707 h 609"/>
                <a:gd name="T14" fmla="*/ 61659637 w 581"/>
                <a:gd name="T15" fmla="*/ 64055516 h 609"/>
                <a:gd name="T16" fmla="*/ 49691843 w 581"/>
                <a:gd name="T17" fmla="*/ 69490662 h 609"/>
                <a:gd name="T18" fmla="*/ 51513233 w 581"/>
                <a:gd name="T19" fmla="*/ 75054951 h 609"/>
                <a:gd name="T20" fmla="*/ 3772261 w 581"/>
                <a:gd name="T21" fmla="*/ 78678142 h 609"/>
                <a:gd name="T22" fmla="*/ 0 w 581"/>
                <a:gd name="T23" fmla="*/ 10999436 h 609"/>
                <a:gd name="T24" fmla="*/ 10146404 w 581"/>
                <a:gd name="T25" fmla="*/ 7246742 h 609"/>
                <a:gd name="T26" fmla="*/ 17561444 w 581"/>
                <a:gd name="T27" fmla="*/ 18246178 h 609"/>
                <a:gd name="T28" fmla="*/ 24845922 w 581"/>
                <a:gd name="T29" fmla="*/ 7246742 h 609"/>
                <a:gd name="T30" fmla="*/ 28488341 w 581"/>
                <a:gd name="T31" fmla="*/ 10999436 h 609"/>
                <a:gd name="T32" fmla="*/ 43318061 w 581"/>
                <a:gd name="T33" fmla="*/ 10999436 h 609"/>
                <a:gd name="T34" fmla="*/ 46960119 w 581"/>
                <a:gd name="T35" fmla="*/ 7246742 h 609"/>
                <a:gd name="T36" fmla="*/ 54244957 w 581"/>
                <a:gd name="T37" fmla="*/ 18246178 h 609"/>
                <a:gd name="T38" fmla="*/ 61659637 w 581"/>
                <a:gd name="T39" fmla="*/ 7246742 h 609"/>
                <a:gd name="T40" fmla="*/ 71806401 w 581"/>
                <a:gd name="T41" fmla="*/ 10999436 h 609"/>
                <a:gd name="T42" fmla="*/ 66212751 w 581"/>
                <a:gd name="T43" fmla="*/ 59526167 h 609"/>
                <a:gd name="T44" fmla="*/ 10146404 w 581"/>
                <a:gd name="T45" fmla="*/ 63149718 h 609"/>
                <a:gd name="T46" fmla="*/ 12878128 w 581"/>
                <a:gd name="T47" fmla="*/ 65867111 h 609"/>
                <a:gd name="T48" fmla="*/ 39545439 w 581"/>
                <a:gd name="T49" fmla="*/ 63149718 h 609"/>
                <a:gd name="T50" fmla="*/ 39545439 w 581"/>
                <a:gd name="T51" fmla="*/ 63149718 h 609"/>
                <a:gd name="T52" fmla="*/ 39545439 w 581"/>
                <a:gd name="T53" fmla="*/ 63149718 h 609"/>
                <a:gd name="T54" fmla="*/ 12878128 w 581"/>
                <a:gd name="T55" fmla="*/ 60431965 h 609"/>
                <a:gd name="T56" fmla="*/ 58017218 w 581"/>
                <a:gd name="T57" fmla="*/ 28339815 h 609"/>
                <a:gd name="T58" fmla="*/ 13788823 w 581"/>
                <a:gd name="T59" fmla="*/ 28339815 h 609"/>
                <a:gd name="T60" fmla="*/ 13788823 w 581"/>
                <a:gd name="T61" fmla="*/ 35715700 h 609"/>
                <a:gd name="T62" fmla="*/ 61659637 w 581"/>
                <a:gd name="T63" fmla="*/ 31963007 h 609"/>
                <a:gd name="T64" fmla="*/ 58017218 w 581"/>
                <a:gd name="T65" fmla="*/ 43868240 h 609"/>
                <a:gd name="T66" fmla="*/ 35903020 w 581"/>
                <a:gd name="T67" fmla="*/ 43868240 h 609"/>
                <a:gd name="T68" fmla="*/ 13788823 w 581"/>
                <a:gd name="T69" fmla="*/ 43868240 h 609"/>
                <a:gd name="T70" fmla="*/ 13788823 w 581"/>
                <a:gd name="T71" fmla="*/ 51244484 h 609"/>
                <a:gd name="T72" fmla="*/ 35903020 w 581"/>
                <a:gd name="T73" fmla="*/ 51244484 h 609"/>
                <a:gd name="T74" fmla="*/ 61659637 w 581"/>
                <a:gd name="T75" fmla="*/ 47491791 h 609"/>
                <a:gd name="T76" fmla="*/ 54244957 w 581"/>
                <a:gd name="T77" fmla="*/ 14622627 h 609"/>
                <a:gd name="T78" fmla="*/ 50602538 w 581"/>
                <a:gd name="T79" fmla="*/ 10999436 h 609"/>
                <a:gd name="T80" fmla="*/ 54244957 w 581"/>
                <a:gd name="T81" fmla="*/ 0 h 609"/>
                <a:gd name="T82" fmla="*/ 58017218 w 581"/>
                <a:gd name="T83" fmla="*/ 10999436 h 609"/>
                <a:gd name="T84" fmla="*/ 35903020 w 581"/>
                <a:gd name="T85" fmla="*/ 14622627 h 609"/>
                <a:gd name="T86" fmla="*/ 32260601 w 581"/>
                <a:gd name="T87" fmla="*/ 10999436 h 609"/>
                <a:gd name="T88" fmla="*/ 35903020 w 581"/>
                <a:gd name="T89" fmla="*/ 0 h 609"/>
                <a:gd name="T90" fmla="*/ 39545439 w 581"/>
                <a:gd name="T91" fmla="*/ 10999436 h 609"/>
                <a:gd name="T92" fmla="*/ 17561444 w 581"/>
                <a:gd name="T93" fmla="*/ 14622627 h 609"/>
                <a:gd name="T94" fmla="*/ 13788823 w 581"/>
                <a:gd name="T95" fmla="*/ 10999436 h 609"/>
                <a:gd name="T96" fmla="*/ 17561444 w 581"/>
                <a:gd name="T97" fmla="*/ 0 h 609"/>
                <a:gd name="T98" fmla="*/ 21203502 w 581"/>
                <a:gd name="T99" fmla="*/ 10999436 h 609"/>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581" h="609">
                  <a:moveTo>
                    <a:pt x="566" y="523"/>
                  </a:moveTo>
                  <a:lnTo>
                    <a:pt x="566" y="523"/>
                  </a:lnTo>
                  <a:cubicBezTo>
                    <a:pt x="495" y="594"/>
                    <a:pt x="495" y="594"/>
                    <a:pt x="495" y="594"/>
                  </a:cubicBezTo>
                  <a:cubicBezTo>
                    <a:pt x="488" y="601"/>
                    <a:pt x="481" y="608"/>
                    <a:pt x="474" y="608"/>
                  </a:cubicBezTo>
                  <a:cubicBezTo>
                    <a:pt x="467" y="608"/>
                    <a:pt x="460" y="601"/>
                    <a:pt x="453" y="594"/>
                  </a:cubicBezTo>
                  <a:cubicBezTo>
                    <a:pt x="417" y="558"/>
                    <a:pt x="417" y="558"/>
                    <a:pt x="417" y="558"/>
                  </a:cubicBezTo>
                  <a:cubicBezTo>
                    <a:pt x="410" y="551"/>
                    <a:pt x="410" y="544"/>
                    <a:pt x="410" y="537"/>
                  </a:cubicBezTo>
                  <a:cubicBezTo>
                    <a:pt x="410" y="523"/>
                    <a:pt x="417" y="509"/>
                    <a:pt x="439" y="509"/>
                  </a:cubicBezTo>
                  <a:cubicBezTo>
                    <a:pt x="446" y="509"/>
                    <a:pt x="453" y="516"/>
                    <a:pt x="453" y="523"/>
                  </a:cubicBezTo>
                  <a:cubicBezTo>
                    <a:pt x="474" y="537"/>
                    <a:pt x="474" y="537"/>
                    <a:pt x="474" y="537"/>
                  </a:cubicBezTo>
                  <a:cubicBezTo>
                    <a:pt x="530" y="481"/>
                    <a:pt x="530" y="481"/>
                    <a:pt x="530" y="481"/>
                  </a:cubicBezTo>
                  <a:cubicBezTo>
                    <a:pt x="537" y="474"/>
                    <a:pt x="545" y="474"/>
                    <a:pt x="552" y="474"/>
                  </a:cubicBezTo>
                  <a:cubicBezTo>
                    <a:pt x="566" y="474"/>
                    <a:pt x="580" y="488"/>
                    <a:pt x="580" y="502"/>
                  </a:cubicBezTo>
                  <a:cubicBezTo>
                    <a:pt x="580" y="509"/>
                    <a:pt x="573" y="516"/>
                    <a:pt x="566" y="523"/>
                  </a:cubicBezTo>
                  <a:close/>
                  <a:moveTo>
                    <a:pt x="474" y="495"/>
                  </a:moveTo>
                  <a:lnTo>
                    <a:pt x="474" y="495"/>
                  </a:lnTo>
                  <a:cubicBezTo>
                    <a:pt x="467" y="488"/>
                    <a:pt x="453" y="481"/>
                    <a:pt x="439" y="481"/>
                  </a:cubicBezTo>
                  <a:cubicBezTo>
                    <a:pt x="403" y="481"/>
                    <a:pt x="382" y="509"/>
                    <a:pt x="382" y="537"/>
                  </a:cubicBezTo>
                  <a:cubicBezTo>
                    <a:pt x="382" y="558"/>
                    <a:pt x="389" y="573"/>
                    <a:pt x="396" y="580"/>
                  </a:cubicBezTo>
                  <a:cubicBezTo>
                    <a:pt x="424" y="608"/>
                    <a:pt x="424" y="608"/>
                    <a:pt x="424" y="608"/>
                  </a:cubicBezTo>
                  <a:cubicBezTo>
                    <a:pt x="29" y="608"/>
                    <a:pt x="29" y="608"/>
                    <a:pt x="29" y="608"/>
                  </a:cubicBezTo>
                  <a:cubicBezTo>
                    <a:pt x="15" y="608"/>
                    <a:pt x="0" y="594"/>
                    <a:pt x="0" y="580"/>
                  </a:cubicBezTo>
                  <a:cubicBezTo>
                    <a:pt x="0" y="85"/>
                    <a:pt x="0" y="85"/>
                    <a:pt x="0" y="85"/>
                  </a:cubicBezTo>
                  <a:cubicBezTo>
                    <a:pt x="0" y="71"/>
                    <a:pt x="15" y="56"/>
                    <a:pt x="29" y="56"/>
                  </a:cubicBezTo>
                  <a:cubicBezTo>
                    <a:pt x="78" y="56"/>
                    <a:pt x="78" y="56"/>
                    <a:pt x="78" y="56"/>
                  </a:cubicBezTo>
                  <a:cubicBezTo>
                    <a:pt x="78" y="85"/>
                    <a:pt x="78" y="85"/>
                    <a:pt x="78" y="85"/>
                  </a:cubicBezTo>
                  <a:cubicBezTo>
                    <a:pt x="78" y="120"/>
                    <a:pt x="106" y="141"/>
                    <a:pt x="135" y="141"/>
                  </a:cubicBezTo>
                  <a:cubicBezTo>
                    <a:pt x="163" y="141"/>
                    <a:pt x="191" y="120"/>
                    <a:pt x="191" y="85"/>
                  </a:cubicBezTo>
                  <a:cubicBezTo>
                    <a:pt x="191" y="56"/>
                    <a:pt x="191" y="56"/>
                    <a:pt x="191" y="56"/>
                  </a:cubicBezTo>
                  <a:cubicBezTo>
                    <a:pt x="219" y="56"/>
                    <a:pt x="219" y="56"/>
                    <a:pt x="219" y="56"/>
                  </a:cubicBezTo>
                  <a:cubicBezTo>
                    <a:pt x="219" y="85"/>
                    <a:pt x="219" y="85"/>
                    <a:pt x="219" y="85"/>
                  </a:cubicBezTo>
                  <a:cubicBezTo>
                    <a:pt x="219" y="120"/>
                    <a:pt x="248" y="141"/>
                    <a:pt x="276" y="141"/>
                  </a:cubicBezTo>
                  <a:cubicBezTo>
                    <a:pt x="304" y="141"/>
                    <a:pt x="333" y="120"/>
                    <a:pt x="333" y="85"/>
                  </a:cubicBezTo>
                  <a:cubicBezTo>
                    <a:pt x="333" y="56"/>
                    <a:pt x="333" y="56"/>
                    <a:pt x="333" y="56"/>
                  </a:cubicBezTo>
                  <a:cubicBezTo>
                    <a:pt x="361" y="56"/>
                    <a:pt x="361" y="56"/>
                    <a:pt x="361" y="56"/>
                  </a:cubicBezTo>
                  <a:cubicBezTo>
                    <a:pt x="361" y="85"/>
                    <a:pt x="361" y="85"/>
                    <a:pt x="361" y="85"/>
                  </a:cubicBezTo>
                  <a:cubicBezTo>
                    <a:pt x="361" y="120"/>
                    <a:pt x="389" y="141"/>
                    <a:pt x="417" y="141"/>
                  </a:cubicBezTo>
                  <a:cubicBezTo>
                    <a:pt x="446" y="141"/>
                    <a:pt x="474" y="120"/>
                    <a:pt x="474" y="85"/>
                  </a:cubicBezTo>
                  <a:cubicBezTo>
                    <a:pt x="474" y="56"/>
                    <a:pt x="474" y="56"/>
                    <a:pt x="474" y="56"/>
                  </a:cubicBezTo>
                  <a:cubicBezTo>
                    <a:pt x="523" y="56"/>
                    <a:pt x="523" y="56"/>
                    <a:pt x="523" y="56"/>
                  </a:cubicBezTo>
                  <a:cubicBezTo>
                    <a:pt x="537" y="56"/>
                    <a:pt x="552" y="71"/>
                    <a:pt x="552" y="85"/>
                  </a:cubicBezTo>
                  <a:cubicBezTo>
                    <a:pt x="552" y="445"/>
                    <a:pt x="552" y="445"/>
                    <a:pt x="552" y="445"/>
                  </a:cubicBezTo>
                  <a:cubicBezTo>
                    <a:pt x="530" y="445"/>
                    <a:pt x="516" y="452"/>
                    <a:pt x="509" y="460"/>
                  </a:cubicBezTo>
                  <a:lnTo>
                    <a:pt x="474" y="495"/>
                  </a:lnTo>
                  <a:close/>
                  <a:moveTo>
                    <a:pt x="78" y="488"/>
                  </a:moveTo>
                  <a:lnTo>
                    <a:pt x="78" y="488"/>
                  </a:lnTo>
                  <a:cubicBezTo>
                    <a:pt x="78" y="502"/>
                    <a:pt x="85" y="509"/>
                    <a:pt x="99" y="509"/>
                  </a:cubicBezTo>
                  <a:cubicBezTo>
                    <a:pt x="283" y="509"/>
                    <a:pt x="283" y="509"/>
                    <a:pt x="283" y="509"/>
                  </a:cubicBezTo>
                  <a:cubicBezTo>
                    <a:pt x="297" y="509"/>
                    <a:pt x="304" y="502"/>
                    <a:pt x="304" y="488"/>
                  </a:cubicBezTo>
                  <a:cubicBezTo>
                    <a:pt x="304" y="474"/>
                    <a:pt x="297" y="467"/>
                    <a:pt x="283" y="467"/>
                  </a:cubicBezTo>
                  <a:cubicBezTo>
                    <a:pt x="99" y="467"/>
                    <a:pt x="99" y="467"/>
                    <a:pt x="99" y="467"/>
                  </a:cubicBezTo>
                  <a:cubicBezTo>
                    <a:pt x="85" y="467"/>
                    <a:pt x="78" y="474"/>
                    <a:pt x="78" y="488"/>
                  </a:cubicBezTo>
                  <a:close/>
                  <a:moveTo>
                    <a:pt x="446" y="219"/>
                  </a:moveTo>
                  <a:lnTo>
                    <a:pt x="446" y="219"/>
                  </a:lnTo>
                  <a:cubicBezTo>
                    <a:pt x="106" y="219"/>
                    <a:pt x="106" y="219"/>
                    <a:pt x="106" y="219"/>
                  </a:cubicBezTo>
                  <a:cubicBezTo>
                    <a:pt x="92" y="219"/>
                    <a:pt x="78" y="233"/>
                    <a:pt x="78" y="247"/>
                  </a:cubicBezTo>
                  <a:cubicBezTo>
                    <a:pt x="78" y="262"/>
                    <a:pt x="92" y="276"/>
                    <a:pt x="106" y="276"/>
                  </a:cubicBezTo>
                  <a:cubicBezTo>
                    <a:pt x="446" y="276"/>
                    <a:pt x="446" y="276"/>
                    <a:pt x="446" y="276"/>
                  </a:cubicBezTo>
                  <a:cubicBezTo>
                    <a:pt x="460" y="276"/>
                    <a:pt x="474" y="262"/>
                    <a:pt x="474" y="247"/>
                  </a:cubicBezTo>
                  <a:cubicBezTo>
                    <a:pt x="474" y="233"/>
                    <a:pt x="460" y="219"/>
                    <a:pt x="446" y="219"/>
                  </a:cubicBezTo>
                  <a:close/>
                  <a:moveTo>
                    <a:pt x="446" y="339"/>
                  </a:moveTo>
                  <a:lnTo>
                    <a:pt x="446" y="339"/>
                  </a:lnTo>
                  <a:cubicBezTo>
                    <a:pt x="276" y="339"/>
                    <a:pt x="276" y="339"/>
                    <a:pt x="276" y="339"/>
                  </a:cubicBezTo>
                  <a:cubicBezTo>
                    <a:pt x="226" y="339"/>
                    <a:pt x="226" y="339"/>
                    <a:pt x="226" y="339"/>
                  </a:cubicBezTo>
                  <a:cubicBezTo>
                    <a:pt x="106" y="339"/>
                    <a:pt x="106" y="339"/>
                    <a:pt x="106" y="339"/>
                  </a:cubicBezTo>
                  <a:cubicBezTo>
                    <a:pt x="92" y="339"/>
                    <a:pt x="78" y="353"/>
                    <a:pt x="78" y="367"/>
                  </a:cubicBezTo>
                  <a:cubicBezTo>
                    <a:pt x="78" y="389"/>
                    <a:pt x="92" y="396"/>
                    <a:pt x="106" y="396"/>
                  </a:cubicBezTo>
                  <a:cubicBezTo>
                    <a:pt x="226" y="396"/>
                    <a:pt x="226" y="396"/>
                    <a:pt x="226" y="396"/>
                  </a:cubicBezTo>
                  <a:cubicBezTo>
                    <a:pt x="276" y="396"/>
                    <a:pt x="276" y="396"/>
                    <a:pt x="276" y="396"/>
                  </a:cubicBezTo>
                  <a:cubicBezTo>
                    <a:pt x="446" y="396"/>
                    <a:pt x="446" y="396"/>
                    <a:pt x="446" y="396"/>
                  </a:cubicBezTo>
                  <a:cubicBezTo>
                    <a:pt x="460" y="396"/>
                    <a:pt x="474" y="389"/>
                    <a:pt x="474" y="367"/>
                  </a:cubicBezTo>
                  <a:cubicBezTo>
                    <a:pt x="474" y="353"/>
                    <a:pt x="460" y="339"/>
                    <a:pt x="446" y="339"/>
                  </a:cubicBezTo>
                  <a:close/>
                  <a:moveTo>
                    <a:pt x="417" y="113"/>
                  </a:moveTo>
                  <a:lnTo>
                    <a:pt x="417" y="113"/>
                  </a:lnTo>
                  <a:cubicBezTo>
                    <a:pt x="403" y="113"/>
                    <a:pt x="389" y="106"/>
                    <a:pt x="389" y="85"/>
                  </a:cubicBezTo>
                  <a:cubicBezTo>
                    <a:pt x="389" y="28"/>
                    <a:pt x="389" y="28"/>
                    <a:pt x="389" y="28"/>
                  </a:cubicBezTo>
                  <a:cubicBezTo>
                    <a:pt x="389" y="14"/>
                    <a:pt x="403" y="0"/>
                    <a:pt x="417" y="0"/>
                  </a:cubicBezTo>
                  <a:cubicBezTo>
                    <a:pt x="431" y="0"/>
                    <a:pt x="446" y="14"/>
                    <a:pt x="446" y="28"/>
                  </a:cubicBezTo>
                  <a:cubicBezTo>
                    <a:pt x="446" y="85"/>
                    <a:pt x="446" y="85"/>
                    <a:pt x="446" y="85"/>
                  </a:cubicBezTo>
                  <a:cubicBezTo>
                    <a:pt x="446" y="106"/>
                    <a:pt x="431" y="113"/>
                    <a:pt x="417" y="113"/>
                  </a:cubicBezTo>
                  <a:close/>
                  <a:moveTo>
                    <a:pt x="276" y="113"/>
                  </a:moveTo>
                  <a:lnTo>
                    <a:pt x="276" y="113"/>
                  </a:lnTo>
                  <a:cubicBezTo>
                    <a:pt x="262" y="113"/>
                    <a:pt x="248" y="106"/>
                    <a:pt x="248" y="85"/>
                  </a:cubicBezTo>
                  <a:cubicBezTo>
                    <a:pt x="248" y="28"/>
                    <a:pt x="248" y="28"/>
                    <a:pt x="248" y="28"/>
                  </a:cubicBezTo>
                  <a:cubicBezTo>
                    <a:pt x="248" y="14"/>
                    <a:pt x="262" y="0"/>
                    <a:pt x="276" y="0"/>
                  </a:cubicBezTo>
                  <a:cubicBezTo>
                    <a:pt x="290" y="0"/>
                    <a:pt x="304" y="14"/>
                    <a:pt x="304" y="28"/>
                  </a:cubicBezTo>
                  <a:cubicBezTo>
                    <a:pt x="304" y="85"/>
                    <a:pt x="304" y="85"/>
                    <a:pt x="304" y="85"/>
                  </a:cubicBezTo>
                  <a:cubicBezTo>
                    <a:pt x="304" y="106"/>
                    <a:pt x="290" y="113"/>
                    <a:pt x="276" y="113"/>
                  </a:cubicBezTo>
                  <a:close/>
                  <a:moveTo>
                    <a:pt x="135" y="113"/>
                  </a:moveTo>
                  <a:lnTo>
                    <a:pt x="135" y="113"/>
                  </a:lnTo>
                  <a:cubicBezTo>
                    <a:pt x="121" y="113"/>
                    <a:pt x="106" y="106"/>
                    <a:pt x="106" y="85"/>
                  </a:cubicBezTo>
                  <a:cubicBezTo>
                    <a:pt x="106" y="28"/>
                    <a:pt x="106" y="28"/>
                    <a:pt x="106" y="28"/>
                  </a:cubicBezTo>
                  <a:cubicBezTo>
                    <a:pt x="106" y="14"/>
                    <a:pt x="121" y="0"/>
                    <a:pt x="135" y="0"/>
                  </a:cubicBezTo>
                  <a:cubicBezTo>
                    <a:pt x="149" y="0"/>
                    <a:pt x="163" y="14"/>
                    <a:pt x="163" y="28"/>
                  </a:cubicBezTo>
                  <a:cubicBezTo>
                    <a:pt x="163" y="85"/>
                    <a:pt x="163" y="85"/>
                    <a:pt x="163" y="85"/>
                  </a:cubicBezTo>
                  <a:cubicBezTo>
                    <a:pt x="163" y="106"/>
                    <a:pt x="149" y="113"/>
                    <a:pt x="135" y="113"/>
                  </a:cubicBezTo>
                  <a:close/>
                </a:path>
              </a:pathLst>
            </a:custGeom>
            <a:solidFill>
              <a:schemeClr val="bg1"/>
            </a:solidFill>
            <a:ln>
              <a:noFill/>
            </a:ln>
          </p:spPr>
          <p:txBody>
            <a:bodyPr wrap="none" lIns="45720" tIns="22860" rIns="45720" bIns="22860" anchor="ctr"/>
            <a:lstStyle/>
            <a:p>
              <a:pPr defTabSz="1218565"/>
              <a:endParaRPr lang="en-US" sz="2400">
                <a:solidFill>
                  <a:prstClr val="black"/>
                </a:solidFill>
                <a:latin typeface="Roboto Light"/>
              </a:endParaRPr>
            </a:p>
          </p:txBody>
        </p:sp>
      </p:grpSp>
      <p:grpSp>
        <p:nvGrpSpPr>
          <p:cNvPr id="29" name="组合 28"/>
          <p:cNvGrpSpPr/>
          <p:nvPr/>
        </p:nvGrpSpPr>
        <p:grpSpPr>
          <a:xfrm>
            <a:off x="6840473" y="425196"/>
            <a:ext cx="454847" cy="454847"/>
            <a:chOff x="4788024" y="1275213"/>
            <a:chExt cx="432048" cy="432048"/>
          </a:xfrm>
        </p:grpSpPr>
        <p:sp>
          <p:nvSpPr>
            <p:cNvPr id="30" name="椭圆 65"/>
            <p:cNvSpPr>
              <a:spLocks noChangeArrowheads="1"/>
            </p:cNvSpPr>
            <p:nvPr/>
          </p:nvSpPr>
          <p:spPr bwMode="auto">
            <a:xfrm>
              <a:off x="4788024" y="1275213"/>
              <a:ext cx="432048" cy="432048"/>
            </a:xfrm>
            <a:prstGeom prst="ellipse">
              <a:avLst/>
            </a:prstGeom>
            <a:solidFill>
              <a:srgbClr val="F79600"/>
            </a:solidFill>
            <a:ln>
              <a:noFill/>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defTabSz="1218565" eaLnBrk="1" hangingPunct="1"/>
              <a:endParaRPr lang="zh-CN" altLang="en-US" sz="2400">
                <a:solidFill>
                  <a:srgbClr val="FFFFFF"/>
                </a:solidFill>
                <a:latin typeface="Calibri" panose="020F0502020204030204" pitchFamily="34" charset="0"/>
              </a:endParaRPr>
            </a:p>
          </p:txBody>
        </p:sp>
        <p:sp>
          <p:nvSpPr>
            <p:cNvPr id="31" name="Freeform 110"/>
            <p:cNvSpPr>
              <a:spLocks noChangeArrowheads="1"/>
            </p:cNvSpPr>
            <p:nvPr/>
          </p:nvSpPr>
          <p:spPr bwMode="auto">
            <a:xfrm>
              <a:off x="4891102" y="1366806"/>
              <a:ext cx="250679" cy="248862"/>
            </a:xfrm>
            <a:custGeom>
              <a:avLst/>
              <a:gdLst>
                <a:gd name="T0" fmla="*/ 78678142 w 609"/>
                <a:gd name="T1" fmla="*/ 71002280 h 602"/>
                <a:gd name="T2" fmla="*/ 78678142 w 609"/>
                <a:gd name="T3" fmla="*/ 71002280 h 602"/>
                <a:gd name="T4" fmla="*/ 71302258 w 609"/>
                <a:gd name="T5" fmla="*/ 78441997 h 602"/>
                <a:gd name="T6" fmla="*/ 65867111 w 609"/>
                <a:gd name="T7" fmla="*/ 76614673 h 602"/>
                <a:gd name="T8" fmla="*/ 44774038 w 609"/>
                <a:gd name="T9" fmla="*/ 54426302 h 602"/>
                <a:gd name="T10" fmla="*/ 29245613 w 609"/>
                <a:gd name="T11" fmla="*/ 59125033 h 602"/>
                <a:gd name="T12" fmla="*/ 0 w 609"/>
                <a:gd name="T13" fmla="*/ 29497307 h 602"/>
                <a:gd name="T14" fmla="*/ 29245613 w 609"/>
                <a:gd name="T15" fmla="*/ 0 h 602"/>
                <a:gd name="T16" fmla="*/ 58491226 w 609"/>
                <a:gd name="T17" fmla="*/ 29497307 h 602"/>
                <a:gd name="T18" fmla="*/ 54867675 w 609"/>
                <a:gd name="T19" fmla="*/ 44376380 h 602"/>
                <a:gd name="T20" fmla="*/ 75960749 w 609"/>
                <a:gd name="T21" fmla="*/ 65520668 h 602"/>
                <a:gd name="T22" fmla="*/ 78678142 w 609"/>
                <a:gd name="T23" fmla="*/ 71002280 h 602"/>
                <a:gd name="T24" fmla="*/ 29245613 w 609"/>
                <a:gd name="T25" fmla="*/ 7439717 h 602"/>
                <a:gd name="T26" fmla="*/ 29245613 w 609"/>
                <a:gd name="T27" fmla="*/ 7439717 h 602"/>
                <a:gd name="T28" fmla="*/ 7246742 w 609"/>
                <a:gd name="T29" fmla="*/ 29497307 h 602"/>
                <a:gd name="T30" fmla="*/ 29245613 w 609"/>
                <a:gd name="T31" fmla="*/ 51685677 h 602"/>
                <a:gd name="T32" fmla="*/ 51244484 w 609"/>
                <a:gd name="T33" fmla="*/ 29497307 h 602"/>
                <a:gd name="T34" fmla="*/ 29245613 w 609"/>
                <a:gd name="T35" fmla="*/ 7439717 h 602"/>
                <a:gd name="T36" fmla="*/ 42056644 w 609"/>
                <a:gd name="T37" fmla="*/ 33282375 h 602"/>
                <a:gd name="T38" fmla="*/ 42056644 w 609"/>
                <a:gd name="T39" fmla="*/ 33282375 h 602"/>
                <a:gd name="T40" fmla="*/ 32868804 w 609"/>
                <a:gd name="T41" fmla="*/ 33282375 h 602"/>
                <a:gd name="T42" fmla="*/ 32868804 w 609"/>
                <a:gd name="T43" fmla="*/ 41504973 h 602"/>
                <a:gd name="T44" fmla="*/ 29245613 w 609"/>
                <a:gd name="T45" fmla="*/ 45290042 h 602"/>
                <a:gd name="T46" fmla="*/ 25622062 w 609"/>
                <a:gd name="T47" fmla="*/ 41504973 h 602"/>
                <a:gd name="T48" fmla="*/ 25622062 w 609"/>
                <a:gd name="T49" fmla="*/ 33282375 h 602"/>
                <a:gd name="T50" fmla="*/ 17340380 w 609"/>
                <a:gd name="T51" fmla="*/ 33282375 h 602"/>
                <a:gd name="T52" fmla="*/ 13716829 w 609"/>
                <a:gd name="T53" fmla="*/ 29497307 h 602"/>
                <a:gd name="T54" fmla="*/ 17340380 w 609"/>
                <a:gd name="T55" fmla="*/ 25842658 h 602"/>
                <a:gd name="T56" fmla="*/ 25622062 w 609"/>
                <a:gd name="T57" fmla="*/ 25842658 h 602"/>
                <a:gd name="T58" fmla="*/ 25622062 w 609"/>
                <a:gd name="T59" fmla="*/ 16575978 h 602"/>
                <a:gd name="T60" fmla="*/ 29245613 w 609"/>
                <a:gd name="T61" fmla="*/ 12921329 h 602"/>
                <a:gd name="T62" fmla="*/ 32868804 w 609"/>
                <a:gd name="T63" fmla="*/ 16575978 h 602"/>
                <a:gd name="T64" fmla="*/ 32868804 w 609"/>
                <a:gd name="T65" fmla="*/ 25842658 h 602"/>
                <a:gd name="T66" fmla="*/ 42056644 w 609"/>
                <a:gd name="T67" fmla="*/ 25842658 h 602"/>
                <a:gd name="T68" fmla="*/ 45679835 w 609"/>
                <a:gd name="T69" fmla="*/ 29497307 h 602"/>
                <a:gd name="T70" fmla="*/ 42056644 w 609"/>
                <a:gd name="T71" fmla="*/ 33282375 h 60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609" h="602">
                  <a:moveTo>
                    <a:pt x="608" y="544"/>
                  </a:moveTo>
                  <a:lnTo>
                    <a:pt x="608" y="544"/>
                  </a:lnTo>
                  <a:cubicBezTo>
                    <a:pt x="608" y="573"/>
                    <a:pt x="579" y="601"/>
                    <a:pt x="551" y="601"/>
                  </a:cubicBezTo>
                  <a:cubicBezTo>
                    <a:pt x="530" y="601"/>
                    <a:pt x="516" y="594"/>
                    <a:pt x="509" y="587"/>
                  </a:cubicBezTo>
                  <a:cubicBezTo>
                    <a:pt x="346" y="417"/>
                    <a:pt x="346" y="417"/>
                    <a:pt x="346" y="417"/>
                  </a:cubicBezTo>
                  <a:cubicBezTo>
                    <a:pt x="311" y="438"/>
                    <a:pt x="269" y="453"/>
                    <a:pt x="226" y="453"/>
                  </a:cubicBezTo>
                  <a:cubicBezTo>
                    <a:pt x="106" y="453"/>
                    <a:pt x="0" y="347"/>
                    <a:pt x="0" y="226"/>
                  </a:cubicBezTo>
                  <a:cubicBezTo>
                    <a:pt x="0" y="99"/>
                    <a:pt x="106" y="0"/>
                    <a:pt x="226" y="0"/>
                  </a:cubicBezTo>
                  <a:cubicBezTo>
                    <a:pt x="353" y="0"/>
                    <a:pt x="452" y="99"/>
                    <a:pt x="452" y="226"/>
                  </a:cubicBezTo>
                  <a:cubicBezTo>
                    <a:pt x="452" y="269"/>
                    <a:pt x="445" y="304"/>
                    <a:pt x="424" y="340"/>
                  </a:cubicBezTo>
                  <a:cubicBezTo>
                    <a:pt x="587" y="502"/>
                    <a:pt x="587" y="502"/>
                    <a:pt x="587" y="502"/>
                  </a:cubicBezTo>
                  <a:cubicBezTo>
                    <a:pt x="601" y="516"/>
                    <a:pt x="608" y="530"/>
                    <a:pt x="608" y="544"/>
                  </a:cubicBezTo>
                  <a:close/>
                  <a:moveTo>
                    <a:pt x="226" y="57"/>
                  </a:moveTo>
                  <a:lnTo>
                    <a:pt x="226" y="57"/>
                  </a:lnTo>
                  <a:cubicBezTo>
                    <a:pt x="134" y="57"/>
                    <a:pt x="56" y="127"/>
                    <a:pt x="56" y="226"/>
                  </a:cubicBezTo>
                  <a:cubicBezTo>
                    <a:pt x="56" y="318"/>
                    <a:pt x="134" y="396"/>
                    <a:pt x="226" y="396"/>
                  </a:cubicBezTo>
                  <a:cubicBezTo>
                    <a:pt x="325" y="396"/>
                    <a:pt x="396" y="318"/>
                    <a:pt x="396" y="226"/>
                  </a:cubicBezTo>
                  <a:cubicBezTo>
                    <a:pt x="396" y="127"/>
                    <a:pt x="325" y="57"/>
                    <a:pt x="226" y="57"/>
                  </a:cubicBezTo>
                  <a:close/>
                  <a:moveTo>
                    <a:pt x="325" y="255"/>
                  </a:moveTo>
                  <a:lnTo>
                    <a:pt x="325" y="255"/>
                  </a:lnTo>
                  <a:cubicBezTo>
                    <a:pt x="254" y="255"/>
                    <a:pt x="254" y="255"/>
                    <a:pt x="254" y="255"/>
                  </a:cubicBezTo>
                  <a:cubicBezTo>
                    <a:pt x="254" y="318"/>
                    <a:pt x="254" y="318"/>
                    <a:pt x="254" y="318"/>
                  </a:cubicBezTo>
                  <a:cubicBezTo>
                    <a:pt x="254" y="333"/>
                    <a:pt x="247" y="347"/>
                    <a:pt x="226" y="347"/>
                  </a:cubicBezTo>
                  <a:cubicBezTo>
                    <a:pt x="212" y="347"/>
                    <a:pt x="198" y="333"/>
                    <a:pt x="198" y="318"/>
                  </a:cubicBezTo>
                  <a:cubicBezTo>
                    <a:pt x="198" y="255"/>
                    <a:pt x="198" y="255"/>
                    <a:pt x="198" y="255"/>
                  </a:cubicBezTo>
                  <a:cubicBezTo>
                    <a:pt x="134" y="255"/>
                    <a:pt x="134" y="255"/>
                    <a:pt x="134" y="255"/>
                  </a:cubicBezTo>
                  <a:cubicBezTo>
                    <a:pt x="120" y="255"/>
                    <a:pt x="106" y="241"/>
                    <a:pt x="106" y="226"/>
                  </a:cubicBezTo>
                  <a:cubicBezTo>
                    <a:pt x="106" y="205"/>
                    <a:pt x="120" y="198"/>
                    <a:pt x="134" y="198"/>
                  </a:cubicBezTo>
                  <a:cubicBezTo>
                    <a:pt x="198" y="198"/>
                    <a:pt x="198" y="198"/>
                    <a:pt x="198" y="198"/>
                  </a:cubicBezTo>
                  <a:cubicBezTo>
                    <a:pt x="198" y="127"/>
                    <a:pt x="198" y="127"/>
                    <a:pt x="198" y="127"/>
                  </a:cubicBezTo>
                  <a:cubicBezTo>
                    <a:pt x="198" y="113"/>
                    <a:pt x="212" y="99"/>
                    <a:pt x="226" y="99"/>
                  </a:cubicBezTo>
                  <a:cubicBezTo>
                    <a:pt x="247" y="99"/>
                    <a:pt x="254" y="113"/>
                    <a:pt x="254" y="127"/>
                  </a:cubicBezTo>
                  <a:cubicBezTo>
                    <a:pt x="254" y="198"/>
                    <a:pt x="254" y="198"/>
                    <a:pt x="254" y="198"/>
                  </a:cubicBezTo>
                  <a:cubicBezTo>
                    <a:pt x="325" y="198"/>
                    <a:pt x="325" y="198"/>
                    <a:pt x="325" y="198"/>
                  </a:cubicBezTo>
                  <a:cubicBezTo>
                    <a:pt x="339" y="198"/>
                    <a:pt x="353" y="205"/>
                    <a:pt x="353" y="226"/>
                  </a:cubicBezTo>
                  <a:cubicBezTo>
                    <a:pt x="353" y="241"/>
                    <a:pt x="339" y="255"/>
                    <a:pt x="325" y="255"/>
                  </a:cubicBezTo>
                  <a:close/>
                </a:path>
              </a:pathLst>
            </a:custGeom>
            <a:solidFill>
              <a:schemeClr val="bg1"/>
            </a:solidFill>
            <a:ln>
              <a:noFill/>
            </a:ln>
          </p:spPr>
          <p:txBody>
            <a:bodyPr wrap="none" lIns="45720" tIns="22860" rIns="45720" bIns="22860" anchor="ctr"/>
            <a:lstStyle/>
            <a:p>
              <a:pPr defTabSz="1218565"/>
              <a:endParaRPr lang="en-US" sz="2400">
                <a:solidFill>
                  <a:prstClr val="black"/>
                </a:solidFill>
                <a:latin typeface="Roboto Light"/>
              </a:endParaRPr>
            </a:p>
          </p:txBody>
        </p:sp>
      </p:grpSp>
      <p:grpSp>
        <p:nvGrpSpPr>
          <p:cNvPr id="32" name="组合 31"/>
          <p:cNvGrpSpPr/>
          <p:nvPr/>
        </p:nvGrpSpPr>
        <p:grpSpPr>
          <a:xfrm>
            <a:off x="7402345" y="425196"/>
            <a:ext cx="455673" cy="455675"/>
            <a:chOff x="5436096" y="1274820"/>
            <a:chExt cx="432833" cy="432834"/>
          </a:xfrm>
        </p:grpSpPr>
        <p:sp>
          <p:nvSpPr>
            <p:cNvPr id="33" name="椭圆 16"/>
            <p:cNvSpPr>
              <a:spLocks noChangeArrowheads="1"/>
            </p:cNvSpPr>
            <p:nvPr/>
          </p:nvSpPr>
          <p:spPr bwMode="auto">
            <a:xfrm>
              <a:off x="5436096" y="1274820"/>
              <a:ext cx="432833" cy="432834"/>
            </a:xfrm>
            <a:prstGeom prst="ellipse">
              <a:avLst/>
            </a:pr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defTabSz="1218565" eaLnBrk="1" hangingPunct="1"/>
              <a:endParaRPr lang="zh-CN" altLang="en-US" sz="2400">
                <a:solidFill>
                  <a:srgbClr val="FFFFFF"/>
                </a:solidFill>
                <a:latin typeface="Calibri" panose="020F0502020204030204" pitchFamily="34" charset="0"/>
              </a:endParaRPr>
            </a:p>
          </p:txBody>
        </p:sp>
        <p:sp>
          <p:nvSpPr>
            <p:cNvPr id="34" name="Freeform 16"/>
            <p:cNvSpPr>
              <a:spLocks noChangeArrowheads="1"/>
            </p:cNvSpPr>
            <p:nvPr/>
          </p:nvSpPr>
          <p:spPr bwMode="auto">
            <a:xfrm>
              <a:off x="5554420" y="1377705"/>
              <a:ext cx="196183" cy="227065"/>
            </a:xfrm>
            <a:custGeom>
              <a:avLst/>
              <a:gdLst>
                <a:gd name="T0" fmla="*/ 58106390 w 475"/>
                <a:gd name="T1" fmla="*/ 71207247 h 552"/>
                <a:gd name="T2" fmla="*/ 58106390 w 475"/>
                <a:gd name="T3" fmla="*/ 71207247 h 552"/>
                <a:gd name="T4" fmla="*/ 54327993 w 475"/>
                <a:gd name="T5" fmla="*/ 71207247 h 552"/>
                <a:gd name="T6" fmla="*/ 54327993 w 475"/>
                <a:gd name="T7" fmla="*/ 0 h 552"/>
                <a:gd name="T8" fmla="*/ 58106390 w 475"/>
                <a:gd name="T9" fmla="*/ 0 h 552"/>
                <a:gd name="T10" fmla="*/ 61754124 w 475"/>
                <a:gd name="T11" fmla="*/ 3618618 h 552"/>
                <a:gd name="T12" fmla="*/ 61754124 w 475"/>
                <a:gd name="T13" fmla="*/ 67588630 h 552"/>
                <a:gd name="T14" fmla="*/ 58106390 w 475"/>
                <a:gd name="T15" fmla="*/ 71207247 h 552"/>
                <a:gd name="T16" fmla="*/ 7426131 w 475"/>
                <a:gd name="T17" fmla="*/ 67588630 h 552"/>
                <a:gd name="T18" fmla="*/ 7426131 w 475"/>
                <a:gd name="T19" fmla="*/ 67588630 h 552"/>
                <a:gd name="T20" fmla="*/ 7426131 w 475"/>
                <a:gd name="T21" fmla="*/ 63970012 h 552"/>
                <a:gd name="T22" fmla="*/ 13809846 w 475"/>
                <a:gd name="T23" fmla="*/ 63970012 h 552"/>
                <a:gd name="T24" fmla="*/ 21235977 w 475"/>
                <a:gd name="T25" fmla="*/ 56603721 h 552"/>
                <a:gd name="T26" fmla="*/ 13809846 w 475"/>
                <a:gd name="T27" fmla="*/ 49237429 h 552"/>
                <a:gd name="T28" fmla="*/ 7426131 w 475"/>
                <a:gd name="T29" fmla="*/ 49237429 h 552"/>
                <a:gd name="T30" fmla="*/ 7426131 w 475"/>
                <a:gd name="T31" fmla="*/ 42905028 h 552"/>
                <a:gd name="T32" fmla="*/ 13809846 w 475"/>
                <a:gd name="T33" fmla="*/ 42905028 h 552"/>
                <a:gd name="T34" fmla="*/ 21235977 w 475"/>
                <a:gd name="T35" fmla="*/ 35539095 h 552"/>
                <a:gd name="T36" fmla="*/ 13809846 w 475"/>
                <a:gd name="T37" fmla="*/ 28301860 h 552"/>
                <a:gd name="T38" fmla="*/ 7426131 w 475"/>
                <a:gd name="T39" fmla="*/ 28301860 h 552"/>
                <a:gd name="T40" fmla="*/ 7426131 w 475"/>
                <a:gd name="T41" fmla="*/ 21840403 h 552"/>
                <a:gd name="T42" fmla="*/ 13809846 w 475"/>
                <a:gd name="T43" fmla="*/ 21840403 h 552"/>
                <a:gd name="T44" fmla="*/ 21235977 w 475"/>
                <a:gd name="T45" fmla="*/ 14603167 h 552"/>
                <a:gd name="T46" fmla="*/ 13809846 w 475"/>
                <a:gd name="T47" fmla="*/ 7236876 h 552"/>
                <a:gd name="T48" fmla="*/ 7426131 w 475"/>
                <a:gd name="T49" fmla="*/ 7236876 h 552"/>
                <a:gd name="T50" fmla="*/ 7426131 w 475"/>
                <a:gd name="T51" fmla="*/ 3618618 h 552"/>
                <a:gd name="T52" fmla="*/ 11074226 w 475"/>
                <a:gd name="T53" fmla="*/ 0 h 552"/>
                <a:gd name="T54" fmla="*/ 50680259 w 475"/>
                <a:gd name="T55" fmla="*/ 0 h 552"/>
                <a:gd name="T56" fmla="*/ 50680259 w 475"/>
                <a:gd name="T57" fmla="*/ 71207247 h 552"/>
                <a:gd name="T58" fmla="*/ 11074226 w 475"/>
                <a:gd name="T59" fmla="*/ 71207247 h 552"/>
                <a:gd name="T60" fmla="*/ 7426131 w 475"/>
                <a:gd name="T61" fmla="*/ 67588630 h 552"/>
                <a:gd name="T62" fmla="*/ 17588243 w 475"/>
                <a:gd name="T63" fmla="*/ 14603167 h 552"/>
                <a:gd name="T64" fmla="*/ 17588243 w 475"/>
                <a:gd name="T65" fmla="*/ 14603167 h 552"/>
                <a:gd name="T66" fmla="*/ 13809846 w 475"/>
                <a:gd name="T67" fmla="*/ 18221785 h 552"/>
                <a:gd name="T68" fmla="*/ 3778036 w 475"/>
                <a:gd name="T69" fmla="*/ 18221785 h 552"/>
                <a:gd name="T70" fmla="*/ 0 w 475"/>
                <a:gd name="T71" fmla="*/ 14603167 h 552"/>
                <a:gd name="T72" fmla="*/ 3778036 w 475"/>
                <a:gd name="T73" fmla="*/ 10984909 h 552"/>
                <a:gd name="T74" fmla="*/ 13809846 w 475"/>
                <a:gd name="T75" fmla="*/ 10984909 h 552"/>
                <a:gd name="T76" fmla="*/ 17588243 w 475"/>
                <a:gd name="T77" fmla="*/ 14603167 h 552"/>
                <a:gd name="T78" fmla="*/ 3778036 w 475"/>
                <a:gd name="T79" fmla="*/ 31920478 h 552"/>
                <a:gd name="T80" fmla="*/ 3778036 w 475"/>
                <a:gd name="T81" fmla="*/ 31920478 h 552"/>
                <a:gd name="T82" fmla="*/ 13809846 w 475"/>
                <a:gd name="T83" fmla="*/ 31920478 h 552"/>
                <a:gd name="T84" fmla="*/ 17588243 w 475"/>
                <a:gd name="T85" fmla="*/ 35539095 h 552"/>
                <a:gd name="T86" fmla="*/ 13809846 w 475"/>
                <a:gd name="T87" fmla="*/ 39286770 h 552"/>
                <a:gd name="T88" fmla="*/ 3778036 w 475"/>
                <a:gd name="T89" fmla="*/ 39286770 h 552"/>
                <a:gd name="T90" fmla="*/ 0 w 475"/>
                <a:gd name="T91" fmla="*/ 35539095 h 552"/>
                <a:gd name="T92" fmla="*/ 3778036 w 475"/>
                <a:gd name="T93" fmla="*/ 31920478 h 552"/>
                <a:gd name="T94" fmla="*/ 3778036 w 475"/>
                <a:gd name="T95" fmla="*/ 52985462 h 552"/>
                <a:gd name="T96" fmla="*/ 3778036 w 475"/>
                <a:gd name="T97" fmla="*/ 52985462 h 552"/>
                <a:gd name="T98" fmla="*/ 13809846 w 475"/>
                <a:gd name="T99" fmla="*/ 52985462 h 552"/>
                <a:gd name="T100" fmla="*/ 17588243 w 475"/>
                <a:gd name="T101" fmla="*/ 56603721 h 552"/>
                <a:gd name="T102" fmla="*/ 13809846 w 475"/>
                <a:gd name="T103" fmla="*/ 60222338 h 552"/>
                <a:gd name="T104" fmla="*/ 3778036 w 475"/>
                <a:gd name="T105" fmla="*/ 60222338 h 552"/>
                <a:gd name="T106" fmla="*/ 0 w 475"/>
                <a:gd name="T107" fmla="*/ 56603721 h 552"/>
                <a:gd name="T108" fmla="*/ 3778036 w 475"/>
                <a:gd name="T109" fmla="*/ 52985462 h 55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475" h="552">
                  <a:moveTo>
                    <a:pt x="446" y="551"/>
                  </a:moveTo>
                  <a:lnTo>
                    <a:pt x="446" y="551"/>
                  </a:lnTo>
                  <a:cubicBezTo>
                    <a:pt x="417" y="551"/>
                    <a:pt x="417" y="551"/>
                    <a:pt x="417" y="551"/>
                  </a:cubicBezTo>
                  <a:cubicBezTo>
                    <a:pt x="417" y="0"/>
                    <a:pt x="417" y="0"/>
                    <a:pt x="417" y="0"/>
                  </a:cubicBezTo>
                  <a:cubicBezTo>
                    <a:pt x="446" y="0"/>
                    <a:pt x="446" y="0"/>
                    <a:pt x="446" y="0"/>
                  </a:cubicBezTo>
                  <a:cubicBezTo>
                    <a:pt x="460" y="0"/>
                    <a:pt x="474" y="14"/>
                    <a:pt x="474" y="28"/>
                  </a:cubicBezTo>
                  <a:cubicBezTo>
                    <a:pt x="474" y="523"/>
                    <a:pt x="474" y="523"/>
                    <a:pt x="474" y="523"/>
                  </a:cubicBezTo>
                  <a:cubicBezTo>
                    <a:pt x="474" y="537"/>
                    <a:pt x="460" y="551"/>
                    <a:pt x="446" y="551"/>
                  </a:cubicBezTo>
                  <a:close/>
                  <a:moveTo>
                    <a:pt x="57" y="523"/>
                  </a:moveTo>
                  <a:lnTo>
                    <a:pt x="57" y="523"/>
                  </a:lnTo>
                  <a:cubicBezTo>
                    <a:pt x="57" y="495"/>
                    <a:pt x="57" y="495"/>
                    <a:pt x="57" y="495"/>
                  </a:cubicBezTo>
                  <a:cubicBezTo>
                    <a:pt x="106" y="495"/>
                    <a:pt x="106" y="495"/>
                    <a:pt x="106" y="495"/>
                  </a:cubicBezTo>
                  <a:cubicBezTo>
                    <a:pt x="135" y="495"/>
                    <a:pt x="163" y="466"/>
                    <a:pt x="163" y="438"/>
                  </a:cubicBezTo>
                  <a:cubicBezTo>
                    <a:pt x="163" y="403"/>
                    <a:pt x="135" y="381"/>
                    <a:pt x="106" y="381"/>
                  </a:cubicBezTo>
                  <a:cubicBezTo>
                    <a:pt x="57" y="381"/>
                    <a:pt x="57" y="381"/>
                    <a:pt x="57" y="381"/>
                  </a:cubicBezTo>
                  <a:cubicBezTo>
                    <a:pt x="57" y="332"/>
                    <a:pt x="57" y="332"/>
                    <a:pt x="57" y="332"/>
                  </a:cubicBezTo>
                  <a:cubicBezTo>
                    <a:pt x="106" y="332"/>
                    <a:pt x="106" y="332"/>
                    <a:pt x="106" y="332"/>
                  </a:cubicBezTo>
                  <a:cubicBezTo>
                    <a:pt x="135" y="332"/>
                    <a:pt x="163" y="304"/>
                    <a:pt x="163" y="275"/>
                  </a:cubicBezTo>
                  <a:cubicBezTo>
                    <a:pt x="163" y="247"/>
                    <a:pt x="135" y="219"/>
                    <a:pt x="106" y="219"/>
                  </a:cubicBezTo>
                  <a:cubicBezTo>
                    <a:pt x="57" y="219"/>
                    <a:pt x="57" y="219"/>
                    <a:pt x="57" y="219"/>
                  </a:cubicBezTo>
                  <a:cubicBezTo>
                    <a:pt x="57" y="169"/>
                    <a:pt x="57" y="169"/>
                    <a:pt x="57" y="169"/>
                  </a:cubicBezTo>
                  <a:cubicBezTo>
                    <a:pt x="106" y="169"/>
                    <a:pt x="106" y="169"/>
                    <a:pt x="106" y="169"/>
                  </a:cubicBezTo>
                  <a:cubicBezTo>
                    <a:pt x="135" y="169"/>
                    <a:pt x="163" y="148"/>
                    <a:pt x="163" y="113"/>
                  </a:cubicBezTo>
                  <a:cubicBezTo>
                    <a:pt x="163" y="85"/>
                    <a:pt x="135" y="56"/>
                    <a:pt x="106" y="56"/>
                  </a:cubicBezTo>
                  <a:cubicBezTo>
                    <a:pt x="57" y="56"/>
                    <a:pt x="57" y="56"/>
                    <a:pt x="57" y="56"/>
                  </a:cubicBezTo>
                  <a:cubicBezTo>
                    <a:pt x="57" y="28"/>
                    <a:pt x="57" y="28"/>
                    <a:pt x="57" y="28"/>
                  </a:cubicBezTo>
                  <a:cubicBezTo>
                    <a:pt x="57" y="14"/>
                    <a:pt x="71" y="0"/>
                    <a:pt x="85" y="0"/>
                  </a:cubicBezTo>
                  <a:cubicBezTo>
                    <a:pt x="389" y="0"/>
                    <a:pt x="389" y="0"/>
                    <a:pt x="389" y="0"/>
                  </a:cubicBezTo>
                  <a:cubicBezTo>
                    <a:pt x="389" y="551"/>
                    <a:pt x="389" y="551"/>
                    <a:pt x="389" y="551"/>
                  </a:cubicBezTo>
                  <a:cubicBezTo>
                    <a:pt x="85" y="551"/>
                    <a:pt x="85" y="551"/>
                    <a:pt x="85" y="551"/>
                  </a:cubicBezTo>
                  <a:cubicBezTo>
                    <a:pt x="71" y="551"/>
                    <a:pt x="57" y="537"/>
                    <a:pt x="57" y="523"/>
                  </a:cubicBezTo>
                  <a:close/>
                  <a:moveTo>
                    <a:pt x="135" y="113"/>
                  </a:moveTo>
                  <a:lnTo>
                    <a:pt x="135" y="113"/>
                  </a:lnTo>
                  <a:cubicBezTo>
                    <a:pt x="135" y="134"/>
                    <a:pt x="120" y="141"/>
                    <a:pt x="106" y="141"/>
                  </a:cubicBezTo>
                  <a:cubicBezTo>
                    <a:pt x="29" y="141"/>
                    <a:pt x="29" y="141"/>
                    <a:pt x="29" y="141"/>
                  </a:cubicBezTo>
                  <a:cubicBezTo>
                    <a:pt x="15" y="141"/>
                    <a:pt x="0" y="134"/>
                    <a:pt x="0" y="113"/>
                  </a:cubicBezTo>
                  <a:cubicBezTo>
                    <a:pt x="0" y="99"/>
                    <a:pt x="15" y="85"/>
                    <a:pt x="29" y="85"/>
                  </a:cubicBezTo>
                  <a:cubicBezTo>
                    <a:pt x="106" y="85"/>
                    <a:pt x="106" y="85"/>
                    <a:pt x="106" y="85"/>
                  </a:cubicBezTo>
                  <a:cubicBezTo>
                    <a:pt x="120" y="85"/>
                    <a:pt x="135" y="99"/>
                    <a:pt x="135" y="113"/>
                  </a:cubicBezTo>
                  <a:close/>
                  <a:moveTo>
                    <a:pt x="29" y="247"/>
                  </a:moveTo>
                  <a:lnTo>
                    <a:pt x="29" y="247"/>
                  </a:lnTo>
                  <a:cubicBezTo>
                    <a:pt x="106" y="247"/>
                    <a:pt x="106" y="247"/>
                    <a:pt x="106" y="247"/>
                  </a:cubicBezTo>
                  <a:cubicBezTo>
                    <a:pt x="120" y="247"/>
                    <a:pt x="135" y="261"/>
                    <a:pt x="135" y="275"/>
                  </a:cubicBezTo>
                  <a:cubicBezTo>
                    <a:pt x="135" y="290"/>
                    <a:pt x="120" y="304"/>
                    <a:pt x="106" y="304"/>
                  </a:cubicBezTo>
                  <a:cubicBezTo>
                    <a:pt x="29" y="304"/>
                    <a:pt x="29" y="304"/>
                    <a:pt x="29" y="304"/>
                  </a:cubicBezTo>
                  <a:cubicBezTo>
                    <a:pt x="15" y="304"/>
                    <a:pt x="0" y="290"/>
                    <a:pt x="0" y="275"/>
                  </a:cubicBezTo>
                  <a:cubicBezTo>
                    <a:pt x="0" y="261"/>
                    <a:pt x="15" y="247"/>
                    <a:pt x="29" y="247"/>
                  </a:cubicBezTo>
                  <a:close/>
                  <a:moveTo>
                    <a:pt x="29" y="410"/>
                  </a:moveTo>
                  <a:lnTo>
                    <a:pt x="29" y="410"/>
                  </a:lnTo>
                  <a:cubicBezTo>
                    <a:pt x="106" y="410"/>
                    <a:pt x="106" y="410"/>
                    <a:pt x="106" y="410"/>
                  </a:cubicBezTo>
                  <a:cubicBezTo>
                    <a:pt x="120" y="410"/>
                    <a:pt x="135" y="417"/>
                    <a:pt x="135" y="438"/>
                  </a:cubicBezTo>
                  <a:cubicBezTo>
                    <a:pt x="135" y="452"/>
                    <a:pt x="120" y="466"/>
                    <a:pt x="106" y="466"/>
                  </a:cubicBezTo>
                  <a:cubicBezTo>
                    <a:pt x="29" y="466"/>
                    <a:pt x="29" y="466"/>
                    <a:pt x="29" y="466"/>
                  </a:cubicBezTo>
                  <a:cubicBezTo>
                    <a:pt x="15" y="466"/>
                    <a:pt x="0" y="452"/>
                    <a:pt x="0" y="438"/>
                  </a:cubicBezTo>
                  <a:cubicBezTo>
                    <a:pt x="0" y="417"/>
                    <a:pt x="15" y="410"/>
                    <a:pt x="29" y="410"/>
                  </a:cubicBezTo>
                  <a:close/>
                </a:path>
              </a:pathLst>
            </a:custGeom>
            <a:solidFill>
              <a:schemeClr val="bg1"/>
            </a:solidFill>
            <a:ln>
              <a:noFill/>
            </a:ln>
          </p:spPr>
          <p:txBody>
            <a:bodyPr wrap="none" lIns="45720" tIns="22860" rIns="45720" bIns="22860" anchor="ctr"/>
            <a:lstStyle/>
            <a:p>
              <a:pPr defTabSz="1218565"/>
              <a:endParaRPr lang="en-US" sz="2400">
                <a:solidFill>
                  <a:prstClr val="black"/>
                </a:solidFill>
                <a:latin typeface="Roboto Light"/>
              </a:endParaRPr>
            </a:p>
          </p:txBody>
        </p:sp>
      </p:grpSp>
      <p:grpSp>
        <p:nvGrpSpPr>
          <p:cNvPr id="35" name="组合 34"/>
          <p:cNvGrpSpPr/>
          <p:nvPr/>
        </p:nvGrpSpPr>
        <p:grpSpPr>
          <a:xfrm>
            <a:off x="5641155" y="424783"/>
            <a:ext cx="455673" cy="455675"/>
            <a:chOff x="3491880" y="1274820"/>
            <a:chExt cx="432833" cy="432834"/>
          </a:xfrm>
        </p:grpSpPr>
        <p:sp>
          <p:nvSpPr>
            <p:cNvPr id="36" name="椭圆 16"/>
            <p:cNvSpPr>
              <a:spLocks noChangeArrowheads="1"/>
            </p:cNvSpPr>
            <p:nvPr/>
          </p:nvSpPr>
          <p:spPr bwMode="auto">
            <a:xfrm>
              <a:off x="3491880" y="1274820"/>
              <a:ext cx="432833" cy="432834"/>
            </a:xfrm>
            <a:prstGeom prst="ellipse">
              <a:avLst/>
            </a:pr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defTabSz="1218565" eaLnBrk="1" hangingPunct="1"/>
              <a:endParaRPr lang="zh-CN" altLang="en-US" sz="2400">
                <a:solidFill>
                  <a:srgbClr val="FFFFFF"/>
                </a:solidFill>
                <a:latin typeface="Calibri" panose="020F0502020204030204" pitchFamily="34" charset="0"/>
              </a:endParaRPr>
            </a:p>
          </p:txBody>
        </p:sp>
        <p:sp>
          <p:nvSpPr>
            <p:cNvPr id="37" name="Freeform 75"/>
            <p:cNvSpPr>
              <a:spLocks noChangeArrowheads="1"/>
            </p:cNvSpPr>
            <p:nvPr/>
          </p:nvSpPr>
          <p:spPr bwMode="auto">
            <a:xfrm>
              <a:off x="3583864" y="1385879"/>
              <a:ext cx="248863" cy="210716"/>
            </a:xfrm>
            <a:custGeom>
              <a:avLst/>
              <a:gdLst>
                <a:gd name="T0" fmla="*/ 74657633 w 602"/>
                <a:gd name="T1" fmla="*/ 66362244 h 510"/>
                <a:gd name="T2" fmla="*/ 74657633 w 602"/>
                <a:gd name="T3" fmla="*/ 66362244 h 510"/>
                <a:gd name="T4" fmla="*/ 3654665 w 602"/>
                <a:gd name="T5" fmla="*/ 66362244 h 510"/>
                <a:gd name="T6" fmla="*/ 0 w 602"/>
                <a:gd name="T7" fmla="*/ 62711741 h 510"/>
                <a:gd name="T8" fmla="*/ 0 w 602"/>
                <a:gd name="T9" fmla="*/ 3650503 h 510"/>
                <a:gd name="T10" fmla="*/ 3654665 w 602"/>
                <a:gd name="T11" fmla="*/ 0 h 510"/>
                <a:gd name="T12" fmla="*/ 7308970 w 602"/>
                <a:gd name="T13" fmla="*/ 3650503 h 510"/>
                <a:gd name="T14" fmla="*/ 7308970 w 602"/>
                <a:gd name="T15" fmla="*/ 50717076 h 510"/>
                <a:gd name="T16" fmla="*/ 7308970 w 602"/>
                <a:gd name="T17" fmla="*/ 50717076 h 510"/>
                <a:gd name="T18" fmla="*/ 7308970 w 602"/>
                <a:gd name="T19" fmla="*/ 58930528 h 510"/>
                <a:gd name="T20" fmla="*/ 74657633 w 602"/>
                <a:gd name="T21" fmla="*/ 58930528 h 510"/>
                <a:gd name="T22" fmla="*/ 78442719 w 602"/>
                <a:gd name="T23" fmla="*/ 62711741 h 510"/>
                <a:gd name="T24" fmla="*/ 74657633 w 602"/>
                <a:gd name="T25" fmla="*/ 66362244 h 510"/>
                <a:gd name="T26" fmla="*/ 66434636 w 602"/>
                <a:gd name="T27" fmla="*/ 55280025 h 510"/>
                <a:gd name="T28" fmla="*/ 66434636 w 602"/>
                <a:gd name="T29" fmla="*/ 55280025 h 510"/>
                <a:gd name="T30" fmla="*/ 58995246 w 602"/>
                <a:gd name="T31" fmla="*/ 55280025 h 510"/>
                <a:gd name="T32" fmla="*/ 55340580 w 602"/>
                <a:gd name="T33" fmla="*/ 51629522 h 510"/>
                <a:gd name="T34" fmla="*/ 55340580 w 602"/>
                <a:gd name="T35" fmla="*/ 25814941 h 510"/>
                <a:gd name="T36" fmla="*/ 58995246 w 602"/>
                <a:gd name="T37" fmla="*/ 22164077 h 510"/>
                <a:gd name="T38" fmla="*/ 66434636 w 602"/>
                <a:gd name="T39" fmla="*/ 22164077 h 510"/>
                <a:gd name="T40" fmla="*/ 70089301 w 602"/>
                <a:gd name="T41" fmla="*/ 25814941 h 510"/>
                <a:gd name="T42" fmla="*/ 70089301 w 602"/>
                <a:gd name="T43" fmla="*/ 51629522 h 510"/>
                <a:gd name="T44" fmla="*/ 66434636 w 602"/>
                <a:gd name="T45" fmla="*/ 55280025 h 510"/>
                <a:gd name="T46" fmla="*/ 45159830 w 602"/>
                <a:gd name="T47" fmla="*/ 55280025 h 510"/>
                <a:gd name="T48" fmla="*/ 45159830 w 602"/>
                <a:gd name="T49" fmla="*/ 55280025 h 510"/>
                <a:gd name="T50" fmla="*/ 37850860 w 602"/>
                <a:gd name="T51" fmla="*/ 55280025 h 510"/>
                <a:gd name="T52" fmla="*/ 34065774 w 602"/>
                <a:gd name="T53" fmla="*/ 51629522 h 510"/>
                <a:gd name="T54" fmla="*/ 34065774 w 602"/>
                <a:gd name="T55" fmla="*/ 11082219 h 510"/>
                <a:gd name="T56" fmla="*/ 37850860 w 602"/>
                <a:gd name="T57" fmla="*/ 7431355 h 510"/>
                <a:gd name="T58" fmla="*/ 45159830 w 602"/>
                <a:gd name="T59" fmla="*/ 7431355 h 510"/>
                <a:gd name="T60" fmla="*/ 48814495 w 602"/>
                <a:gd name="T61" fmla="*/ 11082219 h 510"/>
                <a:gd name="T62" fmla="*/ 48814495 w 602"/>
                <a:gd name="T63" fmla="*/ 51629522 h 510"/>
                <a:gd name="T64" fmla="*/ 45159830 w 602"/>
                <a:gd name="T65" fmla="*/ 55280025 h 510"/>
                <a:gd name="T66" fmla="*/ 24929472 w 602"/>
                <a:gd name="T67" fmla="*/ 55280025 h 510"/>
                <a:gd name="T68" fmla="*/ 24929472 w 602"/>
                <a:gd name="T69" fmla="*/ 55280025 h 510"/>
                <a:gd name="T70" fmla="*/ 17489720 w 602"/>
                <a:gd name="T71" fmla="*/ 55280025 h 510"/>
                <a:gd name="T72" fmla="*/ 13835055 w 602"/>
                <a:gd name="T73" fmla="*/ 51629522 h 510"/>
                <a:gd name="T74" fmla="*/ 13835055 w 602"/>
                <a:gd name="T75" fmla="*/ 44198166 h 510"/>
                <a:gd name="T76" fmla="*/ 17489720 w 602"/>
                <a:gd name="T77" fmla="*/ 40547302 h 510"/>
                <a:gd name="T78" fmla="*/ 24929472 w 602"/>
                <a:gd name="T79" fmla="*/ 40547302 h 510"/>
                <a:gd name="T80" fmla="*/ 28583776 w 602"/>
                <a:gd name="T81" fmla="*/ 44198166 h 510"/>
                <a:gd name="T82" fmla="*/ 28583776 w 602"/>
                <a:gd name="T83" fmla="*/ 51629522 h 510"/>
                <a:gd name="T84" fmla="*/ 24929472 w 602"/>
                <a:gd name="T85" fmla="*/ 55280025 h 510"/>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602" h="510">
                  <a:moveTo>
                    <a:pt x="572" y="509"/>
                  </a:moveTo>
                  <a:lnTo>
                    <a:pt x="572" y="509"/>
                  </a:lnTo>
                  <a:cubicBezTo>
                    <a:pt x="28" y="509"/>
                    <a:pt x="28" y="509"/>
                    <a:pt x="28" y="509"/>
                  </a:cubicBezTo>
                  <a:cubicBezTo>
                    <a:pt x="14" y="509"/>
                    <a:pt x="0" y="502"/>
                    <a:pt x="0" y="481"/>
                  </a:cubicBezTo>
                  <a:cubicBezTo>
                    <a:pt x="0" y="28"/>
                    <a:pt x="0" y="28"/>
                    <a:pt x="0" y="28"/>
                  </a:cubicBezTo>
                  <a:cubicBezTo>
                    <a:pt x="0" y="14"/>
                    <a:pt x="14" y="0"/>
                    <a:pt x="28" y="0"/>
                  </a:cubicBezTo>
                  <a:cubicBezTo>
                    <a:pt x="42" y="0"/>
                    <a:pt x="56" y="14"/>
                    <a:pt x="56" y="28"/>
                  </a:cubicBezTo>
                  <a:cubicBezTo>
                    <a:pt x="56" y="389"/>
                    <a:pt x="56" y="389"/>
                    <a:pt x="56" y="389"/>
                  </a:cubicBezTo>
                  <a:cubicBezTo>
                    <a:pt x="56" y="452"/>
                    <a:pt x="56" y="452"/>
                    <a:pt x="56" y="452"/>
                  </a:cubicBezTo>
                  <a:cubicBezTo>
                    <a:pt x="572" y="452"/>
                    <a:pt x="572" y="452"/>
                    <a:pt x="572" y="452"/>
                  </a:cubicBezTo>
                  <a:cubicBezTo>
                    <a:pt x="594" y="452"/>
                    <a:pt x="601" y="467"/>
                    <a:pt x="601" y="481"/>
                  </a:cubicBezTo>
                  <a:cubicBezTo>
                    <a:pt x="601" y="502"/>
                    <a:pt x="594" y="509"/>
                    <a:pt x="572" y="509"/>
                  </a:cubicBezTo>
                  <a:close/>
                  <a:moveTo>
                    <a:pt x="509" y="424"/>
                  </a:moveTo>
                  <a:lnTo>
                    <a:pt x="509" y="424"/>
                  </a:lnTo>
                  <a:cubicBezTo>
                    <a:pt x="452" y="424"/>
                    <a:pt x="452" y="424"/>
                    <a:pt x="452" y="424"/>
                  </a:cubicBezTo>
                  <a:cubicBezTo>
                    <a:pt x="438" y="424"/>
                    <a:pt x="424" y="417"/>
                    <a:pt x="424" y="396"/>
                  </a:cubicBezTo>
                  <a:cubicBezTo>
                    <a:pt x="424" y="198"/>
                    <a:pt x="424" y="198"/>
                    <a:pt x="424" y="198"/>
                  </a:cubicBezTo>
                  <a:cubicBezTo>
                    <a:pt x="424" y="184"/>
                    <a:pt x="438" y="170"/>
                    <a:pt x="452" y="170"/>
                  </a:cubicBezTo>
                  <a:cubicBezTo>
                    <a:pt x="509" y="170"/>
                    <a:pt x="509" y="170"/>
                    <a:pt x="509" y="170"/>
                  </a:cubicBezTo>
                  <a:cubicBezTo>
                    <a:pt x="523" y="170"/>
                    <a:pt x="537" y="184"/>
                    <a:pt x="537" y="198"/>
                  </a:cubicBezTo>
                  <a:cubicBezTo>
                    <a:pt x="537" y="396"/>
                    <a:pt x="537" y="396"/>
                    <a:pt x="537" y="396"/>
                  </a:cubicBezTo>
                  <a:cubicBezTo>
                    <a:pt x="537" y="417"/>
                    <a:pt x="523" y="424"/>
                    <a:pt x="509" y="424"/>
                  </a:cubicBezTo>
                  <a:close/>
                  <a:moveTo>
                    <a:pt x="346" y="424"/>
                  </a:moveTo>
                  <a:lnTo>
                    <a:pt x="346" y="424"/>
                  </a:lnTo>
                  <a:cubicBezTo>
                    <a:pt x="290" y="424"/>
                    <a:pt x="290" y="424"/>
                    <a:pt x="290" y="424"/>
                  </a:cubicBezTo>
                  <a:cubicBezTo>
                    <a:pt x="276" y="424"/>
                    <a:pt x="261" y="417"/>
                    <a:pt x="261" y="396"/>
                  </a:cubicBezTo>
                  <a:cubicBezTo>
                    <a:pt x="261" y="85"/>
                    <a:pt x="261" y="85"/>
                    <a:pt x="261" y="85"/>
                  </a:cubicBezTo>
                  <a:cubicBezTo>
                    <a:pt x="261" y="71"/>
                    <a:pt x="276" y="57"/>
                    <a:pt x="290" y="57"/>
                  </a:cubicBezTo>
                  <a:cubicBezTo>
                    <a:pt x="346" y="57"/>
                    <a:pt x="346" y="57"/>
                    <a:pt x="346" y="57"/>
                  </a:cubicBezTo>
                  <a:cubicBezTo>
                    <a:pt x="367" y="57"/>
                    <a:pt x="374" y="71"/>
                    <a:pt x="374" y="85"/>
                  </a:cubicBezTo>
                  <a:cubicBezTo>
                    <a:pt x="374" y="396"/>
                    <a:pt x="374" y="396"/>
                    <a:pt x="374" y="396"/>
                  </a:cubicBezTo>
                  <a:cubicBezTo>
                    <a:pt x="374" y="417"/>
                    <a:pt x="367" y="424"/>
                    <a:pt x="346" y="424"/>
                  </a:cubicBezTo>
                  <a:close/>
                  <a:moveTo>
                    <a:pt x="191" y="424"/>
                  </a:moveTo>
                  <a:lnTo>
                    <a:pt x="191" y="424"/>
                  </a:lnTo>
                  <a:cubicBezTo>
                    <a:pt x="134" y="424"/>
                    <a:pt x="134" y="424"/>
                    <a:pt x="134" y="424"/>
                  </a:cubicBezTo>
                  <a:cubicBezTo>
                    <a:pt x="113" y="424"/>
                    <a:pt x="106" y="417"/>
                    <a:pt x="106" y="396"/>
                  </a:cubicBezTo>
                  <a:cubicBezTo>
                    <a:pt x="106" y="339"/>
                    <a:pt x="106" y="339"/>
                    <a:pt x="106" y="339"/>
                  </a:cubicBezTo>
                  <a:cubicBezTo>
                    <a:pt x="106" y="325"/>
                    <a:pt x="113" y="311"/>
                    <a:pt x="134" y="311"/>
                  </a:cubicBezTo>
                  <a:cubicBezTo>
                    <a:pt x="191" y="311"/>
                    <a:pt x="191" y="311"/>
                    <a:pt x="191" y="311"/>
                  </a:cubicBezTo>
                  <a:cubicBezTo>
                    <a:pt x="205" y="311"/>
                    <a:pt x="219" y="325"/>
                    <a:pt x="219" y="339"/>
                  </a:cubicBezTo>
                  <a:cubicBezTo>
                    <a:pt x="219" y="396"/>
                    <a:pt x="219" y="396"/>
                    <a:pt x="219" y="396"/>
                  </a:cubicBezTo>
                  <a:cubicBezTo>
                    <a:pt x="219" y="417"/>
                    <a:pt x="205" y="424"/>
                    <a:pt x="191" y="424"/>
                  </a:cubicBezTo>
                  <a:close/>
                </a:path>
              </a:pathLst>
            </a:custGeom>
            <a:solidFill>
              <a:schemeClr val="bg1"/>
            </a:solidFill>
            <a:ln>
              <a:noFill/>
            </a:ln>
          </p:spPr>
          <p:txBody>
            <a:bodyPr wrap="none" lIns="45720" tIns="22860" rIns="45720" bIns="22860" anchor="ctr"/>
            <a:lstStyle/>
            <a:p>
              <a:pPr defTabSz="1218565"/>
              <a:endParaRPr lang="en-US" sz="2400">
                <a:solidFill>
                  <a:prstClr val="black"/>
                </a:solidFill>
                <a:latin typeface="Roboto Light"/>
              </a:endParaRPr>
            </a:p>
          </p:txBody>
        </p:sp>
      </p:grpSp>
      <p:grpSp>
        <p:nvGrpSpPr>
          <p:cNvPr id="38" name="组合 37"/>
          <p:cNvGrpSpPr/>
          <p:nvPr/>
        </p:nvGrpSpPr>
        <p:grpSpPr>
          <a:xfrm>
            <a:off x="6288264" y="424783"/>
            <a:ext cx="455673" cy="455675"/>
            <a:chOff x="4139952" y="1274820"/>
            <a:chExt cx="432833" cy="432834"/>
          </a:xfrm>
        </p:grpSpPr>
        <p:sp>
          <p:nvSpPr>
            <p:cNvPr id="39" name="椭圆 16"/>
            <p:cNvSpPr>
              <a:spLocks noChangeArrowheads="1"/>
            </p:cNvSpPr>
            <p:nvPr/>
          </p:nvSpPr>
          <p:spPr bwMode="auto">
            <a:xfrm>
              <a:off x="4139952" y="1274820"/>
              <a:ext cx="432833" cy="432834"/>
            </a:xfrm>
            <a:prstGeom prst="ellipse">
              <a:avLst/>
            </a:prstGeom>
            <a:solidFill>
              <a:srgbClr val="3992DB"/>
            </a:solidFill>
            <a:ln>
              <a:noFill/>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defTabSz="1218565" eaLnBrk="1" hangingPunct="1"/>
              <a:endParaRPr lang="zh-CN" altLang="en-US" sz="2400">
                <a:solidFill>
                  <a:srgbClr val="FFFFFF"/>
                </a:solidFill>
                <a:latin typeface="Calibri" panose="020F0502020204030204" pitchFamily="34" charset="0"/>
              </a:endParaRPr>
            </a:p>
          </p:txBody>
        </p:sp>
        <p:sp>
          <p:nvSpPr>
            <p:cNvPr id="40" name="Freeform 84"/>
            <p:cNvSpPr>
              <a:spLocks noChangeArrowheads="1"/>
            </p:cNvSpPr>
            <p:nvPr/>
          </p:nvSpPr>
          <p:spPr bwMode="auto">
            <a:xfrm>
              <a:off x="4241546" y="1366806"/>
              <a:ext cx="248863" cy="248863"/>
            </a:xfrm>
            <a:custGeom>
              <a:avLst/>
              <a:gdLst>
                <a:gd name="T0" fmla="*/ 43332858 w 602"/>
                <a:gd name="T1" fmla="*/ 34979440 h 602"/>
                <a:gd name="T2" fmla="*/ 43332858 w 602"/>
                <a:gd name="T3" fmla="*/ 34979440 h 602"/>
                <a:gd name="T4" fmla="*/ 43332858 w 602"/>
                <a:gd name="T5" fmla="*/ 0 h 602"/>
                <a:gd name="T6" fmla="*/ 78442719 w 602"/>
                <a:gd name="T7" fmla="*/ 34979440 h 602"/>
                <a:gd name="T8" fmla="*/ 43332858 w 602"/>
                <a:gd name="T9" fmla="*/ 34979440 h 602"/>
                <a:gd name="T10" fmla="*/ 36023527 w 602"/>
                <a:gd name="T11" fmla="*/ 78442719 h 602"/>
                <a:gd name="T12" fmla="*/ 36023527 w 602"/>
                <a:gd name="T13" fmla="*/ 78442719 h 602"/>
                <a:gd name="T14" fmla="*/ 0 w 602"/>
                <a:gd name="T15" fmla="*/ 42419192 h 602"/>
                <a:gd name="T16" fmla="*/ 36023527 w 602"/>
                <a:gd name="T17" fmla="*/ 7308970 h 602"/>
                <a:gd name="T18" fmla="*/ 36023527 w 602"/>
                <a:gd name="T19" fmla="*/ 42419192 h 602"/>
                <a:gd name="T20" fmla="*/ 71002968 w 602"/>
                <a:gd name="T21" fmla="*/ 42419192 h 602"/>
                <a:gd name="T22" fmla="*/ 36023527 w 602"/>
                <a:gd name="T23" fmla="*/ 78442719 h 60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602" h="602">
                  <a:moveTo>
                    <a:pt x="332" y="268"/>
                  </a:moveTo>
                  <a:lnTo>
                    <a:pt x="332" y="268"/>
                  </a:lnTo>
                  <a:cubicBezTo>
                    <a:pt x="332" y="0"/>
                    <a:pt x="332" y="0"/>
                    <a:pt x="332" y="0"/>
                  </a:cubicBezTo>
                  <a:cubicBezTo>
                    <a:pt x="481" y="0"/>
                    <a:pt x="601" y="120"/>
                    <a:pt x="601" y="268"/>
                  </a:cubicBezTo>
                  <a:lnTo>
                    <a:pt x="332" y="268"/>
                  </a:lnTo>
                  <a:close/>
                  <a:moveTo>
                    <a:pt x="276" y="601"/>
                  </a:moveTo>
                  <a:lnTo>
                    <a:pt x="276" y="601"/>
                  </a:lnTo>
                  <a:cubicBezTo>
                    <a:pt x="120" y="601"/>
                    <a:pt x="0" y="480"/>
                    <a:pt x="0" y="325"/>
                  </a:cubicBezTo>
                  <a:cubicBezTo>
                    <a:pt x="0" y="176"/>
                    <a:pt x="120" y="56"/>
                    <a:pt x="276" y="56"/>
                  </a:cubicBezTo>
                  <a:cubicBezTo>
                    <a:pt x="276" y="325"/>
                    <a:pt x="276" y="325"/>
                    <a:pt x="276" y="325"/>
                  </a:cubicBezTo>
                  <a:cubicBezTo>
                    <a:pt x="544" y="325"/>
                    <a:pt x="544" y="325"/>
                    <a:pt x="544" y="325"/>
                  </a:cubicBezTo>
                  <a:cubicBezTo>
                    <a:pt x="544" y="480"/>
                    <a:pt x="424" y="601"/>
                    <a:pt x="276" y="601"/>
                  </a:cubicBezTo>
                  <a:close/>
                </a:path>
              </a:pathLst>
            </a:custGeom>
            <a:solidFill>
              <a:schemeClr val="bg1"/>
            </a:solidFill>
            <a:ln>
              <a:noFill/>
            </a:ln>
          </p:spPr>
          <p:txBody>
            <a:bodyPr wrap="none" lIns="45720" tIns="22860" rIns="45720" bIns="22860" anchor="ctr"/>
            <a:lstStyle/>
            <a:p>
              <a:pPr defTabSz="1218565"/>
              <a:endParaRPr lang="en-US" sz="2400">
                <a:solidFill>
                  <a:prstClr val="black"/>
                </a:solidFill>
                <a:latin typeface="Roboto Light"/>
              </a:endParaRPr>
            </a:p>
          </p:txBody>
        </p:sp>
      </p:grpSp>
      <p:sp>
        <p:nvSpPr>
          <p:cNvPr id="2" name="TextBox 3"/>
          <p:cNvSpPr txBox="1"/>
          <p:nvPr/>
        </p:nvSpPr>
        <p:spPr>
          <a:xfrm>
            <a:off x="1229995" y="326390"/>
            <a:ext cx="8447405" cy="523220"/>
          </a:xfrm>
          <a:prstGeom prst="rect">
            <a:avLst/>
          </a:prstGeom>
          <a:noFill/>
        </p:spPr>
        <p:txBody>
          <a:bodyPr wrap="square" rtlCol="0">
            <a:spAutoFit/>
          </a:bodyPr>
          <a:lstStyle/>
          <a:p>
            <a:r>
              <a:rPr lang="zh-CN" altLang="en-US" sz="2800" b="1" dirty="0" smtClean="0">
                <a:solidFill>
                  <a:srgbClr val="FF0000"/>
                </a:solidFill>
                <a:latin typeface="微软雅黑" panose="020B0503020204020204" pitchFamily="34" charset="-122"/>
                <a:ea typeface="微软雅黑" panose="020B0503020204020204" pitchFamily="34" charset="-122"/>
              </a:rPr>
              <a:t>举措之二</a:t>
            </a:r>
            <a:r>
              <a:rPr lang="en-US" altLang="zh-CN" sz="2800" b="1" dirty="0" smtClean="0">
                <a:solidFill>
                  <a:srgbClr val="FF0000"/>
                </a:solidFill>
                <a:latin typeface="微软雅黑" panose="020B0503020204020204" pitchFamily="34" charset="-122"/>
                <a:ea typeface="微软雅黑" panose="020B0503020204020204" pitchFamily="34" charset="-122"/>
              </a:rPr>
              <a:t>———</a:t>
            </a:r>
            <a:r>
              <a:rPr lang="zh-CN" altLang="en-US" sz="2800" b="1" dirty="0" smtClean="0">
                <a:solidFill>
                  <a:prstClr val="black">
                    <a:lumMod val="75000"/>
                    <a:lumOff val="25000"/>
                  </a:prstClr>
                </a:solidFill>
                <a:latin typeface="微软雅黑" panose="020B0503020204020204" pitchFamily="34" charset="-122"/>
                <a:ea typeface="微软雅黑" panose="020B0503020204020204" pitchFamily="34" charset="-122"/>
              </a:rPr>
              <a:t>十六条措施</a:t>
            </a:r>
            <a:endParaRPr lang="zh-CN" altLang="en-US" sz="2800" b="1" dirty="0" smtClean="0">
              <a:solidFill>
                <a:prstClr val="black">
                  <a:lumMod val="75000"/>
                  <a:lumOff val="25000"/>
                </a:prstClr>
              </a:solidFill>
              <a:latin typeface="微软雅黑" panose="020B0503020204020204" pitchFamily="34" charset="-122"/>
              <a:ea typeface="微软雅黑" panose="020B0503020204020204" pitchFamily="34" charset="-122"/>
            </a:endParaRPr>
          </a:p>
        </p:txBody>
      </p:sp>
    </p:spTree>
  </p:cSld>
  <p:clrMapOvr>
    <a:masterClrMapping/>
  </p:clrMapOvr>
  <p:transition spd="slow">
    <p:cover/>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le 1"/>
          <p:cNvSpPr txBox="1"/>
          <p:nvPr/>
        </p:nvSpPr>
        <p:spPr>
          <a:xfrm>
            <a:off x="1148080" y="266700"/>
            <a:ext cx="9857105" cy="506095"/>
          </a:xfrm>
          <a:prstGeom prst="rect">
            <a:avLst/>
          </a:prstGeom>
        </p:spPr>
        <p:txBody>
          <a:bodyPr lIns="0" rIns="0"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defTabSz="1218565"/>
            <a:r>
              <a:rPr lang="zh-CN" altLang="en-US" sz="2400" b="1" dirty="0" smtClean="0">
                <a:solidFill>
                  <a:prstClr val="black">
                    <a:lumMod val="75000"/>
                    <a:lumOff val="25000"/>
                  </a:prstClr>
                </a:solidFill>
                <a:latin typeface="微软雅黑" panose="020B0503020204020204" pitchFamily="34" charset="-122"/>
                <a:ea typeface="微软雅黑" panose="020B0503020204020204" pitchFamily="34" charset="-122"/>
              </a:rPr>
              <a:t>省财政厅科技厅落实党中央和云南省委意见</a:t>
            </a:r>
            <a:r>
              <a:rPr lang="zh-CN" altLang="en-US" sz="2400" b="1" dirty="0" smtClean="0">
                <a:solidFill>
                  <a:srgbClr val="FF0000"/>
                </a:solidFill>
                <a:latin typeface="微软雅黑" panose="020B0503020204020204" pitchFamily="34" charset="-122"/>
                <a:ea typeface="微软雅黑" panose="020B0503020204020204" pitchFamily="34" charset="-122"/>
              </a:rPr>
              <a:t>举措之二</a:t>
            </a:r>
            <a:r>
              <a:rPr lang="en-US" altLang="zh-CN" sz="2400" b="1" dirty="0" smtClean="0">
                <a:solidFill>
                  <a:srgbClr val="FF0000"/>
                </a:solidFill>
                <a:latin typeface="微软雅黑" panose="020B0503020204020204" pitchFamily="34" charset="-122"/>
                <a:ea typeface="微软雅黑" panose="020B0503020204020204" pitchFamily="34" charset="-122"/>
              </a:rPr>
              <a:t>———</a:t>
            </a:r>
            <a:r>
              <a:rPr lang="zh-CN" altLang="en-US" sz="2400" b="1" dirty="0" smtClean="0">
                <a:solidFill>
                  <a:prstClr val="black">
                    <a:lumMod val="75000"/>
                    <a:lumOff val="25000"/>
                  </a:prstClr>
                </a:solidFill>
                <a:latin typeface="微软雅黑" panose="020B0503020204020204" pitchFamily="34" charset="-122"/>
                <a:ea typeface="微软雅黑" panose="020B0503020204020204" pitchFamily="34" charset="-122"/>
              </a:rPr>
              <a:t>十</a:t>
            </a:r>
            <a:r>
              <a:rPr lang="zh-CN" altLang="en-US" sz="2400" b="1" dirty="0">
                <a:solidFill>
                  <a:prstClr val="black">
                    <a:lumMod val="75000"/>
                    <a:lumOff val="25000"/>
                  </a:prstClr>
                </a:solidFill>
                <a:latin typeface="微软雅黑" panose="020B0503020204020204" pitchFamily="34" charset="-122"/>
                <a:ea typeface="微软雅黑" panose="020B0503020204020204" pitchFamily="34" charset="-122"/>
              </a:rPr>
              <a:t>六条措施</a:t>
            </a:r>
            <a:endParaRPr lang="zh-CN" altLang="en-US" sz="2400" b="1" dirty="0">
              <a:solidFill>
                <a:prstClr val="black">
                  <a:lumMod val="75000"/>
                  <a:lumOff val="25000"/>
                </a:prstClr>
              </a:solidFill>
              <a:latin typeface="微软雅黑" panose="020B0503020204020204" pitchFamily="34" charset="-122"/>
              <a:ea typeface="微软雅黑" panose="020B0503020204020204" pitchFamily="34" charset="-122"/>
            </a:endParaRPr>
          </a:p>
        </p:txBody>
      </p:sp>
      <p:graphicFrame>
        <p:nvGraphicFramePr>
          <p:cNvPr id="3" name="表格 2"/>
          <p:cNvGraphicFramePr/>
          <p:nvPr/>
        </p:nvGraphicFramePr>
        <p:xfrm>
          <a:off x="734518" y="1334126"/>
          <a:ext cx="11457482" cy="4925417"/>
        </p:xfrm>
        <a:graphic>
          <a:graphicData uri="http://schemas.openxmlformats.org/drawingml/2006/table">
            <a:tbl>
              <a:tblPr firstRow="1" bandRow="1">
                <a:tableStyleId>{5C22544A-7EE6-4342-B048-85BDC9FD1C3A}</a:tableStyleId>
              </a:tblPr>
              <a:tblGrid>
                <a:gridCol w="11457482"/>
              </a:tblGrid>
              <a:tr h="955223">
                <a:tc>
                  <a:txBody>
                    <a:bodyPr/>
                    <a:lstStyle/>
                    <a:p>
                      <a:pPr algn="ctr">
                        <a:buNone/>
                      </a:pPr>
                      <a:endParaRPr lang="zh-CN" altLang="en-US" dirty="0" smtClean="0">
                        <a:latin typeface="微软雅黑" panose="020B0503020204020204" pitchFamily="34" charset="-122"/>
                        <a:ea typeface="微软雅黑" panose="020B0503020204020204" pitchFamily="34" charset="-122"/>
                      </a:endParaRPr>
                    </a:p>
                    <a:p>
                      <a:pPr marL="0" marR="0" indent="0" algn="ctr" defTabSz="1218565" rtl="0" eaLnBrk="1" fontAlgn="auto" latinLnBrk="0" hangingPunct="1">
                        <a:lnSpc>
                          <a:spcPct val="100000"/>
                        </a:lnSpc>
                        <a:spcBef>
                          <a:spcPts val="0"/>
                        </a:spcBef>
                        <a:spcAft>
                          <a:spcPts val="0"/>
                        </a:spcAft>
                        <a:buClrTx/>
                        <a:buSzTx/>
                        <a:buFontTx/>
                        <a:buNone/>
                        <a:defRPr/>
                      </a:pPr>
                      <a:r>
                        <a:rPr lang="en-US" altLang="zh-CN" dirty="0" smtClean="0">
                          <a:latin typeface="微软雅黑" panose="020B0503020204020204" pitchFamily="34" charset="-122"/>
                          <a:ea typeface="微软雅黑" panose="020B0503020204020204" pitchFamily="34" charset="-122"/>
                        </a:rPr>
                        <a:t>48</a:t>
                      </a:r>
                      <a:r>
                        <a:rPr lang="zh-CN" altLang="en-US" dirty="0" smtClean="0">
                          <a:latin typeface="微软雅黑" panose="020B0503020204020204" pitchFamily="34" charset="-122"/>
                          <a:ea typeface="微软雅黑" panose="020B0503020204020204" pitchFamily="34" charset="-122"/>
                        </a:rPr>
                        <a:t>号文出台后</a:t>
                      </a:r>
                      <a:endParaRPr lang="zh-CN" altLang="en-US" sz="2400" b="1" kern="1200" dirty="0" smtClean="0">
                        <a:solidFill>
                          <a:schemeClr val="lt1"/>
                        </a:solidFill>
                        <a:latin typeface="微软雅黑" panose="020B0503020204020204" pitchFamily="34" charset="-122"/>
                        <a:ea typeface="微软雅黑" panose="020B0503020204020204" pitchFamily="34" charset="-122"/>
                        <a:cs typeface="+mn-cs"/>
                      </a:endParaRPr>
                    </a:p>
                    <a:p>
                      <a:pPr algn="ctr">
                        <a:buNone/>
                      </a:pPr>
                      <a:endParaRPr lang="zh-CN" altLang="en-US" dirty="0" smtClean="0">
                        <a:latin typeface="微软雅黑" panose="020B0503020204020204" pitchFamily="34" charset="-122"/>
                        <a:ea typeface="微软雅黑" panose="020B0503020204020204" pitchFamily="34" charset="-122"/>
                      </a:endParaRPr>
                    </a:p>
                  </a:txBody>
                  <a:tcPr/>
                </a:tc>
              </a:tr>
              <a:tr h="3736697">
                <a:tc>
                  <a:txBody>
                    <a:bodyPr/>
                    <a:lstStyle/>
                    <a:p>
                      <a:pPr marL="0" marR="0" indent="0" algn="l" defTabSz="1218565" rtl="0" eaLnBrk="1" fontAlgn="auto" latinLnBrk="0" hangingPunct="1">
                        <a:lnSpc>
                          <a:spcPct val="100000"/>
                        </a:lnSpc>
                        <a:spcBef>
                          <a:spcPts val="0"/>
                        </a:spcBef>
                        <a:spcAft>
                          <a:spcPts val="0"/>
                        </a:spcAft>
                        <a:buClrTx/>
                        <a:buSzTx/>
                        <a:buFontTx/>
                        <a:buNone/>
                        <a:defRPr/>
                      </a:pPr>
                      <a:r>
                        <a:rPr lang="zh-CN" altLang="en-US" sz="2800" b="1" kern="1200" dirty="0" smtClean="0">
                          <a:solidFill>
                            <a:schemeClr val="tx1"/>
                          </a:solidFill>
                          <a:latin typeface="仿宋" panose="02010609060101010101" charset="-122"/>
                          <a:ea typeface="仿宋" panose="02010609060101010101" charset="-122"/>
                          <a:cs typeface="+mn-cs"/>
                          <a:sym typeface="+mn-ea"/>
                        </a:rPr>
                        <a:t>　　</a:t>
                      </a:r>
                      <a:endParaRPr lang="en-US" altLang="zh-CN" sz="2800" b="1" kern="1200" dirty="0" smtClean="0">
                        <a:solidFill>
                          <a:schemeClr val="tx1"/>
                        </a:solidFill>
                        <a:latin typeface="仿宋" panose="02010609060101010101" charset="-122"/>
                        <a:ea typeface="仿宋" panose="02010609060101010101" charset="-122"/>
                        <a:cs typeface="+mn-cs"/>
                        <a:sym typeface="+mn-ea"/>
                      </a:endParaRPr>
                    </a:p>
                    <a:p>
                      <a:pPr marL="0" marR="0" indent="0" algn="l" defTabSz="1218565" rtl="0" eaLnBrk="1" fontAlgn="auto" latinLnBrk="0" hangingPunct="1">
                        <a:lnSpc>
                          <a:spcPct val="100000"/>
                        </a:lnSpc>
                        <a:spcBef>
                          <a:spcPts val="0"/>
                        </a:spcBef>
                        <a:spcAft>
                          <a:spcPts val="0"/>
                        </a:spcAft>
                        <a:buClrTx/>
                        <a:buSzTx/>
                        <a:buFontTx/>
                        <a:buNone/>
                        <a:defRPr/>
                      </a:pPr>
                      <a:r>
                        <a:rPr lang="zh-CN" altLang="en-US" sz="2800" b="1" kern="1200" dirty="0" smtClean="0">
                          <a:solidFill>
                            <a:schemeClr val="tx1"/>
                          </a:solidFill>
                          <a:latin typeface="仿宋" panose="02010609060101010101" charset="-122"/>
                          <a:ea typeface="仿宋" panose="02010609060101010101" charset="-122"/>
                          <a:cs typeface="+mn-cs"/>
                          <a:sym typeface="+mn-ea"/>
                        </a:rPr>
                        <a:t>　　　　明确：</a:t>
                      </a:r>
                      <a:r>
                        <a:rPr lang="zh-CN" altLang="en-US" sz="2800" b="1" dirty="0" smtClean="0">
                          <a:solidFill>
                            <a:srgbClr val="005DA2"/>
                          </a:solidFill>
                          <a:latin typeface="仿宋_GB2312" panose="02010609030101010101" pitchFamily="49" charset="-122"/>
                          <a:ea typeface="仿宋_GB2312" panose="02010609030101010101" pitchFamily="49" charset="-122"/>
                        </a:rPr>
                        <a:t>加大政策的宣传和培训方法；</a:t>
                      </a:r>
                      <a:endParaRPr lang="en-US" altLang="zh-CN" sz="2800" b="1" dirty="0" smtClean="0">
                        <a:solidFill>
                          <a:srgbClr val="005DA2"/>
                        </a:solidFill>
                        <a:latin typeface="微软雅黑" panose="020B0503020204020204" pitchFamily="34" charset="-122"/>
                        <a:ea typeface="微软雅黑" panose="020B0503020204020204" pitchFamily="34" charset="-122"/>
                      </a:endParaRPr>
                    </a:p>
                    <a:p>
                      <a:pPr marL="0" marR="0" indent="0" algn="l" defTabSz="1218565" rtl="0" eaLnBrk="1" fontAlgn="auto" latinLnBrk="0" hangingPunct="1">
                        <a:lnSpc>
                          <a:spcPct val="100000"/>
                        </a:lnSpc>
                        <a:spcBef>
                          <a:spcPts val="0"/>
                        </a:spcBef>
                        <a:spcAft>
                          <a:spcPts val="0"/>
                        </a:spcAft>
                        <a:buClrTx/>
                        <a:buSzTx/>
                        <a:buFontTx/>
                        <a:buNone/>
                        <a:defRPr/>
                      </a:pPr>
                      <a:r>
                        <a:rPr lang="zh-CN" altLang="en-US" sz="2800" b="1" dirty="0" smtClean="0">
                          <a:solidFill>
                            <a:srgbClr val="005DA2"/>
                          </a:solidFill>
                          <a:latin typeface="微软雅黑" panose="020B0503020204020204" pitchFamily="34" charset="-122"/>
                          <a:ea typeface="微软雅黑" panose="020B0503020204020204" pitchFamily="34" charset="-122"/>
                        </a:rPr>
                        <a:t>　　　　　</a:t>
                      </a:r>
                      <a:endParaRPr lang="en-US" altLang="zh-CN" sz="2800" b="1" dirty="0" smtClean="0">
                        <a:solidFill>
                          <a:srgbClr val="005DA2"/>
                        </a:solidFill>
                        <a:latin typeface="微软雅黑" panose="020B0503020204020204" pitchFamily="34" charset="-122"/>
                        <a:ea typeface="微软雅黑" panose="020B0503020204020204" pitchFamily="34" charset="-122"/>
                      </a:endParaRPr>
                    </a:p>
                    <a:p>
                      <a:pPr marL="0" marR="0" indent="0" algn="l" defTabSz="1218565" rtl="0" eaLnBrk="1" fontAlgn="auto" latinLnBrk="0" hangingPunct="1">
                        <a:lnSpc>
                          <a:spcPct val="100000"/>
                        </a:lnSpc>
                        <a:spcBef>
                          <a:spcPts val="0"/>
                        </a:spcBef>
                        <a:spcAft>
                          <a:spcPts val="0"/>
                        </a:spcAft>
                        <a:buClrTx/>
                        <a:buSzTx/>
                        <a:buFontTx/>
                        <a:buNone/>
                        <a:defRPr/>
                      </a:pPr>
                      <a:r>
                        <a:rPr lang="zh-CN" altLang="en-US" sz="2800" b="1" dirty="0" smtClean="0">
                          <a:solidFill>
                            <a:srgbClr val="005DA2"/>
                          </a:solidFill>
                          <a:latin typeface="微软雅黑" panose="020B0503020204020204" pitchFamily="34" charset="-122"/>
                          <a:ea typeface="微软雅黑" panose="020B0503020204020204" pitchFamily="34" charset="-122"/>
                        </a:rPr>
                        <a:t>　　　　　　　　　</a:t>
                      </a:r>
                      <a:r>
                        <a:rPr lang="zh-CN" altLang="en-US" sz="2800" b="1" dirty="0" smtClean="0">
                          <a:solidFill>
                            <a:srgbClr val="005DA2"/>
                          </a:solidFill>
                          <a:latin typeface="仿宋_GB2312" panose="02010609030101010101" pitchFamily="49" charset="-122"/>
                          <a:ea typeface="仿宋_GB2312" panose="02010609030101010101" pitchFamily="49" charset="-122"/>
                        </a:rPr>
                        <a:t>有针对性的做好政策宣讲服务。</a:t>
                      </a:r>
                      <a:endParaRPr lang="zh-CN" altLang="en-US" sz="2800" b="1" dirty="0" smtClean="0">
                        <a:solidFill>
                          <a:srgbClr val="005DA2"/>
                        </a:solidFill>
                        <a:latin typeface="仿宋_GB2312" panose="02010609030101010101" pitchFamily="49" charset="-122"/>
                        <a:ea typeface="仿宋_GB2312" panose="02010609030101010101" pitchFamily="49" charset="-122"/>
                      </a:endParaRPr>
                    </a:p>
                    <a:p>
                      <a:pPr>
                        <a:buNone/>
                      </a:pPr>
                      <a:endParaRPr lang="en-US" altLang="zh-CN" sz="2800" b="1" kern="1200" dirty="0" smtClean="0">
                        <a:solidFill>
                          <a:schemeClr val="tx1"/>
                        </a:solidFill>
                        <a:latin typeface="仿宋" panose="02010609060101010101" charset="-122"/>
                        <a:ea typeface="仿宋" panose="02010609060101010101" charset="-122"/>
                        <a:cs typeface="+mn-cs"/>
                        <a:sym typeface="+mn-ea"/>
                      </a:endParaRPr>
                    </a:p>
                    <a:p>
                      <a:pPr>
                        <a:buNone/>
                      </a:pPr>
                      <a:r>
                        <a:rPr lang="zh-CN" altLang="en-US" sz="2800" kern="1200" dirty="0" smtClean="0">
                          <a:solidFill>
                            <a:schemeClr val="tx1"/>
                          </a:solidFill>
                          <a:latin typeface="仿宋_GB2312" panose="02010609030101010101" pitchFamily="49" charset="-122"/>
                          <a:ea typeface="仿宋_GB2312" panose="02010609030101010101" pitchFamily="49" charset="-122"/>
                          <a:cs typeface="仿宋_GB2312" panose="02010609030101010101" pitchFamily="49" charset="-122"/>
                          <a:sym typeface="+mn-ea"/>
                        </a:rPr>
                        <a:t>　　</a:t>
                      </a:r>
                      <a:r>
                        <a:rPr lang="zh-CN" altLang="en-US" sz="2800" b="1" kern="1200" dirty="0" smtClean="0">
                          <a:solidFill>
                            <a:schemeClr val="tx1"/>
                          </a:solidFill>
                          <a:latin typeface="仿宋" panose="02010609060101010101" charset="-122"/>
                          <a:ea typeface="仿宋" panose="02010609060101010101" charset="-122"/>
                          <a:cs typeface="+mn-cs"/>
                        </a:rPr>
                        <a:t>　　　　　　</a:t>
                      </a:r>
                      <a:endParaRPr lang="en-US" altLang="zh-CN" sz="2800" b="1" kern="1200" dirty="0" smtClean="0">
                        <a:solidFill>
                          <a:schemeClr val="tx1"/>
                        </a:solidFill>
                        <a:latin typeface="仿宋" panose="02010609060101010101" charset="-122"/>
                        <a:ea typeface="仿宋" panose="02010609060101010101" charset="-122"/>
                        <a:cs typeface="+mn-cs"/>
                      </a:endParaRPr>
                    </a:p>
                    <a:p>
                      <a:pPr>
                        <a:buNone/>
                      </a:pPr>
                      <a:r>
                        <a:rPr lang="zh-CN" altLang="en-US" sz="2800" b="1" dirty="0" smtClean="0">
                          <a:solidFill>
                            <a:schemeClr val="tx1"/>
                          </a:solidFill>
                          <a:effectLst/>
                          <a:latin typeface="仿宋_GB2312" panose="02010609030101010101" pitchFamily="49" charset="-122"/>
                          <a:ea typeface="仿宋_GB2312" panose="02010609030101010101" pitchFamily="49" charset="-122"/>
                          <a:cs typeface="仿宋_GB2312" panose="02010609030101010101" pitchFamily="49" charset="-122"/>
                        </a:rPr>
                        <a:t>　　　　　　　　</a:t>
                      </a:r>
                      <a:endParaRPr lang="zh-CN" altLang="zh-CN" sz="2800" dirty="0">
                        <a:solidFill>
                          <a:srgbClr val="FF0000"/>
                        </a:solidFill>
                        <a:latin typeface="仿宋_GB2312" panose="02010609030101010101" pitchFamily="49" charset="-122"/>
                        <a:ea typeface="仿宋_GB2312" panose="02010609030101010101" pitchFamily="49" charset="-122"/>
                        <a:cs typeface="仿宋_GB2312" panose="02010609030101010101" pitchFamily="49" charset="-122"/>
                        <a:sym typeface="+mn-ea"/>
                      </a:endParaRPr>
                    </a:p>
                  </a:txBody>
                  <a:tcPr/>
                </a:tc>
              </a:tr>
            </a:tbl>
          </a:graphicData>
        </a:graphic>
      </p:graphicFrame>
    </p:spTree>
  </p:cSld>
  <p:clrMapOvr>
    <a:masterClrMapping/>
  </p:clrMapOvr>
  <p:transition spd="slow">
    <p:cover/>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le 1"/>
          <p:cNvSpPr txBox="1"/>
          <p:nvPr/>
        </p:nvSpPr>
        <p:spPr>
          <a:xfrm>
            <a:off x="1148080" y="266700"/>
            <a:ext cx="9857105" cy="506095"/>
          </a:xfrm>
          <a:prstGeom prst="rect">
            <a:avLst/>
          </a:prstGeom>
        </p:spPr>
        <p:txBody>
          <a:bodyPr lIns="0" rIns="0"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defTabSz="1218565"/>
            <a:r>
              <a:rPr lang="zh-CN" altLang="en-US" sz="2400" b="1" dirty="0" smtClean="0">
                <a:solidFill>
                  <a:prstClr val="black">
                    <a:lumMod val="75000"/>
                    <a:lumOff val="25000"/>
                  </a:prstClr>
                </a:solidFill>
                <a:latin typeface="微软雅黑" panose="020B0503020204020204" pitchFamily="34" charset="-122"/>
                <a:ea typeface="微软雅黑" panose="020B0503020204020204" pitchFamily="34" charset="-122"/>
              </a:rPr>
              <a:t>省财政厅科技厅落实党中央和云南省委意见</a:t>
            </a:r>
            <a:r>
              <a:rPr lang="zh-CN" altLang="en-US" sz="2400" b="1" dirty="0" smtClean="0">
                <a:solidFill>
                  <a:srgbClr val="FF0000"/>
                </a:solidFill>
                <a:latin typeface="微软雅黑" panose="020B0503020204020204" pitchFamily="34" charset="-122"/>
                <a:ea typeface="微软雅黑" panose="020B0503020204020204" pitchFamily="34" charset="-122"/>
              </a:rPr>
              <a:t>举措之二</a:t>
            </a:r>
            <a:r>
              <a:rPr lang="en-US" altLang="zh-CN" sz="2400" b="1" dirty="0" smtClean="0">
                <a:solidFill>
                  <a:srgbClr val="FF0000"/>
                </a:solidFill>
                <a:latin typeface="微软雅黑" panose="020B0503020204020204" pitchFamily="34" charset="-122"/>
                <a:ea typeface="微软雅黑" panose="020B0503020204020204" pitchFamily="34" charset="-122"/>
              </a:rPr>
              <a:t>———</a:t>
            </a:r>
            <a:r>
              <a:rPr lang="zh-CN" altLang="en-US" sz="2400" b="1" dirty="0" smtClean="0">
                <a:solidFill>
                  <a:prstClr val="black">
                    <a:lumMod val="75000"/>
                    <a:lumOff val="25000"/>
                  </a:prstClr>
                </a:solidFill>
                <a:latin typeface="微软雅黑" panose="020B0503020204020204" pitchFamily="34" charset="-122"/>
                <a:ea typeface="微软雅黑" panose="020B0503020204020204" pitchFamily="34" charset="-122"/>
              </a:rPr>
              <a:t>十</a:t>
            </a:r>
            <a:r>
              <a:rPr lang="zh-CN" altLang="en-US" sz="2400" b="1" dirty="0">
                <a:solidFill>
                  <a:prstClr val="black">
                    <a:lumMod val="75000"/>
                    <a:lumOff val="25000"/>
                  </a:prstClr>
                </a:solidFill>
                <a:latin typeface="微软雅黑" panose="020B0503020204020204" pitchFamily="34" charset="-122"/>
                <a:ea typeface="微软雅黑" panose="020B0503020204020204" pitchFamily="34" charset="-122"/>
              </a:rPr>
              <a:t>六条措施</a:t>
            </a:r>
            <a:endParaRPr lang="zh-CN" altLang="en-US" sz="2400" b="1" dirty="0">
              <a:solidFill>
                <a:prstClr val="black">
                  <a:lumMod val="75000"/>
                  <a:lumOff val="25000"/>
                </a:prstClr>
              </a:solidFill>
              <a:latin typeface="微软雅黑" panose="020B0503020204020204" pitchFamily="34" charset="-122"/>
              <a:ea typeface="微软雅黑" panose="020B0503020204020204" pitchFamily="34" charset="-122"/>
            </a:endParaRPr>
          </a:p>
        </p:txBody>
      </p:sp>
      <p:graphicFrame>
        <p:nvGraphicFramePr>
          <p:cNvPr id="3" name="表格 2"/>
          <p:cNvGraphicFramePr/>
          <p:nvPr/>
        </p:nvGraphicFramePr>
        <p:xfrm>
          <a:off x="734518" y="1334126"/>
          <a:ext cx="10373193" cy="4925417"/>
        </p:xfrm>
        <a:graphic>
          <a:graphicData uri="http://schemas.openxmlformats.org/drawingml/2006/table">
            <a:tbl>
              <a:tblPr firstRow="1" bandRow="1">
                <a:tableStyleId>{5C22544A-7EE6-4342-B048-85BDC9FD1C3A}</a:tableStyleId>
              </a:tblPr>
              <a:tblGrid>
                <a:gridCol w="10373193"/>
              </a:tblGrid>
              <a:tr h="955223">
                <a:tc>
                  <a:txBody>
                    <a:bodyPr/>
                    <a:lstStyle/>
                    <a:p>
                      <a:pPr algn="ctr">
                        <a:buNone/>
                      </a:pPr>
                      <a:endParaRPr lang="zh-CN" altLang="en-US" dirty="0" smtClean="0">
                        <a:latin typeface="微软雅黑" panose="020B0503020204020204" pitchFamily="34" charset="-122"/>
                        <a:ea typeface="微软雅黑" panose="020B0503020204020204" pitchFamily="34" charset="-122"/>
                      </a:endParaRPr>
                    </a:p>
                    <a:p>
                      <a:pPr marL="0" marR="0" indent="0" algn="ctr" defTabSz="1218565" rtl="0" eaLnBrk="1" fontAlgn="auto" latinLnBrk="0" hangingPunct="1">
                        <a:lnSpc>
                          <a:spcPct val="100000"/>
                        </a:lnSpc>
                        <a:spcBef>
                          <a:spcPts val="0"/>
                        </a:spcBef>
                        <a:spcAft>
                          <a:spcPts val="0"/>
                        </a:spcAft>
                        <a:buClrTx/>
                        <a:buSzTx/>
                        <a:buFontTx/>
                        <a:buNone/>
                        <a:defRPr/>
                      </a:pPr>
                      <a:r>
                        <a:rPr lang="en-US" altLang="zh-CN" dirty="0" smtClean="0">
                          <a:latin typeface="微软雅黑" panose="020B0503020204020204" pitchFamily="34" charset="-122"/>
                          <a:ea typeface="微软雅黑" panose="020B0503020204020204" pitchFamily="34" charset="-122"/>
                        </a:rPr>
                        <a:t>48</a:t>
                      </a:r>
                      <a:r>
                        <a:rPr lang="zh-CN" altLang="en-US" dirty="0" smtClean="0">
                          <a:latin typeface="微软雅黑" panose="020B0503020204020204" pitchFamily="34" charset="-122"/>
                          <a:ea typeface="微软雅黑" panose="020B0503020204020204" pitchFamily="34" charset="-122"/>
                        </a:rPr>
                        <a:t>号文出台后</a:t>
                      </a:r>
                      <a:endParaRPr lang="zh-CN" altLang="en-US" sz="2400" b="1" kern="1200" dirty="0" smtClean="0">
                        <a:solidFill>
                          <a:schemeClr val="lt1"/>
                        </a:solidFill>
                        <a:latin typeface="微软雅黑" panose="020B0503020204020204" pitchFamily="34" charset="-122"/>
                        <a:ea typeface="微软雅黑" panose="020B0503020204020204" pitchFamily="34" charset="-122"/>
                        <a:cs typeface="+mn-cs"/>
                      </a:endParaRPr>
                    </a:p>
                    <a:p>
                      <a:pPr algn="ctr">
                        <a:buNone/>
                      </a:pPr>
                      <a:endParaRPr lang="zh-CN" altLang="en-US" dirty="0" smtClean="0">
                        <a:latin typeface="微软雅黑" panose="020B0503020204020204" pitchFamily="34" charset="-122"/>
                        <a:ea typeface="微软雅黑" panose="020B0503020204020204" pitchFamily="34" charset="-122"/>
                      </a:endParaRPr>
                    </a:p>
                  </a:txBody>
                  <a:tcPr/>
                </a:tc>
              </a:tr>
              <a:tr h="3736697">
                <a:tc>
                  <a:txBody>
                    <a:bodyPr/>
                    <a:lstStyle/>
                    <a:p>
                      <a:pPr>
                        <a:buNone/>
                      </a:pPr>
                      <a:r>
                        <a:rPr lang="zh-CN" altLang="en-US" sz="2800" b="1" kern="1200" dirty="0" smtClean="0">
                          <a:solidFill>
                            <a:schemeClr val="tx1"/>
                          </a:solidFill>
                          <a:latin typeface="仿宋" panose="02010609060101010101" charset="-122"/>
                          <a:ea typeface="仿宋" panose="02010609060101010101" charset="-122"/>
                          <a:cs typeface="+mn-cs"/>
                          <a:sym typeface="+mn-ea"/>
                        </a:rPr>
                        <a:t>　　　　　　　　</a:t>
                      </a:r>
                      <a:endParaRPr lang="en-US" altLang="zh-CN" sz="2800" b="1" kern="1200" dirty="0" smtClean="0">
                        <a:solidFill>
                          <a:schemeClr val="tx1"/>
                        </a:solidFill>
                        <a:latin typeface="仿宋" panose="02010609060101010101" charset="-122"/>
                        <a:ea typeface="仿宋" panose="02010609060101010101" charset="-122"/>
                        <a:cs typeface="+mn-cs"/>
                        <a:sym typeface="+mn-ea"/>
                      </a:endParaRPr>
                    </a:p>
                    <a:p>
                      <a:pPr>
                        <a:buNone/>
                      </a:pPr>
                      <a:r>
                        <a:rPr lang="zh-CN" altLang="en-US" sz="2800" b="1" kern="1200" dirty="0" smtClean="0">
                          <a:solidFill>
                            <a:schemeClr val="tx1"/>
                          </a:solidFill>
                          <a:latin typeface="仿宋" panose="02010609060101010101" charset="-122"/>
                          <a:ea typeface="仿宋" panose="02010609060101010101" charset="-122"/>
                          <a:cs typeface="+mn-cs"/>
                          <a:sym typeface="+mn-ea"/>
                        </a:rPr>
                        <a:t>　　　　　　强调</a:t>
                      </a:r>
                      <a:r>
                        <a:rPr lang="zh-CN" altLang="en-US" sz="2800" b="1" dirty="0" smtClean="0">
                          <a:solidFill>
                            <a:srgbClr val="005DA2"/>
                          </a:solidFill>
                          <a:latin typeface="微软雅黑" panose="020B0503020204020204" pitchFamily="34" charset="-122"/>
                          <a:ea typeface="微软雅黑" panose="020B0503020204020204" pitchFamily="34" charset="-122"/>
                        </a:rPr>
                        <a:t>督促指导</a:t>
                      </a:r>
                      <a:r>
                        <a:rPr lang="zh-CN" altLang="en-US" sz="2800" b="1" kern="1200" dirty="0" smtClean="0">
                          <a:solidFill>
                            <a:schemeClr val="tx1"/>
                          </a:solidFill>
                          <a:latin typeface="仿宋" panose="02010609060101010101" charset="-122"/>
                          <a:ea typeface="仿宋" panose="02010609060101010101" charset="-122"/>
                          <a:cs typeface="+mn-cs"/>
                          <a:sym typeface="+mn-ea"/>
                        </a:rPr>
                        <a:t>，确保</a:t>
                      </a:r>
                      <a:r>
                        <a:rPr lang="zh-CN" altLang="en-US" sz="2800" b="1" kern="1200" dirty="0" smtClean="0">
                          <a:solidFill>
                            <a:schemeClr val="tx1"/>
                          </a:solidFill>
                          <a:latin typeface="仿宋" panose="02010609060101010101" charset="-122"/>
                          <a:ea typeface="仿宋" panose="02010609060101010101" charset="-122"/>
                          <a:cs typeface="+mn-cs"/>
                          <a:sym typeface="微软雅黑" panose="020B0503020204020204" pitchFamily="34" charset="-122"/>
                        </a:rPr>
                        <a:t>推动政策落地生效。</a:t>
                      </a:r>
                      <a:endParaRPr lang="en-US" altLang="zh-CN" sz="2800" b="1" kern="1200" dirty="0" smtClean="0">
                        <a:solidFill>
                          <a:schemeClr val="tx1"/>
                        </a:solidFill>
                        <a:latin typeface="仿宋" panose="02010609060101010101" charset="-122"/>
                        <a:ea typeface="仿宋" panose="02010609060101010101" charset="-122"/>
                        <a:cs typeface="+mn-cs"/>
                        <a:sym typeface="+mn-ea"/>
                      </a:endParaRPr>
                    </a:p>
                    <a:p>
                      <a:pPr>
                        <a:buNone/>
                      </a:pPr>
                      <a:r>
                        <a:rPr lang="zh-CN" altLang="en-US" sz="2800" kern="1200" dirty="0" smtClean="0">
                          <a:solidFill>
                            <a:schemeClr val="tx1"/>
                          </a:solidFill>
                          <a:latin typeface="仿宋_GB2312" panose="02010609030101010101" pitchFamily="49" charset="-122"/>
                          <a:ea typeface="仿宋_GB2312" panose="02010609030101010101" pitchFamily="49" charset="-122"/>
                          <a:cs typeface="仿宋_GB2312" panose="02010609030101010101" pitchFamily="49" charset="-122"/>
                          <a:sym typeface="+mn-ea"/>
                        </a:rPr>
                        <a:t>　　</a:t>
                      </a:r>
                      <a:r>
                        <a:rPr lang="zh-CN" altLang="en-US" sz="2800" b="1" kern="1200" dirty="0" smtClean="0">
                          <a:solidFill>
                            <a:schemeClr val="tx1"/>
                          </a:solidFill>
                          <a:latin typeface="仿宋" panose="02010609060101010101" charset="-122"/>
                          <a:ea typeface="仿宋" panose="02010609060101010101" charset="-122"/>
                          <a:cs typeface="+mn-cs"/>
                        </a:rPr>
                        <a:t>　　　　　　</a:t>
                      </a:r>
                      <a:endParaRPr lang="en-US" altLang="zh-CN" sz="2800" b="1" kern="1200" dirty="0" smtClean="0">
                        <a:solidFill>
                          <a:schemeClr val="tx1"/>
                        </a:solidFill>
                        <a:latin typeface="仿宋" panose="02010609060101010101" charset="-122"/>
                        <a:ea typeface="仿宋" panose="02010609060101010101" charset="-122"/>
                        <a:cs typeface="+mn-cs"/>
                      </a:endParaRPr>
                    </a:p>
                    <a:p>
                      <a:pPr>
                        <a:buNone/>
                      </a:pPr>
                      <a:r>
                        <a:rPr lang="zh-CN" altLang="en-US" sz="2800" b="1" dirty="0" smtClean="0">
                          <a:solidFill>
                            <a:schemeClr val="tx1"/>
                          </a:solidFill>
                          <a:effectLst/>
                          <a:latin typeface="仿宋_GB2312" panose="02010609030101010101" pitchFamily="49" charset="-122"/>
                          <a:ea typeface="仿宋_GB2312" panose="02010609030101010101" pitchFamily="49" charset="-122"/>
                          <a:cs typeface="仿宋_GB2312" panose="02010609030101010101" pitchFamily="49" charset="-122"/>
                        </a:rPr>
                        <a:t>　　　　　　　　</a:t>
                      </a:r>
                      <a:endParaRPr lang="zh-CN" altLang="zh-CN" sz="2800" dirty="0">
                        <a:solidFill>
                          <a:srgbClr val="FF0000"/>
                        </a:solidFill>
                        <a:latin typeface="仿宋_GB2312" panose="02010609030101010101" pitchFamily="49" charset="-122"/>
                        <a:ea typeface="仿宋_GB2312" panose="02010609030101010101" pitchFamily="49" charset="-122"/>
                        <a:cs typeface="仿宋_GB2312" panose="02010609030101010101" pitchFamily="49" charset="-122"/>
                        <a:sym typeface="+mn-ea"/>
                      </a:endParaRPr>
                    </a:p>
                  </a:txBody>
                  <a:tcPr/>
                </a:tc>
              </a:tr>
            </a:tbl>
          </a:graphicData>
        </a:graphic>
      </p:graphicFrame>
    </p:spTree>
  </p:cSld>
  <p:clrMapOvr>
    <a:masterClrMapping/>
  </p:clrMapOvr>
  <p:transition spd="slow">
    <p:cover/>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2"/>
          <p:cNvSpPr txBox="1"/>
          <p:nvPr/>
        </p:nvSpPr>
        <p:spPr>
          <a:xfrm>
            <a:off x="1302385" y="171450"/>
            <a:ext cx="9629775" cy="521970"/>
          </a:xfrm>
          <a:prstGeom prst="rect">
            <a:avLst/>
          </a:prstGeom>
          <a:noFill/>
        </p:spPr>
        <p:txBody>
          <a:bodyPr wrap="square" rtlCol="0">
            <a:spAutoFit/>
          </a:bodyPr>
          <a:lstStyle/>
          <a:p>
            <a:pPr algn="ctr" defTabSz="1218565"/>
            <a:r>
              <a:rPr lang="zh-CN" altLang="en-US" sz="2800" b="1" dirty="0" smtClean="0">
                <a:solidFill>
                  <a:prstClr val="black">
                    <a:lumMod val="75000"/>
                    <a:lumOff val="25000"/>
                  </a:prstClr>
                </a:solidFill>
                <a:latin typeface="微软雅黑" panose="020B0503020204020204" pitchFamily="34" charset="-122"/>
                <a:ea typeface="微软雅黑" panose="020B0503020204020204" pitchFamily="34" charset="-122"/>
              </a:rPr>
              <a:t>（三）省财政厅科技厅落实意见</a:t>
            </a:r>
            <a:r>
              <a:rPr lang="zh-CN" altLang="en-US" sz="2800" b="1" dirty="0" smtClean="0">
                <a:solidFill>
                  <a:srgbClr val="FF0000"/>
                </a:solidFill>
                <a:latin typeface="微软雅黑" panose="020B0503020204020204" pitchFamily="34" charset="-122"/>
                <a:ea typeface="微软雅黑" panose="020B0503020204020204" pitchFamily="34" charset="-122"/>
              </a:rPr>
              <a:t>举措之三</a:t>
            </a:r>
            <a:endParaRPr lang="zh-CN" altLang="en-US" sz="2800" b="1" dirty="0">
              <a:solidFill>
                <a:srgbClr val="FF0000"/>
              </a:solidFill>
              <a:latin typeface="微软雅黑" panose="020B0503020204020204" pitchFamily="34" charset="-122"/>
              <a:ea typeface="微软雅黑" panose="020B0503020204020204" pitchFamily="34" charset="-122"/>
            </a:endParaRPr>
          </a:p>
        </p:txBody>
      </p:sp>
      <p:sp>
        <p:nvSpPr>
          <p:cNvPr id="4" name="TextBox 3"/>
          <p:cNvSpPr txBox="1"/>
          <p:nvPr/>
        </p:nvSpPr>
        <p:spPr>
          <a:xfrm>
            <a:off x="728421" y="1775446"/>
            <a:ext cx="4974955" cy="3285515"/>
          </a:xfrm>
          <a:prstGeom prst="rect">
            <a:avLst/>
          </a:prstGeom>
          <a:noFill/>
        </p:spPr>
        <p:txBody>
          <a:bodyPr wrap="square" rtlCol="0">
            <a:spAutoFit/>
          </a:bodyPr>
          <a:lstStyle/>
          <a:p>
            <a:r>
              <a:rPr lang="zh-CN" altLang="en-US" sz="2400" b="1" dirty="0" smtClean="0">
                <a:solidFill>
                  <a:srgbClr val="FF0000"/>
                </a:solidFill>
                <a:latin typeface="方正仿宋_GBK" panose="03000509000000000000" pitchFamily="65" charset="-122"/>
                <a:ea typeface="方正仿宋_GBK" panose="03000509000000000000" pitchFamily="65" charset="-122"/>
              </a:rPr>
              <a:t> </a:t>
            </a:r>
            <a:r>
              <a:rPr lang="zh-CN" altLang="en-US" sz="2400" dirty="0" smtClean="0"/>
              <a:t>云南省财政厅、云南省科技厅印发了</a:t>
            </a:r>
            <a:r>
              <a:rPr lang="en-US" altLang="zh-CN" sz="2400" dirty="0" smtClean="0"/>
              <a:t>《</a:t>
            </a:r>
            <a:r>
              <a:rPr lang="zh-CN" altLang="zh-CN" sz="2400" dirty="0" smtClean="0"/>
              <a:t>云南省院士专家工作站财政补助经费使用管理实施细则</a:t>
            </a:r>
            <a:r>
              <a:rPr lang="en-US" altLang="zh-CN" sz="2400" dirty="0" smtClean="0"/>
              <a:t>》</a:t>
            </a:r>
            <a:r>
              <a:rPr lang="zh-CN" altLang="zh-CN" sz="2400" dirty="0" smtClean="0"/>
              <a:t>（</a:t>
            </a:r>
            <a:r>
              <a:rPr lang="zh-CN" altLang="zh-CN" sz="2400" dirty="0"/>
              <a:t>云财教</a:t>
            </a:r>
            <a:r>
              <a:rPr lang="zh-CN" altLang="en-US" sz="2400" dirty="0" smtClean="0">
                <a:sym typeface="+mn-ea"/>
              </a:rPr>
              <a:t>〔</a:t>
            </a:r>
            <a:r>
              <a:rPr lang="en-US" altLang="zh-CN" sz="2400" dirty="0" smtClean="0">
                <a:sym typeface="+mn-ea"/>
              </a:rPr>
              <a:t>2019</a:t>
            </a:r>
            <a:r>
              <a:rPr lang="zh-CN" altLang="en-US" sz="2400" dirty="0" smtClean="0">
                <a:sym typeface="+mn-ea"/>
              </a:rPr>
              <a:t>〕</a:t>
            </a:r>
            <a:r>
              <a:rPr lang="en-US" altLang="zh-CN" sz="2400" dirty="0" smtClean="0">
                <a:sym typeface="+mn-ea"/>
              </a:rPr>
              <a:t>84</a:t>
            </a:r>
            <a:r>
              <a:rPr lang="zh-CN" altLang="en-US" sz="2400" dirty="0" smtClean="0">
                <a:sym typeface="+mn-ea"/>
              </a:rPr>
              <a:t>号</a:t>
            </a:r>
            <a:r>
              <a:rPr lang="zh-CN" altLang="zh-CN" sz="2400" dirty="0" smtClean="0"/>
              <a:t>）</a:t>
            </a:r>
            <a:r>
              <a:rPr lang="zh-CN" altLang="en-US" sz="2400" dirty="0" smtClean="0"/>
              <a:t>以下简称</a:t>
            </a:r>
            <a:r>
              <a:rPr lang="zh-CN" altLang="en-US" sz="2400" b="1" dirty="0" smtClean="0">
                <a:solidFill>
                  <a:srgbClr val="FF0000"/>
                </a:solidFill>
                <a:latin typeface="Times New Roman" panose="02020603050405020304" pitchFamily="18" charset="0"/>
                <a:ea typeface="方正黑体_GBK" panose="03000509000000000000" pitchFamily="65" charset="-122"/>
                <a:cs typeface="Times New Roman" panose="02020603050405020304" pitchFamily="18" charset="0"/>
              </a:rPr>
              <a:t>“</a:t>
            </a:r>
            <a:r>
              <a:rPr lang="en-US" altLang="zh-CN" sz="2400" b="1" dirty="0" smtClean="0">
                <a:solidFill>
                  <a:srgbClr val="FF0000"/>
                </a:solidFill>
                <a:latin typeface="Times New Roman" panose="02020603050405020304" pitchFamily="18" charset="0"/>
                <a:ea typeface="方正黑体_GBK" panose="03000509000000000000" pitchFamily="65" charset="-122"/>
                <a:cs typeface="Times New Roman" panose="02020603050405020304" pitchFamily="18" charset="0"/>
              </a:rPr>
              <a:t>84</a:t>
            </a:r>
            <a:r>
              <a:rPr lang="zh-CN" altLang="en-US" sz="2400" b="1" dirty="0" smtClean="0">
                <a:solidFill>
                  <a:srgbClr val="FF0000"/>
                </a:solidFill>
                <a:latin typeface="Times New Roman" panose="02020603050405020304" pitchFamily="18" charset="0"/>
                <a:ea typeface="方正黑体_GBK" panose="03000509000000000000" pitchFamily="65" charset="-122"/>
                <a:cs typeface="Times New Roman" panose="02020603050405020304" pitchFamily="18" charset="0"/>
              </a:rPr>
              <a:t>号文”</a:t>
            </a:r>
            <a:r>
              <a:rPr lang="en-US" altLang="zh-CN" sz="2400" b="1" dirty="0" smtClean="0">
                <a:solidFill>
                  <a:srgbClr val="FF0000"/>
                </a:solidFill>
                <a:latin typeface="Times New Roman" panose="02020603050405020304" pitchFamily="18" charset="0"/>
                <a:ea typeface="方正黑体_GBK" panose="03000509000000000000" pitchFamily="65" charset="-122"/>
                <a:cs typeface="Times New Roman" panose="02020603050405020304" pitchFamily="18" charset="0"/>
              </a:rPr>
              <a:t> </a:t>
            </a:r>
            <a:r>
              <a:rPr lang="zh-CN" altLang="en-US" sz="2400" b="1" dirty="0" smtClean="0">
                <a:solidFill>
                  <a:srgbClr val="FF0000"/>
                </a:solidFill>
                <a:latin typeface="Times New Roman" panose="02020603050405020304" pitchFamily="18" charset="0"/>
                <a:ea typeface="方正黑体_GBK" panose="03000509000000000000" pitchFamily="65" charset="-122"/>
                <a:cs typeface="Times New Roman" panose="02020603050405020304" pitchFamily="18" charset="0"/>
              </a:rPr>
              <a:t>。</a:t>
            </a:r>
            <a:r>
              <a:rPr lang="zh-CN" altLang="en-US" sz="2400" b="1" dirty="0" smtClean="0">
                <a:solidFill>
                  <a:srgbClr val="FF0000"/>
                </a:solidFill>
                <a:latin typeface="仿宋_GB2312" panose="02010609030101010101" pitchFamily="49" charset="-122"/>
                <a:ea typeface="仿宋_GB2312" panose="02010609030101010101" pitchFamily="49" charset="-122"/>
              </a:rPr>
              <a:t>区别管理</a:t>
            </a:r>
            <a:r>
              <a:rPr lang="zh-CN" altLang="en-US" sz="2400" b="1" dirty="0" smtClean="0">
                <a:solidFill>
                  <a:schemeClr val="tx1">
                    <a:lumMod val="75000"/>
                    <a:lumOff val="25000"/>
                  </a:schemeClr>
                </a:solidFill>
                <a:latin typeface="仿宋_GB2312" panose="02010609030101010101" pitchFamily="49" charset="-122"/>
                <a:ea typeface="仿宋_GB2312" panose="02010609030101010101" pitchFamily="49" charset="-122"/>
              </a:rPr>
              <a:t>院士家工作站财政补助经费（</a:t>
            </a:r>
            <a:r>
              <a:rPr lang="zh-CN" altLang="zh-CN" sz="2400" b="1" dirty="0" smtClean="0">
                <a:solidFill>
                  <a:srgbClr val="FF0000"/>
                </a:solidFill>
                <a:latin typeface="仿宋_GB2312" panose="02010609030101010101" pitchFamily="49" charset="-122"/>
                <a:ea typeface="仿宋_GB2312" panose="02010609030101010101" pitchFamily="49" charset="-122"/>
              </a:rPr>
              <a:t>条件改善</a:t>
            </a:r>
            <a:r>
              <a:rPr lang="zh-CN" altLang="en-US" sz="2400" b="1" dirty="0" smtClean="0">
                <a:solidFill>
                  <a:srgbClr val="FF0000"/>
                </a:solidFill>
                <a:latin typeface="仿宋_GB2312" panose="02010609030101010101" pitchFamily="49" charset="-122"/>
                <a:ea typeface="仿宋_GB2312" panose="02010609030101010101" pitchFamily="49" charset="-122"/>
              </a:rPr>
              <a:t>、</a:t>
            </a:r>
            <a:r>
              <a:rPr lang="zh-CN" altLang="zh-CN" sz="2400" b="1" dirty="0" smtClean="0">
                <a:solidFill>
                  <a:srgbClr val="FF0000"/>
                </a:solidFill>
                <a:latin typeface="仿宋_GB2312" panose="02010609030101010101" pitchFamily="49" charset="-122"/>
                <a:ea typeface="仿宋_GB2312" panose="02010609030101010101" pitchFamily="49" charset="-122"/>
              </a:rPr>
              <a:t>管理运行</a:t>
            </a:r>
            <a:r>
              <a:rPr lang="zh-CN" altLang="en-US" sz="2400" b="1" dirty="0" smtClean="0">
                <a:solidFill>
                  <a:srgbClr val="FF0000"/>
                </a:solidFill>
                <a:latin typeface="仿宋_GB2312" panose="02010609030101010101" pitchFamily="49" charset="-122"/>
                <a:ea typeface="仿宋_GB2312" panose="02010609030101010101" pitchFamily="49" charset="-122"/>
              </a:rPr>
              <a:t>、</a:t>
            </a:r>
            <a:r>
              <a:rPr lang="zh-CN" altLang="zh-CN" sz="2400" b="1" dirty="0" smtClean="0">
                <a:solidFill>
                  <a:srgbClr val="FF0000"/>
                </a:solidFill>
                <a:latin typeface="仿宋_GB2312" panose="02010609030101010101" pitchFamily="49" charset="-122"/>
                <a:ea typeface="仿宋_GB2312" panose="02010609030101010101" pitchFamily="49" charset="-122"/>
              </a:rPr>
              <a:t>人才培养</a:t>
            </a:r>
            <a:r>
              <a:rPr lang="zh-CN" altLang="en-US" sz="2400" dirty="0" smtClean="0">
                <a:solidFill>
                  <a:schemeClr val="dk1"/>
                </a:solidFill>
              </a:rPr>
              <a:t>）</a:t>
            </a:r>
            <a:endParaRPr lang="zh-CN" altLang="zh-CN" sz="2400" b="1" dirty="0" smtClean="0">
              <a:solidFill>
                <a:srgbClr val="FF0000"/>
              </a:solidFill>
              <a:latin typeface="仿宋_GB2312" panose="02010609030101010101" pitchFamily="49" charset="-122"/>
              <a:ea typeface="仿宋_GB2312" panose="02010609030101010101" pitchFamily="49" charset="-122"/>
            </a:endParaRPr>
          </a:p>
          <a:p>
            <a:pPr indent="356870" algn="ctr">
              <a:lnSpc>
                <a:spcPts val="3300"/>
              </a:lnSpc>
              <a:spcAft>
                <a:spcPts val="0"/>
              </a:spcAft>
            </a:pPr>
            <a:endParaRPr sz="2400" b="1" dirty="0">
              <a:solidFill>
                <a:srgbClr val="005DA2"/>
              </a:solidFill>
              <a:latin typeface="微软雅黑" panose="020B0503020204020204" pitchFamily="34" charset="-122"/>
              <a:ea typeface="微软雅黑" panose="020B0503020204020204" pitchFamily="34" charset="-122"/>
              <a:cs typeface="Open Sans Light" panose="020B0306030504020204" pitchFamily="34" charset="0"/>
            </a:endParaRPr>
          </a:p>
          <a:p>
            <a:endPar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pic>
        <p:nvPicPr>
          <p:cNvPr id="8" name="Picture 3"/>
          <p:cNvPicPr>
            <a:picLocks noChangeAspect="1" noChangeArrowheads="1"/>
          </p:cNvPicPr>
          <p:nvPr/>
        </p:nvPicPr>
        <p:blipFill>
          <a:blip r:embed="rId1" cstate="print"/>
          <a:srcRect/>
          <a:stretch>
            <a:fillRect/>
          </a:stretch>
        </p:blipFill>
        <p:spPr bwMode="auto">
          <a:xfrm rot="1605589">
            <a:off x="6457764" y="1406642"/>
            <a:ext cx="4192761" cy="4920964"/>
          </a:xfrm>
          <a:prstGeom prst="rect">
            <a:avLst/>
          </a:prstGeom>
          <a:noFill/>
          <a:ln w="9525">
            <a:noFill/>
            <a:miter lim="800000"/>
            <a:headEnd/>
            <a:tailEnd/>
          </a:ln>
        </p:spPr>
      </p:pic>
    </p:spTree>
  </p:cSld>
  <p:clrMapOvr>
    <a:masterClrMapping/>
  </p:clrMapOvr>
  <p:transition spd="slow">
    <p:cover/>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le 1"/>
          <p:cNvSpPr txBox="1"/>
          <p:nvPr/>
        </p:nvSpPr>
        <p:spPr>
          <a:xfrm>
            <a:off x="1148080" y="266700"/>
            <a:ext cx="9857105" cy="506095"/>
          </a:xfrm>
          <a:prstGeom prst="rect">
            <a:avLst/>
          </a:prstGeom>
        </p:spPr>
        <p:txBody>
          <a:bodyPr lIns="0" rIns="0"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defTabSz="1218565"/>
            <a:r>
              <a:rPr lang="zh-CN" altLang="en-US" sz="2400" b="1" dirty="0" smtClean="0">
                <a:solidFill>
                  <a:prstClr val="black">
                    <a:lumMod val="75000"/>
                    <a:lumOff val="25000"/>
                  </a:prstClr>
                </a:solidFill>
                <a:latin typeface="微软雅黑" panose="020B0503020204020204" pitchFamily="34" charset="-122"/>
                <a:ea typeface="微软雅黑" panose="020B0503020204020204" pitchFamily="34" charset="-122"/>
              </a:rPr>
              <a:t>（三）省财政厅科技厅落实</a:t>
            </a:r>
            <a:r>
              <a:rPr lang="zh-CN" altLang="en-US" sz="2400" b="1" dirty="0" smtClean="0">
                <a:solidFill>
                  <a:srgbClr val="FF0000"/>
                </a:solidFill>
                <a:latin typeface="微软雅黑" panose="020B0503020204020204" pitchFamily="34" charset="-122"/>
                <a:ea typeface="微软雅黑" panose="020B0503020204020204" pitchFamily="34" charset="-122"/>
              </a:rPr>
              <a:t>举措之三</a:t>
            </a:r>
            <a:r>
              <a:rPr lang="en-US" altLang="zh-CN" sz="2400" b="1" dirty="0" smtClean="0">
                <a:solidFill>
                  <a:srgbClr val="FF0000"/>
                </a:solidFill>
                <a:latin typeface="微软雅黑" panose="020B0503020204020204" pitchFamily="34" charset="-122"/>
                <a:ea typeface="微软雅黑" panose="020B0503020204020204" pitchFamily="34" charset="-122"/>
              </a:rPr>
              <a:t>———</a:t>
            </a:r>
            <a:r>
              <a:rPr lang="zh-CN" altLang="en-US" sz="2400" b="1" dirty="0" smtClean="0">
                <a:solidFill>
                  <a:srgbClr val="FF0000"/>
                </a:solidFill>
                <a:latin typeface="微软雅黑" panose="020B0503020204020204" pitchFamily="34" charset="-122"/>
                <a:ea typeface="微软雅黑" panose="020B0503020204020204" pitchFamily="34" charset="-122"/>
              </a:rPr>
              <a:t>三条措施</a:t>
            </a:r>
            <a:endParaRPr lang="zh-CN" altLang="en-US" sz="2400" b="1" dirty="0">
              <a:solidFill>
                <a:prstClr val="black">
                  <a:lumMod val="75000"/>
                  <a:lumOff val="25000"/>
                </a:prstClr>
              </a:solidFill>
              <a:latin typeface="微软雅黑" panose="020B0503020204020204" pitchFamily="34" charset="-122"/>
              <a:ea typeface="微软雅黑" panose="020B0503020204020204" pitchFamily="34" charset="-122"/>
            </a:endParaRPr>
          </a:p>
        </p:txBody>
      </p:sp>
      <p:graphicFrame>
        <p:nvGraphicFramePr>
          <p:cNvPr id="3" name="表格 2"/>
          <p:cNvGraphicFramePr/>
          <p:nvPr/>
        </p:nvGraphicFramePr>
        <p:xfrm>
          <a:off x="554636" y="1439057"/>
          <a:ext cx="10902846" cy="4925417"/>
        </p:xfrm>
        <a:graphic>
          <a:graphicData uri="http://schemas.openxmlformats.org/drawingml/2006/table">
            <a:tbl>
              <a:tblPr firstRow="1" bandRow="1">
                <a:tableStyleId>{5C22544A-7EE6-4342-B048-85BDC9FD1C3A}</a:tableStyleId>
              </a:tblPr>
              <a:tblGrid>
                <a:gridCol w="10902846"/>
              </a:tblGrid>
              <a:tr h="955223">
                <a:tc>
                  <a:txBody>
                    <a:bodyPr/>
                    <a:lstStyle/>
                    <a:p>
                      <a:pPr algn="ctr">
                        <a:buNone/>
                      </a:pPr>
                      <a:endParaRPr lang="zh-CN" altLang="en-US" dirty="0" smtClean="0">
                        <a:latin typeface="微软雅黑" panose="020B0503020204020204" pitchFamily="34" charset="-122"/>
                        <a:ea typeface="微软雅黑" panose="020B0503020204020204" pitchFamily="34" charset="-122"/>
                      </a:endParaRPr>
                    </a:p>
                    <a:p>
                      <a:pPr marL="0" marR="0" indent="0" algn="ctr" defTabSz="1218565" rtl="0" eaLnBrk="1" fontAlgn="auto" latinLnBrk="0" hangingPunct="1">
                        <a:lnSpc>
                          <a:spcPct val="100000"/>
                        </a:lnSpc>
                        <a:spcBef>
                          <a:spcPts val="0"/>
                        </a:spcBef>
                        <a:spcAft>
                          <a:spcPts val="0"/>
                        </a:spcAft>
                        <a:buClrTx/>
                        <a:buSzTx/>
                        <a:buFontTx/>
                        <a:buNone/>
                        <a:defRPr/>
                      </a:pPr>
                      <a:r>
                        <a:rPr lang="zh-CN" altLang="en-US" sz="2400" b="1" kern="1200" dirty="0" smtClean="0">
                          <a:solidFill>
                            <a:schemeClr val="lt1"/>
                          </a:solidFill>
                          <a:latin typeface="微软雅黑" panose="020B0503020204020204" pitchFamily="34" charset="-122"/>
                          <a:ea typeface="微软雅黑" panose="020B0503020204020204" pitchFamily="34" charset="-122"/>
                          <a:cs typeface="+mn-cs"/>
                        </a:rPr>
                        <a:t>第一条</a:t>
                      </a:r>
                      <a:r>
                        <a:rPr lang="zh-CN" altLang="en-US" sz="2400" b="1" kern="1200" baseline="0" dirty="0" smtClean="0">
                          <a:solidFill>
                            <a:schemeClr val="lt1"/>
                          </a:solidFill>
                          <a:latin typeface="微软雅黑" panose="020B0503020204020204" pitchFamily="34" charset="-122"/>
                          <a:ea typeface="微软雅黑" panose="020B0503020204020204" pitchFamily="34" charset="-122"/>
                          <a:cs typeface="+mn-cs"/>
                        </a:rPr>
                        <a:t>  </a:t>
                      </a:r>
                      <a:r>
                        <a:rPr lang="zh-CN" altLang="zh-CN" sz="2400" b="1" kern="1200" dirty="0" smtClean="0">
                          <a:solidFill>
                            <a:schemeClr val="lt1"/>
                          </a:solidFill>
                          <a:latin typeface="微软雅黑" panose="020B0503020204020204" pitchFamily="34" charset="-122"/>
                          <a:ea typeface="微软雅黑" panose="020B0503020204020204" pitchFamily="34" charset="-122"/>
                          <a:cs typeface="+mn-cs"/>
                        </a:rPr>
                        <a:t>条件改善经费：主要用于改善工作站合作项目研究的实验条件。</a:t>
                      </a:r>
                      <a:endParaRPr lang="zh-CN" altLang="en-US" sz="2400" b="1" kern="1200" dirty="0" smtClean="0">
                        <a:solidFill>
                          <a:schemeClr val="lt1"/>
                        </a:solidFill>
                        <a:latin typeface="微软雅黑" panose="020B0503020204020204" pitchFamily="34" charset="-122"/>
                        <a:ea typeface="微软雅黑" panose="020B0503020204020204" pitchFamily="34" charset="-122"/>
                        <a:cs typeface="+mn-cs"/>
                      </a:endParaRPr>
                    </a:p>
                    <a:p>
                      <a:pPr algn="ctr">
                        <a:buNone/>
                      </a:pPr>
                      <a:endParaRPr lang="zh-CN" altLang="en-US" dirty="0" smtClean="0">
                        <a:latin typeface="微软雅黑" panose="020B0503020204020204" pitchFamily="34" charset="-122"/>
                        <a:ea typeface="微软雅黑" panose="020B0503020204020204" pitchFamily="34" charset="-122"/>
                      </a:endParaRPr>
                    </a:p>
                  </a:txBody>
                  <a:tcPr/>
                </a:tc>
              </a:tr>
              <a:tr h="3736697">
                <a:tc>
                  <a:txBody>
                    <a:bodyPr/>
                    <a:lstStyle/>
                    <a:p>
                      <a:r>
                        <a:rPr lang="zh-CN" altLang="en-US" sz="2800" b="1" kern="1200" dirty="0" smtClean="0">
                          <a:solidFill>
                            <a:schemeClr val="tx1"/>
                          </a:solidFill>
                          <a:latin typeface="仿宋" panose="02010609060101010101" charset="-122"/>
                          <a:ea typeface="仿宋" panose="02010609060101010101" charset="-122"/>
                          <a:cs typeface="+mn-cs"/>
                          <a:sym typeface="+mn-ea"/>
                        </a:rPr>
                        <a:t>　　</a:t>
                      </a:r>
                      <a:endParaRPr lang="zh-CN" altLang="zh-CN" sz="2400" kern="1200" dirty="0" smtClean="0">
                        <a:solidFill>
                          <a:schemeClr val="dk1"/>
                        </a:solidFill>
                        <a:latin typeface="+mn-lt"/>
                        <a:ea typeface="+mn-ea"/>
                        <a:cs typeface="+mn-cs"/>
                      </a:endParaRPr>
                    </a:p>
                    <a:p>
                      <a:r>
                        <a:rPr lang="en-US" altLang="zh-CN" sz="2400" kern="1200" dirty="0" smtClean="0">
                          <a:solidFill>
                            <a:schemeClr val="dk1"/>
                          </a:solidFill>
                          <a:latin typeface="+mn-lt"/>
                          <a:ea typeface="+mn-ea"/>
                          <a:cs typeface="+mn-cs"/>
                        </a:rPr>
                        <a:t>        1.</a:t>
                      </a:r>
                      <a:r>
                        <a:rPr lang="zh-CN" altLang="zh-CN" sz="2400" kern="1200" dirty="0" smtClean="0">
                          <a:solidFill>
                            <a:schemeClr val="dk1"/>
                          </a:solidFill>
                          <a:latin typeface="+mn-lt"/>
                          <a:ea typeface="+mn-ea"/>
                          <a:cs typeface="+mn-cs"/>
                        </a:rPr>
                        <a:t>实验室改造费：为改善工作站合作项目研究的实验条件，对实验室、科研办公条件等进行改造修缮所开支的费用。</a:t>
                      </a:r>
                      <a:endParaRPr lang="zh-CN" altLang="zh-CN" sz="2400" kern="1200" dirty="0" smtClean="0">
                        <a:solidFill>
                          <a:schemeClr val="dk1"/>
                        </a:solidFill>
                        <a:latin typeface="+mn-lt"/>
                        <a:ea typeface="+mn-ea"/>
                        <a:cs typeface="+mn-cs"/>
                      </a:endParaRPr>
                    </a:p>
                    <a:p>
                      <a:r>
                        <a:rPr lang="en-US" altLang="zh-CN" sz="2400" kern="1200" dirty="0" smtClean="0">
                          <a:solidFill>
                            <a:schemeClr val="dk1"/>
                          </a:solidFill>
                          <a:latin typeface="+mn-lt"/>
                          <a:ea typeface="+mn-ea"/>
                          <a:cs typeface="+mn-cs"/>
                        </a:rPr>
                        <a:t>        2.</a:t>
                      </a:r>
                      <a:r>
                        <a:rPr lang="zh-CN" altLang="zh-CN" sz="2400" kern="1200" dirty="0" smtClean="0">
                          <a:solidFill>
                            <a:schemeClr val="dk1"/>
                          </a:solidFill>
                          <a:latin typeface="+mn-lt"/>
                          <a:ea typeface="+mn-ea"/>
                          <a:cs typeface="+mn-cs"/>
                        </a:rPr>
                        <a:t>实验室设备费：工作站合作项目有关的专用仪器设备购置、运输、安装和修理费用，自制专用仪器设备的材料、配件购置和加工费等。</a:t>
                      </a:r>
                      <a:endParaRPr lang="zh-CN" altLang="zh-CN" sz="2400" kern="1200" dirty="0" smtClean="0">
                        <a:solidFill>
                          <a:schemeClr val="dk1"/>
                        </a:solidFill>
                        <a:latin typeface="+mn-lt"/>
                        <a:ea typeface="+mn-ea"/>
                        <a:cs typeface="+mn-cs"/>
                      </a:endParaRPr>
                    </a:p>
                    <a:p>
                      <a:pPr>
                        <a:buNone/>
                      </a:pPr>
                      <a:r>
                        <a:rPr lang="zh-CN" altLang="en-US" sz="2800" b="1" dirty="0" smtClean="0">
                          <a:solidFill>
                            <a:schemeClr val="tx1"/>
                          </a:solidFill>
                          <a:effectLst/>
                          <a:latin typeface="仿宋_GB2312" panose="02010609030101010101" pitchFamily="49" charset="-122"/>
                          <a:ea typeface="仿宋_GB2312" panose="02010609030101010101" pitchFamily="49" charset="-122"/>
                          <a:cs typeface="仿宋_GB2312" panose="02010609030101010101" pitchFamily="49" charset="-122"/>
                        </a:rPr>
                        <a:t>　　　　　　　　</a:t>
                      </a:r>
                      <a:endParaRPr lang="zh-CN" altLang="zh-CN" sz="2800" dirty="0">
                        <a:solidFill>
                          <a:srgbClr val="FF0000"/>
                        </a:solidFill>
                        <a:latin typeface="仿宋_GB2312" panose="02010609030101010101" pitchFamily="49" charset="-122"/>
                        <a:ea typeface="仿宋_GB2312" panose="02010609030101010101" pitchFamily="49" charset="-122"/>
                        <a:cs typeface="仿宋_GB2312" panose="02010609030101010101" pitchFamily="49" charset="-122"/>
                        <a:sym typeface="+mn-ea"/>
                      </a:endParaRPr>
                    </a:p>
                  </a:txBody>
                  <a:tcPr/>
                </a:tc>
              </a:tr>
            </a:tbl>
          </a:graphicData>
        </a:graphic>
      </p:graphicFrame>
    </p:spTree>
  </p:cSld>
  <p:clrMapOvr>
    <a:masterClrMapping/>
  </p:clrMapOvr>
  <p:transition spd="slow">
    <p:cover/>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le 1"/>
          <p:cNvSpPr txBox="1"/>
          <p:nvPr/>
        </p:nvSpPr>
        <p:spPr>
          <a:xfrm>
            <a:off x="1148080" y="266700"/>
            <a:ext cx="9857105" cy="506095"/>
          </a:xfrm>
          <a:prstGeom prst="rect">
            <a:avLst/>
          </a:prstGeom>
        </p:spPr>
        <p:txBody>
          <a:bodyPr lIns="0" rIns="0"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defTabSz="1218565"/>
            <a:r>
              <a:rPr lang="zh-CN" altLang="en-US" sz="2400" b="1" dirty="0" smtClean="0">
                <a:solidFill>
                  <a:prstClr val="black">
                    <a:lumMod val="75000"/>
                    <a:lumOff val="25000"/>
                  </a:prstClr>
                </a:solidFill>
                <a:latin typeface="微软雅黑" panose="020B0503020204020204" pitchFamily="34" charset="-122"/>
                <a:ea typeface="微软雅黑" panose="020B0503020204020204" pitchFamily="34" charset="-122"/>
              </a:rPr>
              <a:t>（三）省财政厅科技厅落实</a:t>
            </a:r>
            <a:r>
              <a:rPr lang="zh-CN" altLang="en-US" sz="2400" b="1" dirty="0" smtClean="0">
                <a:solidFill>
                  <a:srgbClr val="FF0000"/>
                </a:solidFill>
                <a:latin typeface="微软雅黑" panose="020B0503020204020204" pitchFamily="34" charset="-122"/>
                <a:ea typeface="微软雅黑" panose="020B0503020204020204" pitchFamily="34" charset="-122"/>
              </a:rPr>
              <a:t>举措之三</a:t>
            </a:r>
            <a:r>
              <a:rPr lang="en-US" altLang="zh-CN" sz="2400" b="1" dirty="0" smtClean="0">
                <a:solidFill>
                  <a:srgbClr val="FF0000"/>
                </a:solidFill>
                <a:latin typeface="微软雅黑" panose="020B0503020204020204" pitchFamily="34" charset="-122"/>
                <a:ea typeface="微软雅黑" panose="020B0503020204020204" pitchFamily="34" charset="-122"/>
              </a:rPr>
              <a:t>———</a:t>
            </a:r>
            <a:r>
              <a:rPr lang="zh-CN" altLang="en-US" sz="2400" b="1" dirty="0" smtClean="0">
                <a:solidFill>
                  <a:prstClr val="black">
                    <a:lumMod val="75000"/>
                    <a:lumOff val="25000"/>
                  </a:prstClr>
                </a:solidFill>
                <a:latin typeface="微软雅黑" panose="020B0503020204020204" pitchFamily="34" charset="-122"/>
                <a:ea typeface="微软雅黑" panose="020B0503020204020204" pitchFamily="34" charset="-122"/>
              </a:rPr>
              <a:t>三条</a:t>
            </a:r>
            <a:r>
              <a:rPr lang="zh-CN" altLang="en-US" sz="2400" b="1" dirty="0">
                <a:solidFill>
                  <a:prstClr val="black">
                    <a:lumMod val="75000"/>
                    <a:lumOff val="25000"/>
                  </a:prstClr>
                </a:solidFill>
                <a:latin typeface="微软雅黑" panose="020B0503020204020204" pitchFamily="34" charset="-122"/>
                <a:ea typeface="微软雅黑" panose="020B0503020204020204" pitchFamily="34" charset="-122"/>
              </a:rPr>
              <a:t>措施</a:t>
            </a:r>
            <a:endParaRPr lang="zh-CN" altLang="en-US" sz="2400" b="1" dirty="0">
              <a:solidFill>
                <a:prstClr val="black">
                  <a:lumMod val="75000"/>
                  <a:lumOff val="25000"/>
                </a:prstClr>
              </a:solidFill>
              <a:latin typeface="微软雅黑" panose="020B0503020204020204" pitchFamily="34" charset="-122"/>
              <a:ea typeface="微软雅黑" panose="020B0503020204020204" pitchFamily="34" charset="-122"/>
            </a:endParaRPr>
          </a:p>
        </p:txBody>
      </p:sp>
      <p:graphicFrame>
        <p:nvGraphicFramePr>
          <p:cNvPr id="3" name="表格 2"/>
          <p:cNvGraphicFramePr/>
          <p:nvPr/>
        </p:nvGraphicFramePr>
        <p:xfrm>
          <a:off x="0" y="839450"/>
          <a:ext cx="12192000" cy="7706992"/>
        </p:xfrm>
        <a:graphic>
          <a:graphicData uri="http://schemas.openxmlformats.org/drawingml/2006/table">
            <a:tbl>
              <a:tblPr firstRow="1" bandRow="1">
                <a:tableStyleId>{5C22544A-7EE6-4342-B048-85BDC9FD1C3A}</a:tableStyleId>
              </a:tblPr>
              <a:tblGrid>
                <a:gridCol w="12192000"/>
              </a:tblGrid>
              <a:tr h="790932">
                <a:tc>
                  <a:txBody>
                    <a:bodyPr/>
                    <a:lstStyle/>
                    <a:p>
                      <a:pPr algn="ctr">
                        <a:buNone/>
                      </a:pPr>
                      <a:endParaRPr lang="zh-CN" altLang="en-US" dirty="0" smtClean="0">
                        <a:latin typeface="微软雅黑" panose="020B0503020204020204" pitchFamily="34" charset="-122"/>
                        <a:ea typeface="微软雅黑" panose="020B0503020204020204" pitchFamily="34" charset="-122"/>
                      </a:endParaRPr>
                    </a:p>
                    <a:p>
                      <a:pPr marL="0" marR="0" indent="0" algn="ctr" defTabSz="1218565" rtl="0" eaLnBrk="1" fontAlgn="auto" latinLnBrk="0" hangingPunct="1">
                        <a:lnSpc>
                          <a:spcPct val="100000"/>
                        </a:lnSpc>
                        <a:spcBef>
                          <a:spcPts val="0"/>
                        </a:spcBef>
                        <a:spcAft>
                          <a:spcPts val="0"/>
                        </a:spcAft>
                        <a:buClrTx/>
                        <a:buSzTx/>
                        <a:buFontTx/>
                        <a:buNone/>
                        <a:defRPr/>
                      </a:pPr>
                      <a:r>
                        <a:rPr lang="zh-CN" altLang="en-US" sz="2400" b="1" kern="1200" dirty="0" smtClean="0">
                          <a:solidFill>
                            <a:schemeClr val="lt1"/>
                          </a:solidFill>
                          <a:latin typeface="微软雅黑" panose="020B0503020204020204" pitchFamily="34" charset="-122"/>
                          <a:ea typeface="微软雅黑" panose="020B0503020204020204" pitchFamily="34" charset="-122"/>
                          <a:cs typeface="+mn-cs"/>
                        </a:rPr>
                        <a:t>第二条  </a:t>
                      </a:r>
                      <a:r>
                        <a:rPr lang="zh-CN" altLang="zh-CN" sz="2400" b="1" kern="1200" dirty="0" smtClean="0">
                          <a:solidFill>
                            <a:schemeClr val="lt1"/>
                          </a:solidFill>
                          <a:latin typeface="微软雅黑" panose="020B0503020204020204" pitchFamily="34" charset="-122"/>
                          <a:ea typeface="微软雅黑" panose="020B0503020204020204" pitchFamily="34" charset="-122"/>
                          <a:cs typeface="+mn-cs"/>
                        </a:rPr>
                        <a:t>管理运行经费：主要用于工作站合作项目研究和管理及与项目相关的费用</a:t>
                      </a:r>
                      <a:endParaRPr lang="zh-CN" altLang="en-US" sz="2400" b="1" kern="1200" dirty="0" smtClean="0">
                        <a:solidFill>
                          <a:schemeClr val="lt1"/>
                        </a:solidFill>
                        <a:latin typeface="微软雅黑" panose="020B0503020204020204" pitchFamily="34" charset="-122"/>
                        <a:ea typeface="微软雅黑" panose="020B0503020204020204" pitchFamily="34" charset="-122"/>
                        <a:cs typeface="+mn-cs"/>
                      </a:endParaRPr>
                    </a:p>
                  </a:txBody>
                  <a:tcPr/>
                </a:tc>
              </a:tr>
              <a:tr h="6884032">
                <a:tc>
                  <a:txBody>
                    <a:bodyPr/>
                    <a:lstStyle/>
                    <a:p>
                      <a:r>
                        <a:rPr lang="zh-CN" altLang="en-US" sz="2800" b="1" kern="1200" dirty="0" smtClean="0">
                          <a:solidFill>
                            <a:schemeClr val="tx1"/>
                          </a:solidFill>
                          <a:latin typeface="仿宋" panose="02010609060101010101" charset="-122"/>
                          <a:ea typeface="仿宋" panose="02010609060101010101" charset="-122"/>
                          <a:cs typeface="+mn-cs"/>
                          <a:sym typeface="+mn-ea"/>
                        </a:rPr>
                        <a:t>　　</a:t>
                      </a:r>
                      <a:endParaRPr lang="zh-CN" altLang="zh-CN" sz="2400" kern="1200" dirty="0" smtClean="0">
                        <a:solidFill>
                          <a:schemeClr val="dk1"/>
                        </a:solidFill>
                        <a:latin typeface="+mn-lt"/>
                        <a:ea typeface="+mn-ea"/>
                        <a:cs typeface="+mn-cs"/>
                      </a:endParaRPr>
                    </a:p>
                    <a:p>
                      <a:r>
                        <a:rPr lang="en-US" altLang="zh-CN" sz="2400" kern="1200" dirty="0" smtClean="0">
                          <a:solidFill>
                            <a:schemeClr val="dk1"/>
                          </a:solidFill>
                          <a:latin typeface="+mn-lt"/>
                          <a:ea typeface="+mn-ea"/>
                          <a:cs typeface="+mn-cs"/>
                        </a:rPr>
                        <a:t>       1.</a:t>
                      </a:r>
                      <a:r>
                        <a:rPr lang="zh-CN" altLang="zh-CN" sz="2400" kern="1200" dirty="0" smtClean="0">
                          <a:solidFill>
                            <a:schemeClr val="dk1"/>
                          </a:solidFill>
                          <a:latin typeface="+mn-lt"/>
                          <a:ea typeface="+mn-ea"/>
                          <a:cs typeface="+mn-cs"/>
                        </a:rPr>
                        <a:t>差旅费：工作站开展科学实验（试验）、科学考察、业务调研、学术交流等所发生的城市间交通费、住宿费及市内交通费。按照实事求是、精简高效的原则，院士专家及团队和</a:t>
                      </a:r>
                      <a:r>
                        <a:rPr lang="zh-CN" altLang="zh-CN" sz="2400" kern="1200" dirty="0" smtClean="0">
                          <a:solidFill>
                            <a:srgbClr val="FF0000"/>
                          </a:solidFill>
                          <a:latin typeface="+mn-lt"/>
                          <a:ea typeface="+mn-ea"/>
                          <a:cs typeface="+mn-cs"/>
                        </a:rPr>
                        <a:t>随行人员</a:t>
                      </a:r>
                      <a:r>
                        <a:rPr lang="zh-CN" altLang="zh-CN" sz="2400" kern="1200" dirty="0" smtClean="0">
                          <a:solidFill>
                            <a:schemeClr val="dk1"/>
                          </a:solidFill>
                          <a:latin typeface="+mn-lt"/>
                          <a:ea typeface="+mn-ea"/>
                          <a:cs typeface="+mn-cs"/>
                        </a:rPr>
                        <a:t>差旅费据实报销。</a:t>
                      </a:r>
                      <a:endParaRPr lang="zh-CN" altLang="zh-CN" sz="2400" kern="1200" dirty="0" smtClean="0">
                        <a:solidFill>
                          <a:schemeClr val="dk1"/>
                        </a:solidFill>
                        <a:latin typeface="+mn-lt"/>
                        <a:ea typeface="+mn-ea"/>
                        <a:cs typeface="+mn-cs"/>
                      </a:endParaRPr>
                    </a:p>
                    <a:p>
                      <a:r>
                        <a:rPr lang="en-US" altLang="zh-CN" sz="2400" kern="1200" dirty="0" smtClean="0">
                          <a:solidFill>
                            <a:srgbClr val="FF0000"/>
                          </a:solidFill>
                          <a:latin typeface="+mn-lt"/>
                          <a:ea typeface="+mn-ea"/>
                          <a:cs typeface="+mn-cs"/>
                        </a:rPr>
                        <a:t>        2.</a:t>
                      </a:r>
                      <a:r>
                        <a:rPr lang="zh-CN" altLang="zh-CN" sz="2400" kern="1200" dirty="0" smtClean="0">
                          <a:solidFill>
                            <a:srgbClr val="FF0000"/>
                          </a:solidFill>
                          <a:latin typeface="+mn-lt"/>
                          <a:ea typeface="+mn-ea"/>
                          <a:cs typeface="+mn-cs"/>
                        </a:rPr>
                        <a:t>伙食费：</a:t>
                      </a:r>
                      <a:r>
                        <a:rPr lang="zh-CN" altLang="zh-CN" sz="2400" kern="1200" dirty="0" smtClean="0">
                          <a:solidFill>
                            <a:schemeClr val="dk1"/>
                          </a:solidFill>
                          <a:latin typeface="+mn-lt"/>
                          <a:ea typeface="+mn-ea"/>
                          <a:cs typeface="+mn-cs"/>
                        </a:rPr>
                        <a:t>工作站可安排院士专家及团队和随行人员在滇期间的伙食费，由建站单位按照厉行节约的原则自行确定标准，在工作站财政补助经费中列支。</a:t>
                      </a:r>
                      <a:endParaRPr lang="zh-CN" altLang="zh-CN" sz="2400" kern="1200" dirty="0" smtClean="0">
                        <a:solidFill>
                          <a:schemeClr val="dk1"/>
                        </a:solidFill>
                        <a:latin typeface="+mn-lt"/>
                        <a:ea typeface="+mn-ea"/>
                        <a:cs typeface="+mn-cs"/>
                      </a:endParaRPr>
                    </a:p>
                    <a:p>
                      <a:r>
                        <a:rPr lang="en-US" altLang="zh-CN" sz="2400" kern="1200" dirty="0" smtClean="0">
                          <a:solidFill>
                            <a:schemeClr val="dk1"/>
                          </a:solidFill>
                          <a:latin typeface="+mn-lt"/>
                          <a:ea typeface="+mn-ea"/>
                          <a:cs typeface="+mn-cs"/>
                        </a:rPr>
                        <a:t>       3.</a:t>
                      </a:r>
                      <a:r>
                        <a:rPr lang="zh-CN" altLang="zh-CN" sz="2400" kern="1200" dirty="0" smtClean="0">
                          <a:solidFill>
                            <a:schemeClr val="dk1"/>
                          </a:solidFill>
                          <a:latin typeface="+mn-lt"/>
                          <a:ea typeface="+mn-ea"/>
                          <a:cs typeface="+mn-cs"/>
                        </a:rPr>
                        <a:t>专家咨询费：工作站邀请有关院士、国内外知名专家，可按照高级专业技术职称人员的专家咨询费标准</a:t>
                      </a:r>
                      <a:r>
                        <a:rPr lang="zh-CN" altLang="zh-CN" sz="2400" kern="1200" dirty="0" smtClean="0">
                          <a:solidFill>
                            <a:srgbClr val="FF0000"/>
                          </a:solidFill>
                          <a:latin typeface="+mn-lt"/>
                          <a:ea typeface="+mn-ea"/>
                          <a:cs typeface="+mn-cs"/>
                        </a:rPr>
                        <a:t>上浮</a:t>
                      </a:r>
                      <a:r>
                        <a:rPr lang="en-US" altLang="zh-CN" sz="2400" kern="1200" dirty="0" smtClean="0">
                          <a:solidFill>
                            <a:srgbClr val="FF0000"/>
                          </a:solidFill>
                          <a:latin typeface="+mn-lt"/>
                          <a:ea typeface="+mn-ea"/>
                          <a:cs typeface="+mn-cs"/>
                        </a:rPr>
                        <a:t>50%</a:t>
                      </a:r>
                      <a:r>
                        <a:rPr lang="zh-CN" altLang="zh-CN" sz="2400" kern="1200" dirty="0" smtClean="0">
                          <a:solidFill>
                            <a:schemeClr val="dk1"/>
                          </a:solidFill>
                          <a:latin typeface="+mn-lt"/>
                          <a:ea typeface="+mn-ea"/>
                          <a:cs typeface="+mn-cs"/>
                        </a:rPr>
                        <a:t>执行。</a:t>
                      </a:r>
                      <a:endParaRPr lang="zh-CN" altLang="zh-CN" sz="2400" kern="1200" dirty="0" smtClean="0">
                        <a:solidFill>
                          <a:schemeClr val="dk1"/>
                        </a:solidFill>
                        <a:latin typeface="+mn-lt"/>
                        <a:ea typeface="+mn-ea"/>
                        <a:cs typeface="+mn-cs"/>
                      </a:endParaRPr>
                    </a:p>
                    <a:p>
                      <a:r>
                        <a:rPr lang="en-US" altLang="zh-CN" sz="2400" kern="1200" dirty="0" smtClean="0">
                          <a:solidFill>
                            <a:schemeClr val="dk1"/>
                          </a:solidFill>
                          <a:latin typeface="+mn-lt"/>
                          <a:ea typeface="+mn-ea"/>
                          <a:cs typeface="+mn-cs"/>
                        </a:rPr>
                        <a:t>       4.</a:t>
                      </a:r>
                      <a:r>
                        <a:rPr lang="zh-CN" altLang="zh-CN" sz="2400" kern="1200" dirty="0" smtClean="0">
                          <a:solidFill>
                            <a:schemeClr val="dk1"/>
                          </a:solidFill>
                          <a:latin typeface="+mn-lt"/>
                          <a:ea typeface="+mn-ea"/>
                          <a:cs typeface="+mn-cs"/>
                        </a:rPr>
                        <a:t>科研指导费：</a:t>
                      </a:r>
                      <a:r>
                        <a:rPr lang="zh-CN" altLang="zh-CN" sz="2400" kern="1200" dirty="0" smtClean="0">
                          <a:solidFill>
                            <a:srgbClr val="FF0000"/>
                          </a:solidFill>
                          <a:latin typeface="+mn-lt"/>
                          <a:ea typeface="+mn-ea"/>
                          <a:cs typeface="+mn-cs"/>
                        </a:rPr>
                        <a:t>院士专家及其团队可领取一定数额的科研指导费</a:t>
                      </a:r>
                      <a:r>
                        <a:rPr lang="zh-CN" altLang="zh-CN" sz="2400" kern="1200" dirty="0" smtClean="0">
                          <a:solidFill>
                            <a:schemeClr val="dk1"/>
                          </a:solidFill>
                          <a:latin typeface="+mn-lt"/>
                          <a:ea typeface="+mn-ea"/>
                          <a:cs typeface="+mn-cs"/>
                        </a:rPr>
                        <a:t>，发放标准根据工作量和绩效目标在双方协议中约定。科研指导费支出不设比例限制。</a:t>
                      </a:r>
                      <a:endParaRPr lang="zh-CN" altLang="zh-CN" sz="2400" kern="1200" dirty="0" smtClean="0">
                        <a:solidFill>
                          <a:schemeClr val="dk1"/>
                        </a:solidFill>
                        <a:latin typeface="+mn-lt"/>
                        <a:ea typeface="+mn-ea"/>
                        <a:cs typeface="+mn-cs"/>
                      </a:endParaRPr>
                    </a:p>
                    <a:p>
                      <a:r>
                        <a:rPr lang="en-US" altLang="zh-CN" sz="2400" kern="1200" dirty="0" smtClean="0">
                          <a:solidFill>
                            <a:schemeClr val="dk1"/>
                          </a:solidFill>
                          <a:latin typeface="+mn-lt"/>
                          <a:ea typeface="+mn-ea"/>
                          <a:cs typeface="+mn-cs"/>
                        </a:rPr>
                        <a:t>       5.</a:t>
                      </a:r>
                      <a:r>
                        <a:rPr lang="zh-CN" altLang="zh-CN" sz="2400" kern="1200" dirty="0" smtClean="0">
                          <a:solidFill>
                            <a:schemeClr val="dk1"/>
                          </a:solidFill>
                          <a:latin typeface="+mn-lt"/>
                          <a:ea typeface="+mn-ea"/>
                          <a:cs typeface="+mn-cs"/>
                        </a:rPr>
                        <a:t>住房租金及零星用品费：院士专家及团队和随行人员在滇期间因工作需要发生的房租及</a:t>
                      </a:r>
                      <a:r>
                        <a:rPr lang="zh-CN" altLang="zh-CN" sz="2400" kern="1200" dirty="0" smtClean="0">
                          <a:solidFill>
                            <a:srgbClr val="FF0000"/>
                          </a:solidFill>
                          <a:latin typeface="+mn-lt"/>
                          <a:ea typeface="+mn-ea"/>
                          <a:cs typeface="+mn-cs"/>
                        </a:rPr>
                        <a:t>零星费</a:t>
                      </a:r>
                      <a:r>
                        <a:rPr lang="zh-CN" altLang="zh-CN" sz="2400" kern="1200" dirty="0" smtClean="0">
                          <a:solidFill>
                            <a:schemeClr val="dk1"/>
                          </a:solidFill>
                          <a:latin typeface="+mn-lt"/>
                          <a:ea typeface="+mn-ea"/>
                          <a:cs typeface="+mn-cs"/>
                        </a:rPr>
                        <a:t>用等可据实报销。</a:t>
                      </a:r>
                      <a:endParaRPr lang="zh-CN" altLang="zh-CN" sz="2400" kern="1200" dirty="0" smtClean="0">
                        <a:solidFill>
                          <a:schemeClr val="dk1"/>
                        </a:solidFill>
                        <a:latin typeface="+mn-lt"/>
                        <a:ea typeface="+mn-ea"/>
                        <a:cs typeface="+mn-cs"/>
                      </a:endParaRPr>
                    </a:p>
                    <a:p>
                      <a:pPr>
                        <a:buNone/>
                      </a:pPr>
                      <a:r>
                        <a:rPr lang="zh-CN" altLang="en-US" sz="2800" b="1" dirty="0" smtClean="0">
                          <a:solidFill>
                            <a:schemeClr val="tx1"/>
                          </a:solidFill>
                          <a:effectLst/>
                          <a:latin typeface="仿宋_GB2312" panose="02010609030101010101" pitchFamily="49" charset="-122"/>
                          <a:ea typeface="仿宋_GB2312" panose="02010609030101010101" pitchFamily="49" charset="-122"/>
                          <a:cs typeface="仿宋_GB2312" panose="02010609030101010101" pitchFamily="49" charset="-122"/>
                        </a:rPr>
                        <a:t>　　　　　　　　</a:t>
                      </a:r>
                      <a:endParaRPr lang="zh-CN" altLang="zh-CN" sz="2800" dirty="0">
                        <a:solidFill>
                          <a:srgbClr val="FF0000"/>
                        </a:solidFill>
                        <a:latin typeface="仿宋_GB2312" panose="02010609030101010101" pitchFamily="49" charset="-122"/>
                        <a:ea typeface="仿宋_GB2312" panose="02010609030101010101" pitchFamily="49" charset="-122"/>
                        <a:cs typeface="仿宋_GB2312" panose="02010609030101010101" pitchFamily="49" charset="-122"/>
                        <a:sym typeface="+mn-ea"/>
                      </a:endParaRPr>
                    </a:p>
                  </a:txBody>
                  <a:tcPr/>
                </a:tc>
              </a:tr>
            </a:tbl>
          </a:graphicData>
        </a:graphic>
      </p:graphicFrame>
    </p:spTree>
  </p:cSld>
  <p:clrMapOvr>
    <a:masterClrMapping/>
  </p:clrMapOvr>
  <p:transition spd="slow">
    <p:cover/>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le 1"/>
          <p:cNvSpPr txBox="1"/>
          <p:nvPr/>
        </p:nvSpPr>
        <p:spPr>
          <a:xfrm>
            <a:off x="1148080" y="266700"/>
            <a:ext cx="9857105" cy="506095"/>
          </a:xfrm>
          <a:prstGeom prst="rect">
            <a:avLst/>
          </a:prstGeom>
        </p:spPr>
        <p:txBody>
          <a:bodyPr lIns="0" rIns="0"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defTabSz="1218565"/>
            <a:r>
              <a:rPr lang="zh-CN" altLang="en-US" sz="2400" b="1" dirty="0" smtClean="0">
                <a:solidFill>
                  <a:prstClr val="black">
                    <a:lumMod val="75000"/>
                    <a:lumOff val="25000"/>
                  </a:prstClr>
                </a:solidFill>
                <a:latin typeface="微软雅黑" panose="020B0503020204020204" pitchFamily="34" charset="-122"/>
                <a:ea typeface="微软雅黑" panose="020B0503020204020204" pitchFamily="34" charset="-122"/>
              </a:rPr>
              <a:t>（三）省财政厅科技厅落实</a:t>
            </a:r>
            <a:r>
              <a:rPr lang="zh-CN" altLang="en-US" sz="2400" b="1" dirty="0" smtClean="0">
                <a:solidFill>
                  <a:srgbClr val="FF0000"/>
                </a:solidFill>
                <a:latin typeface="微软雅黑" panose="020B0503020204020204" pitchFamily="34" charset="-122"/>
                <a:ea typeface="微软雅黑" panose="020B0503020204020204" pitchFamily="34" charset="-122"/>
              </a:rPr>
              <a:t>举措之三</a:t>
            </a:r>
            <a:r>
              <a:rPr lang="en-US" altLang="zh-CN" sz="2400" b="1" dirty="0" smtClean="0">
                <a:solidFill>
                  <a:srgbClr val="FF0000"/>
                </a:solidFill>
                <a:latin typeface="微软雅黑" panose="020B0503020204020204" pitchFamily="34" charset="-122"/>
                <a:ea typeface="微软雅黑" panose="020B0503020204020204" pitchFamily="34" charset="-122"/>
              </a:rPr>
              <a:t>———</a:t>
            </a:r>
            <a:r>
              <a:rPr lang="zh-CN" altLang="en-US" sz="2400" b="1" dirty="0" smtClean="0">
                <a:solidFill>
                  <a:prstClr val="black">
                    <a:lumMod val="75000"/>
                    <a:lumOff val="25000"/>
                  </a:prstClr>
                </a:solidFill>
                <a:latin typeface="微软雅黑" panose="020B0503020204020204" pitchFamily="34" charset="-122"/>
                <a:ea typeface="微软雅黑" panose="020B0503020204020204" pitchFamily="34" charset="-122"/>
              </a:rPr>
              <a:t>三条</a:t>
            </a:r>
            <a:r>
              <a:rPr lang="zh-CN" altLang="en-US" sz="2400" b="1" dirty="0">
                <a:solidFill>
                  <a:prstClr val="black">
                    <a:lumMod val="75000"/>
                    <a:lumOff val="25000"/>
                  </a:prstClr>
                </a:solidFill>
                <a:latin typeface="微软雅黑" panose="020B0503020204020204" pitchFamily="34" charset="-122"/>
                <a:ea typeface="微软雅黑" panose="020B0503020204020204" pitchFamily="34" charset="-122"/>
              </a:rPr>
              <a:t>措施</a:t>
            </a:r>
            <a:endParaRPr lang="zh-CN" altLang="en-US" sz="2400" b="1" dirty="0">
              <a:solidFill>
                <a:prstClr val="black">
                  <a:lumMod val="75000"/>
                  <a:lumOff val="25000"/>
                </a:prstClr>
              </a:solidFill>
              <a:latin typeface="微软雅黑" panose="020B0503020204020204" pitchFamily="34" charset="-122"/>
              <a:ea typeface="微软雅黑" panose="020B0503020204020204" pitchFamily="34" charset="-122"/>
            </a:endParaRPr>
          </a:p>
        </p:txBody>
      </p:sp>
      <p:graphicFrame>
        <p:nvGraphicFramePr>
          <p:cNvPr id="3" name="表格 2"/>
          <p:cNvGraphicFramePr/>
          <p:nvPr/>
        </p:nvGraphicFramePr>
        <p:xfrm>
          <a:off x="734518" y="1334126"/>
          <a:ext cx="11457482" cy="4691920"/>
        </p:xfrm>
        <a:graphic>
          <a:graphicData uri="http://schemas.openxmlformats.org/drawingml/2006/table">
            <a:tbl>
              <a:tblPr firstRow="1" bandRow="1">
                <a:tableStyleId>{5C22544A-7EE6-4342-B048-85BDC9FD1C3A}</a:tableStyleId>
              </a:tblPr>
              <a:tblGrid>
                <a:gridCol w="11457482"/>
              </a:tblGrid>
              <a:tr h="955223">
                <a:tc>
                  <a:txBody>
                    <a:bodyPr/>
                    <a:lstStyle/>
                    <a:p>
                      <a:pPr algn="ctr">
                        <a:buNone/>
                      </a:pPr>
                      <a:endParaRPr lang="zh-CN" altLang="en-US" dirty="0" smtClean="0">
                        <a:latin typeface="微软雅黑" panose="020B0503020204020204" pitchFamily="34" charset="-122"/>
                        <a:ea typeface="微软雅黑" panose="020B0503020204020204" pitchFamily="34" charset="-122"/>
                      </a:endParaRPr>
                    </a:p>
                    <a:p>
                      <a:pPr marL="0" marR="0" indent="0" algn="ctr" defTabSz="1218565" rtl="0" eaLnBrk="1" fontAlgn="auto" latinLnBrk="0" hangingPunct="1">
                        <a:lnSpc>
                          <a:spcPct val="100000"/>
                        </a:lnSpc>
                        <a:spcBef>
                          <a:spcPts val="0"/>
                        </a:spcBef>
                        <a:spcAft>
                          <a:spcPts val="0"/>
                        </a:spcAft>
                        <a:buClrTx/>
                        <a:buSzTx/>
                        <a:buFontTx/>
                        <a:buNone/>
                        <a:defRPr/>
                      </a:pPr>
                      <a:r>
                        <a:rPr lang="zh-CN" altLang="en-US" sz="2400" b="1" kern="1200" dirty="0" smtClean="0">
                          <a:solidFill>
                            <a:schemeClr val="lt1"/>
                          </a:solidFill>
                          <a:latin typeface="微软雅黑" panose="020B0503020204020204" pitchFamily="34" charset="-122"/>
                          <a:ea typeface="微软雅黑" panose="020B0503020204020204" pitchFamily="34" charset="-122"/>
                          <a:cs typeface="+mn-cs"/>
                        </a:rPr>
                        <a:t>第三条    </a:t>
                      </a:r>
                      <a:r>
                        <a:rPr lang="zh-CN" altLang="zh-CN" sz="2400" b="1" kern="1200" dirty="0" smtClean="0">
                          <a:solidFill>
                            <a:schemeClr val="lt1"/>
                          </a:solidFill>
                          <a:latin typeface="微软雅黑" panose="020B0503020204020204" pitchFamily="34" charset="-122"/>
                          <a:ea typeface="微软雅黑" panose="020B0503020204020204" pitchFamily="34" charset="-122"/>
                          <a:cs typeface="+mn-cs"/>
                        </a:rPr>
                        <a:t>人才培养经费</a:t>
                      </a:r>
                      <a:endParaRPr lang="zh-CN" altLang="en-US" sz="2400" b="1" kern="1200" dirty="0" smtClean="0">
                        <a:solidFill>
                          <a:schemeClr val="lt1"/>
                        </a:solidFill>
                        <a:latin typeface="微软雅黑" panose="020B0503020204020204" pitchFamily="34" charset="-122"/>
                        <a:ea typeface="微软雅黑" panose="020B0503020204020204" pitchFamily="34" charset="-122"/>
                        <a:cs typeface="+mn-cs"/>
                      </a:endParaRPr>
                    </a:p>
                  </a:txBody>
                  <a:tcPr/>
                </a:tc>
              </a:tr>
              <a:tr h="3736697">
                <a:tc>
                  <a:txBody>
                    <a:bodyPr/>
                    <a:lstStyle/>
                    <a:p>
                      <a:r>
                        <a:rPr lang="zh-CN" altLang="en-US" sz="2800" b="1" kern="1200" dirty="0" smtClean="0">
                          <a:solidFill>
                            <a:schemeClr val="tx1"/>
                          </a:solidFill>
                          <a:latin typeface="仿宋" panose="02010609060101010101" charset="-122"/>
                          <a:ea typeface="仿宋" panose="02010609060101010101" charset="-122"/>
                          <a:cs typeface="+mn-cs"/>
                          <a:sym typeface="+mn-ea"/>
                        </a:rPr>
                        <a:t>　　</a:t>
                      </a:r>
                      <a:r>
                        <a:rPr lang="zh-CN" altLang="zh-CN" sz="2400" kern="1200" dirty="0" smtClean="0">
                          <a:solidFill>
                            <a:schemeClr val="dk1"/>
                          </a:solidFill>
                          <a:latin typeface="+mn-lt"/>
                          <a:ea typeface="+mn-ea"/>
                          <a:cs typeface="+mn-cs"/>
                        </a:rPr>
                        <a:t>人才培养经费：与专家工作站合作项目有关的科研人员培训培养发生的费用可据实报销。</a:t>
                      </a:r>
                      <a:endParaRPr lang="zh-CN" altLang="zh-CN" sz="2400" kern="1200" dirty="0" smtClean="0">
                        <a:solidFill>
                          <a:schemeClr val="dk1"/>
                        </a:solidFill>
                        <a:latin typeface="+mn-lt"/>
                        <a:ea typeface="+mn-ea"/>
                        <a:cs typeface="+mn-cs"/>
                      </a:endParaRPr>
                    </a:p>
                    <a:p>
                      <a:pPr>
                        <a:buNone/>
                      </a:pPr>
                      <a:r>
                        <a:rPr lang="zh-CN" altLang="en-US" sz="2800" b="1" kern="1200" dirty="0" smtClean="0">
                          <a:solidFill>
                            <a:schemeClr val="tx1"/>
                          </a:solidFill>
                          <a:latin typeface="仿宋" panose="02010609060101010101" charset="-122"/>
                          <a:ea typeface="仿宋" panose="02010609060101010101" charset="-122"/>
                          <a:cs typeface="+mn-cs"/>
                        </a:rPr>
                        <a:t>　　　　　　</a:t>
                      </a:r>
                      <a:endParaRPr lang="en-US" altLang="zh-CN" sz="2800" b="1" kern="1200" dirty="0" smtClean="0">
                        <a:solidFill>
                          <a:schemeClr val="tx1"/>
                        </a:solidFill>
                        <a:latin typeface="仿宋" panose="02010609060101010101" charset="-122"/>
                        <a:ea typeface="仿宋" panose="02010609060101010101" charset="-122"/>
                        <a:cs typeface="+mn-cs"/>
                      </a:endParaRPr>
                    </a:p>
                    <a:p>
                      <a:pPr>
                        <a:buNone/>
                      </a:pPr>
                      <a:r>
                        <a:rPr lang="zh-CN" altLang="en-US" sz="2800" b="1" dirty="0" smtClean="0">
                          <a:solidFill>
                            <a:schemeClr val="tx1"/>
                          </a:solidFill>
                          <a:effectLst/>
                          <a:latin typeface="仿宋_GB2312" panose="02010609030101010101" pitchFamily="49" charset="-122"/>
                          <a:ea typeface="仿宋_GB2312" panose="02010609030101010101" pitchFamily="49" charset="-122"/>
                          <a:cs typeface="仿宋_GB2312" panose="02010609030101010101" pitchFamily="49" charset="-122"/>
                        </a:rPr>
                        <a:t>　　　　　　　　</a:t>
                      </a:r>
                      <a:endParaRPr lang="zh-CN" altLang="zh-CN" sz="2800" dirty="0">
                        <a:solidFill>
                          <a:srgbClr val="FF0000"/>
                        </a:solidFill>
                        <a:latin typeface="仿宋_GB2312" panose="02010609030101010101" pitchFamily="49" charset="-122"/>
                        <a:ea typeface="仿宋_GB2312" panose="02010609030101010101" pitchFamily="49" charset="-122"/>
                        <a:cs typeface="仿宋_GB2312" panose="02010609030101010101" pitchFamily="49" charset="-122"/>
                        <a:sym typeface="+mn-ea"/>
                      </a:endParaRPr>
                    </a:p>
                  </a:txBody>
                  <a:tcPr/>
                </a:tc>
              </a:tr>
            </a:tbl>
          </a:graphicData>
        </a:graphic>
      </p:graphicFrame>
    </p:spTree>
  </p:cSld>
  <p:clrMapOvr>
    <a:masterClrMapping/>
  </p:clrMapOvr>
  <p:transition spd="slow">
    <p:cover/>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le 1"/>
          <p:cNvSpPr txBox="1"/>
          <p:nvPr/>
        </p:nvSpPr>
        <p:spPr>
          <a:xfrm>
            <a:off x="1148080" y="266700"/>
            <a:ext cx="9857105" cy="506095"/>
          </a:xfrm>
          <a:prstGeom prst="rect">
            <a:avLst/>
          </a:prstGeom>
        </p:spPr>
        <p:txBody>
          <a:bodyPr lIns="0" rIns="0"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defTabSz="1218565"/>
            <a:r>
              <a:rPr lang="zh-CN" altLang="en-US" sz="2400" b="1" dirty="0" smtClean="0">
                <a:solidFill>
                  <a:prstClr val="black">
                    <a:lumMod val="75000"/>
                    <a:lumOff val="25000"/>
                  </a:prstClr>
                </a:solidFill>
                <a:latin typeface="微软雅黑" panose="020B0503020204020204" pitchFamily="34" charset="-122"/>
                <a:ea typeface="微软雅黑" panose="020B0503020204020204" pitchFamily="34" charset="-122"/>
              </a:rPr>
              <a:t>（三）省财政厅科技厅落实</a:t>
            </a:r>
            <a:r>
              <a:rPr lang="zh-CN" altLang="en-US" sz="3200" b="1" dirty="0" smtClean="0">
                <a:solidFill>
                  <a:srgbClr val="FF0000"/>
                </a:solidFill>
                <a:latin typeface="微软雅黑" panose="020B0503020204020204" pitchFamily="34" charset="-122"/>
                <a:ea typeface="微软雅黑" panose="020B0503020204020204" pitchFamily="34" charset="-122"/>
              </a:rPr>
              <a:t>举措之</a:t>
            </a:r>
            <a:r>
              <a:rPr lang="zh-CN" altLang="en-US" sz="2800" b="1" dirty="0" smtClean="0">
                <a:solidFill>
                  <a:srgbClr val="FF0000"/>
                </a:solidFill>
                <a:latin typeface="微软雅黑" panose="020B0503020204020204" pitchFamily="34" charset="-122"/>
                <a:ea typeface="微软雅黑" panose="020B0503020204020204" pitchFamily="34" charset="-122"/>
              </a:rPr>
              <a:t>三</a:t>
            </a:r>
            <a:r>
              <a:rPr lang="en-US" altLang="zh-CN" sz="2400" b="1" dirty="0" smtClean="0">
                <a:solidFill>
                  <a:srgbClr val="FF0000"/>
                </a:solidFill>
                <a:latin typeface="微软雅黑" panose="020B0503020204020204" pitchFamily="34" charset="-122"/>
                <a:ea typeface="微软雅黑" panose="020B0503020204020204" pitchFamily="34" charset="-122"/>
              </a:rPr>
              <a:t>———</a:t>
            </a:r>
            <a:r>
              <a:rPr lang="zh-CN" altLang="en-US" sz="2400" b="1" dirty="0" smtClean="0">
                <a:solidFill>
                  <a:prstClr val="black">
                    <a:lumMod val="75000"/>
                    <a:lumOff val="25000"/>
                  </a:prstClr>
                </a:solidFill>
                <a:latin typeface="微软雅黑" panose="020B0503020204020204" pitchFamily="34" charset="-122"/>
                <a:ea typeface="微软雅黑" panose="020B0503020204020204" pitchFamily="34" charset="-122"/>
              </a:rPr>
              <a:t>三条</a:t>
            </a:r>
            <a:r>
              <a:rPr lang="zh-CN" altLang="en-US" sz="2400" b="1" dirty="0">
                <a:solidFill>
                  <a:prstClr val="black">
                    <a:lumMod val="75000"/>
                    <a:lumOff val="25000"/>
                  </a:prstClr>
                </a:solidFill>
                <a:latin typeface="微软雅黑" panose="020B0503020204020204" pitchFamily="34" charset="-122"/>
                <a:ea typeface="微软雅黑" panose="020B0503020204020204" pitchFamily="34" charset="-122"/>
              </a:rPr>
              <a:t>措施</a:t>
            </a:r>
            <a:endParaRPr lang="zh-CN" altLang="en-US" sz="2400" b="1" dirty="0">
              <a:solidFill>
                <a:prstClr val="black">
                  <a:lumMod val="75000"/>
                  <a:lumOff val="25000"/>
                </a:prstClr>
              </a:solidFill>
              <a:latin typeface="微软雅黑" panose="020B0503020204020204" pitchFamily="34" charset="-122"/>
              <a:ea typeface="微软雅黑" panose="020B0503020204020204" pitchFamily="34" charset="-122"/>
            </a:endParaRPr>
          </a:p>
        </p:txBody>
      </p:sp>
      <p:graphicFrame>
        <p:nvGraphicFramePr>
          <p:cNvPr id="3" name="表格 2"/>
          <p:cNvGraphicFramePr/>
          <p:nvPr/>
        </p:nvGraphicFramePr>
        <p:xfrm>
          <a:off x="734518" y="1334126"/>
          <a:ext cx="11457482" cy="4691920"/>
        </p:xfrm>
        <a:graphic>
          <a:graphicData uri="http://schemas.openxmlformats.org/drawingml/2006/table">
            <a:tbl>
              <a:tblPr firstRow="1" bandRow="1">
                <a:tableStyleId>{5C22544A-7EE6-4342-B048-85BDC9FD1C3A}</a:tableStyleId>
              </a:tblPr>
              <a:tblGrid>
                <a:gridCol w="11457482"/>
              </a:tblGrid>
              <a:tr h="955223">
                <a:tc>
                  <a:txBody>
                    <a:bodyPr/>
                    <a:lstStyle/>
                    <a:p>
                      <a:pPr algn="ctr">
                        <a:buNone/>
                      </a:pPr>
                      <a:endParaRPr lang="zh-CN" altLang="en-US" dirty="0" smtClean="0">
                        <a:latin typeface="微软雅黑" panose="020B0503020204020204" pitchFamily="34" charset="-122"/>
                        <a:ea typeface="微软雅黑" panose="020B0503020204020204" pitchFamily="34" charset="-122"/>
                      </a:endParaRPr>
                    </a:p>
                    <a:p>
                      <a:pPr marL="0" marR="0" indent="0" algn="ctr" defTabSz="1218565" rtl="0" eaLnBrk="1" fontAlgn="auto" latinLnBrk="0" hangingPunct="1">
                        <a:lnSpc>
                          <a:spcPct val="100000"/>
                        </a:lnSpc>
                        <a:spcBef>
                          <a:spcPts val="0"/>
                        </a:spcBef>
                        <a:spcAft>
                          <a:spcPts val="0"/>
                        </a:spcAft>
                        <a:buClrTx/>
                        <a:buSzTx/>
                        <a:buFontTx/>
                        <a:buNone/>
                        <a:defRPr/>
                      </a:pPr>
                      <a:r>
                        <a:rPr lang="zh-CN" altLang="zh-CN" sz="3200" dirty="0" smtClean="0">
                          <a:solidFill>
                            <a:schemeClr val="dk1"/>
                          </a:solidFill>
                          <a:sym typeface="+mn-ea"/>
                        </a:rPr>
                        <a:t>关于院士专家工作站财政补助经费预算编制说明</a:t>
                      </a:r>
                      <a:endParaRPr lang="zh-CN" altLang="zh-CN" sz="3200" kern="1200" dirty="0" smtClean="0">
                        <a:solidFill>
                          <a:schemeClr val="dk1"/>
                        </a:solidFill>
                        <a:latin typeface="+mn-lt"/>
                        <a:ea typeface="+mn-ea"/>
                        <a:cs typeface="+mn-cs"/>
                        <a:sym typeface="+mn-ea"/>
                      </a:endParaRPr>
                    </a:p>
                    <a:p>
                      <a:pPr marL="0" marR="0" indent="0" algn="ctr" defTabSz="1218565" rtl="0" eaLnBrk="1" fontAlgn="auto" latinLnBrk="0" hangingPunct="1">
                        <a:lnSpc>
                          <a:spcPct val="100000"/>
                        </a:lnSpc>
                        <a:spcBef>
                          <a:spcPts val="0"/>
                        </a:spcBef>
                        <a:spcAft>
                          <a:spcPts val="0"/>
                        </a:spcAft>
                        <a:buClrTx/>
                        <a:buSzTx/>
                        <a:buFontTx/>
                        <a:buNone/>
                        <a:defRPr/>
                      </a:pPr>
                      <a:endParaRPr lang="zh-CN" altLang="zh-CN" sz="3200" b="1" kern="1200" dirty="0" smtClean="0">
                        <a:solidFill>
                          <a:schemeClr val="dk1"/>
                        </a:solidFill>
                        <a:latin typeface="+mn-lt"/>
                        <a:ea typeface="+mn-ea"/>
                        <a:cs typeface="+mn-cs"/>
                        <a:sym typeface="+mn-ea"/>
                      </a:endParaRPr>
                    </a:p>
                  </a:txBody>
                  <a:tcPr>
                    <a:solidFill>
                      <a:schemeClr val="accent2">
                        <a:lumMod val="20000"/>
                        <a:lumOff val="80000"/>
                      </a:schemeClr>
                    </a:solidFill>
                  </a:tcPr>
                </a:tc>
              </a:tr>
              <a:tr h="3736697">
                <a:tc>
                  <a:txBody>
                    <a:bodyPr/>
                    <a:lstStyle/>
                    <a:p>
                      <a:r>
                        <a:rPr lang="en-US" altLang="zh-CN" sz="2400" kern="1200" dirty="0" smtClean="0">
                          <a:solidFill>
                            <a:schemeClr val="dk1"/>
                          </a:solidFill>
                          <a:latin typeface="+mn-lt"/>
                          <a:ea typeface="+mn-ea"/>
                          <a:cs typeface="+mn-cs"/>
                        </a:rPr>
                        <a:t>    1.</a:t>
                      </a:r>
                      <a:r>
                        <a:rPr lang="zh-CN" altLang="zh-CN" sz="2400" kern="1200" dirty="0" smtClean="0">
                          <a:solidFill>
                            <a:schemeClr val="dk1"/>
                          </a:solidFill>
                          <a:latin typeface="+mn-lt"/>
                          <a:ea typeface="+mn-ea"/>
                          <a:cs typeface="+mn-cs"/>
                        </a:rPr>
                        <a:t>实验室改造费，按照经费支出内容性质分别在预算书相应科目中进行预算。如：购置装修材料就在“材料费”科目中预算。</a:t>
                      </a:r>
                      <a:endParaRPr lang="zh-CN" altLang="zh-CN" sz="2400" kern="1200" dirty="0" smtClean="0">
                        <a:solidFill>
                          <a:schemeClr val="dk1"/>
                        </a:solidFill>
                        <a:latin typeface="+mn-lt"/>
                        <a:ea typeface="+mn-ea"/>
                        <a:cs typeface="+mn-cs"/>
                      </a:endParaRPr>
                    </a:p>
                    <a:p>
                      <a:r>
                        <a:rPr lang="zh-CN" altLang="zh-CN" sz="2400" kern="1200" dirty="0" smtClean="0">
                          <a:solidFill>
                            <a:schemeClr val="dk1"/>
                          </a:solidFill>
                          <a:latin typeface="+mn-lt"/>
                          <a:ea typeface="+mn-ea"/>
                          <a:cs typeface="+mn-cs"/>
                        </a:rPr>
                        <a:t>    </a:t>
                      </a:r>
                      <a:r>
                        <a:rPr lang="en-US" altLang="zh-CN" sz="2400" kern="1200" dirty="0" smtClean="0">
                          <a:solidFill>
                            <a:schemeClr val="dk1"/>
                          </a:solidFill>
                          <a:latin typeface="+mn-lt"/>
                          <a:ea typeface="+mn-ea"/>
                          <a:cs typeface="+mn-cs"/>
                        </a:rPr>
                        <a:t>2</a:t>
                      </a:r>
                      <a:r>
                        <a:rPr lang="zh-CN" altLang="zh-CN" sz="2400" kern="1200" dirty="0" smtClean="0">
                          <a:solidFill>
                            <a:schemeClr val="dk1"/>
                          </a:solidFill>
                          <a:latin typeface="+mn-lt"/>
                          <a:ea typeface="+mn-ea"/>
                          <a:cs typeface="+mn-cs"/>
                        </a:rPr>
                        <a:t>.伙食费，在“其他费用”科目中预算。</a:t>
                      </a:r>
                      <a:endParaRPr lang="zh-CN" altLang="zh-CN" sz="2400" kern="1200" dirty="0" smtClean="0">
                        <a:solidFill>
                          <a:schemeClr val="dk1"/>
                        </a:solidFill>
                        <a:latin typeface="+mn-lt"/>
                        <a:ea typeface="+mn-ea"/>
                        <a:cs typeface="+mn-cs"/>
                      </a:endParaRPr>
                    </a:p>
                    <a:p>
                      <a:r>
                        <a:rPr lang="en-US" altLang="zh-CN" sz="2400" kern="1200" dirty="0" smtClean="0">
                          <a:solidFill>
                            <a:schemeClr val="dk1"/>
                          </a:solidFill>
                          <a:latin typeface="+mn-lt"/>
                          <a:ea typeface="+mn-ea"/>
                          <a:cs typeface="+mn-cs"/>
                        </a:rPr>
                        <a:t>   3</a:t>
                      </a:r>
                      <a:r>
                        <a:rPr lang="zh-CN" altLang="zh-CN" sz="2400" kern="1200" dirty="0" smtClean="0">
                          <a:solidFill>
                            <a:schemeClr val="dk1"/>
                          </a:solidFill>
                          <a:latin typeface="+mn-lt"/>
                          <a:ea typeface="+mn-ea"/>
                          <a:cs typeface="+mn-cs"/>
                        </a:rPr>
                        <a:t>.科研指导费，按照经费支出主体分别在预算书相应科目中进行预算，如：请专家指导就在“专家咨询费”科目中预算。</a:t>
                      </a:r>
                      <a:endParaRPr lang="zh-CN" altLang="zh-CN" sz="2400" kern="1200" dirty="0" smtClean="0">
                        <a:solidFill>
                          <a:schemeClr val="dk1"/>
                        </a:solidFill>
                        <a:latin typeface="+mn-lt"/>
                        <a:ea typeface="+mn-ea"/>
                        <a:cs typeface="+mn-cs"/>
                      </a:endParaRPr>
                    </a:p>
                    <a:p>
                      <a:r>
                        <a:rPr lang="zh-CN" altLang="zh-CN" sz="2400" kern="1200" dirty="0" smtClean="0">
                          <a:solidFill>
                            <a:schemeClr val="dk1"/>
                          </a:solidFill>
                          <a:latin typeface="+mn-lt"/>
                          <a:ea typeface="+mn-ea"/>
                          <a:cs typeface="+mn-cs"/>
                        </a:rPr>
                        <a:t>   4.住房租金在其他费用科目列支；零星用品费在“材料费—低值易耗品”科目中预算。</a:t>
                      </a:r>
                      <a:endParaRPr lang="zh-CN" altLang="zh-CN" sz="2400" kern="1200" dirty="0" smtClean="0">
                        <a:solidFill>
                          <a:schemeClr val="dk1"/>
                        </a:solidFill>
                        <a:latin typeface="+mn-lt"/>
                        <a:ea typeface="+mn-ea"/>
                        <a:cs typeface="+mn-cs"/>
                      </a:endParaRPr>
                    </a:p>
                    <a:p>
                      <a:r>
                        <a:rPr lang="en-US" altLang="zh-CN" sz="2400" kern="1200" dirty="0" smtClean="0">
                          <a:solidFill>
                            <a:schemeClr val="dk1"/>
                          </a:solidFill>
                          <a:latin typeface="+mn-lt"/>
                          <a:ea typeface="+mn-ea"/>
                          <a:cs typeface="+mn-cs"/>
                        </a:rPr>
                        <a:t>    5</a:t>
                      </a:r>
                      <a:r>
                        <a:rPr lang="zh-CN" altLang="zh-CN" sz="2400" kern="1200" dirty="0" smtClean="0">
                          <a:solidFill>
                            <a:schemeClr val="dk1"/>
                          </a:solidFill>
                          <a:latin typeface="+mn-lt"/>
                          <a:ea typeface="+mn-ea"/>
                          <a:cs typeface="+mn-cs"/>
                        </a:rPr>
                        <a:t>.人才培养经费，按照经费支出内容性质分别在预算书相应科目中进行预算，如：出差就在“差旅费”科目中预算。</a:t>
                      </a:r>
                      <a:endParaRPr lang="zh-CN" altLang="zh-CN" sz="2400" kern="1200" dirty="0" smtClean="0">
                        <a:solidFill>
                          <a:schemeClr val="dk1"/>
                        </a:solidFill>
                        <a:latin typeface="+mn-lt"/>
                        <a:ea typeface="+mn-ea"/>
                        <a:cs typeface="+mn-cs"/>
                      </a:endParaRPr>
                    </a:p>
                    <a:p>
                      <a:pPr>
                        <a:buNone/>
                      </a:pPr>
                      <a:r>
                        <a:rPr lang="zh-CN" altLang="en-US" sz="2800" b="1" kern="1200" dirty="0" smtClean="0">
                          <a:solidFill>
                            <a:schemeClr val="tx1"/>
                          </a:solidFill>
                          <a:latin typeface="仿宋" panose="02010609060101010101" charset="-122"/>
                          <a:ea typeface="仿宋" panose="02010609060101010101" charset="-122"/>
                          <a:cs typeface="+mn-cs"/>
                        </a:rPr>
                        <a:t>　　　　　　</a:t>
                      </a:r>
                      <a:endParaRPr lang="en-US" altLang="zh-CN" sz="2800" b="1" kern="1200" dirty="0" smtClean="0">
                        <a:solidFill>
                          <a:schemeClr val="tx1"/>
                        </a:solidFill>
                        <a:latin typeface="仿宋" panose="02010609060101010101" charset="-122"/>
                        <a:ea typeface="仿宋" panose="02010609060101010101" charset="-122"/>
                        <a:cs typeface="+mn-cs"/>
                      </a:endParaRPr>
                    </a:p>
                    <a:p>
                      <a:pPr>
                        <a:buNone/>
                      </a:pPr>
                      <a:r>
                        <a:rPr lang="zh-CN" altLang="en-US" sz="2800" b="1" dirty="0" smtClean="0">
                          <a:solidFill>
                            <a:schemeClr val="tx1"/>
                          </a:solidFill>
                          <a:effectLst/>
                          <a:latin typeface="仿宋_GB2312" panose="02010609030101010101" pitchFamily="49" charset="-122"/>
                          <a:ea typeface="仿宋_GB2312" panose="02010609030101010101" pitchFamily="49" charset="-122"/>
                          <a:cs typeface="仿宋_GB2312" panose="02010609030101010101" pitchFamily="49" charset="-122"/>
                        </a:rPr>
                        <a:t>　　　　　　　　</a:t>
                      </a:r>
                      <a:endParaRPr lang="zh-CN" altLang="zh-CN" sz="2800" dirty="0">
                        <a:solidFill>
                          <a:srgbClr val="FF0000"/>
                        </a:solidFill>
                        <a:latin typeface="仿宋_GB2312" panose="02010609030101010101" pitchFamily="49" charset="-122"/>
                        <a:ea typeface="仿宋_GB2312" panose="02010609030101010101" pitchFamily="49" charset="-122"/>
                        <a:cs typeface="仿宋_GB2312" panose="02010609030101010101" pitchFamily="49" charset="-122"/>
                        <a:sym typeface="+mn-ea"/>
                      </a:endParaRPr>
                    </a:p>
                  </a:txBody>
                  <a:tcPr/>
                </a:tc>
              </a:tr>
            </a:tbl>
          </a:graphicData>
        </a:graphic>
      </p:graphicFrame>
    </p:spTree>
  </p:cSld>
  <p:clrMapOvr>
    <a:masterClrMapping/>
  </p:clrMapOvr>
  <p:transition spd="slow">
    <p:cover/>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23728" y="5035"/>
            <a:ext cx="12192001" cy="6858000"/>
          </a:xfrm>
          <a:prstGeom prst="rect">
            <a:avLst/>
          </a:prstGeom>
        </p:spPr>
      </p:pic>
      <p:sp>
        <p:nvSpPr>
          <p:cNvPr id="11" name="Rectangle 3"/>
          <p:cNvSpPr txBox="1">
            <a:spLocks noChangeArrowheads="1"/>
          </p:cNvSpPr>
          <p:nvPr/>
        </p:nvSpPr>
        <p:spPr>
          <a:xfrm>
            <a:off x="4655841" y="2534714"/>
            <a:ext cx="6855321" cy="669925"/>
          </a:xfrm>
          <a:prstGeom prst="rect">
            <a:avLst/>
          </a:prstGeom>
        </p:spPr>
        <p:txBody>
          <a:bodyPr vert="horz" lIns="121920" tIns="60960" rIns="121920" bIns="6096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defTabSz="1218565"/>
            <a:r>
              <a:rPr lang="zh-CN" altLang="en-US" sz="4265" b="1" dirty="0" smtClean="0">
                <a:solidFill>
                  <a:srgbClr val="005DA2"/>
                </a:solidFill>
                <a:latin typeface="微软雅黑" panose="020B0503020204020204" pitchFamily="34" charset="-122"/>
                <a:ea typeface="微软雅黑" panose="020B0503020204020204" pitchFamily="34" charset="-122"/>
              </a:rPr>
              <a:t>感谢聆听</a:t>
            </a:r>
            <a:endParaRPr lang="zh-CN" altLang="en-US" sz="4265" b="1" dirty="0">
              <a:solidFill>
                <a:srgbClr val="005DA2"/>
              </a:solidFill>
              <a:latin typeface="微软雅黑" panose="020B0503020204020204" pitchFamily="34" charset="-122"/>
              <a:ea typeface="微软雅黑" panose="020B0503020204020204" pitchFamily="34" charset="-122"/>
            </a:endParaRPr>
          </a:p>
        </p:txBody>
      </p:sp>
      <p:sp>
        <p:nvSpPr>
          <p:cNvPr id="12" name="Rectangle 4"/>
          <p:cNvSpPr txBox="1">
            <a:spLocks noChangeArrowheads="1"/>
          </p:cNvSpPr>
          <p:nvPr/>
        </p:nvSpPr>
        <p:spPr>
          <a:xfrm>
            <a:off x="5101752" y="3587253"/>
            <a:ext cx="6409408" cy="430212"/>
          </a:xfrm>
          <a:prstGeom prst="rect">
            <a:avLst/>
          </a:prstGeom>
        </p:spPr>
        <p:txBody>
          <a:bodyPr vert="horz" lIns="121920" tIns="60960" rIns="121920" bIns="60960" rtlCol="0" anchor="ctr">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r" defTabSz="1218565">
              <a:buNone/>
            </a:pPr>
            <a:endParaRPr lang="zh-CN" altLang="en-US" sz="1865" b="1" dirty="0">
              <a:solidFill>
                <a:prstClr val="black">
                  <a:lumMod val="75000"/>
                  <a:lumOff val="25000"/>
                </a:prstClr>
              </a:solidFill>
              <a:latin typeface="仿宋" panose="02010609060101010101" charset="-122"/>
              <a:ea typeface="仿宋" panose="02010609060101010101" charset="-122"/>
            </a:endParaRPr>
          </a:p>
        </p:txBody>
      </p:sp>
      <p:cxnSp>
        <p:nvCxnSpPr>
          <p:cNvPr id="13" name="直接连接符 5"/>
          <p:cNvCxnSpPr>
            <a:cxnSpLocks noChangeShapeType="1"/>
          </p:cNvCxnSpPr>
          <p:nvPr/>
        </p:nvCxnSpPr>
        <p:spPr bwMode="auto">
          <a:xfrm flipH="1">
            <a:off x="5231905" y="3315471"/>
            <a:ext cx="6157068" cy="0"/>
          </a:xfrm>
          <a:prstGeom prst="line">
            <a:avLst/>
          </a:prstGeom>
          <a:noFill/>
          <a:ln w="12700">
            <a:solidFill>
              <a:schemeClr val="accent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4" name="矩形 9"/>
          <p:cNvSpPr>
            <a:spLocks noChangeArrowheads="1"/>
          </p:cNvSpPr>
          <p:nvPr/>
        </p:nvSpPr>
        <p:spPr bwMode="auto">
          <a:xfrm>
            <a:off x="11636592" y="2530839"/>
            <a:ext cx="555408" cy="2146300"/>
          </a:xfrm>
          <a:prstGeom prst="rect">
            <a:avLst/>
          </a:prstGeom>
          <a:solidFill>
            <a:schemeClr val="accent1"/>
          </a:solidFill>
          <a:ln>
            <a:noFill/>
          </a:ln>
        </p:spPr>
        <p:txBody>
          <a:bodyPr lIns="91409" tIns="45705" rIns="91409" bIns="45705"/>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defTabSz="1218565" eaLnBrk="1" hangingPunct="1"/>
            <a:endParaRPr lang="zh-CN" altLang="en-US" sz="2400">
              <a:solidFill>
                <a:prstClr val="black"/>
              </a:solidFill>
              <a:latin typeface="微软雅黑" panose="020B0503020204020204" pitchFamily="34" charset="-122"/>
              <a:ea typeface="微软雅黑" panose="020B0503020204020204" pitchFamily="34" charset="-122"/>
            </a:endParaRPr>
          </a:p>
        </p:txBody>
      </p:sp>
      <p:grpSp>
        <p:nvGrpSpPr>
          <p:cNvPr id="16" name="组合 15"/>
          <p:cNvGrpSpPr/>
          <p:nvPr/>
        </p:nvGrpSpPr>
        <p:grpSpPr>
          <a:xfrm>
            <a:off x="10827800" y="4095900"/>
            <a:ext cx="576064" cy="577112"/>
            <a:chOff x="6084168" y="1274820"/>
            <a:chExt cx="432048" cy="432834"/>
          </a:xfrm>
        </p:grpSpPr>
        <p:sp>
          <p:nvSpPr>
            <p:cNvPr id="21" name="椭圆 22"/>
            <p:cNvSpPr>
              <a:spLocks noChangeArrowheads="1"/>
            </p:cNvSpPr>
            <p:nvPr/>
          </p:nvSpPr>
          <p:spPr bwMode="auto">
            <a:xfrm>
              <a:off x="6084168" y="1274820"/>
              <a:ext cx="432048" cy="432834"/>
            </a:xfrm>
            <a:prstGeom prst="ellipse">
              <a:avLst/>
            </a:prstGeom>
            <a:solidFill>
              <a:schemeClr val="accent1"/>
            </a:solidFill>
            <a:ln>
              <a:noFill/>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defTabSz="1218565" eaLnBrk="1" hangingPunct="1"/>
              <a:endParaRPr lang="zh-CN" altLang="en-US" sz="2400">
                <a:solidFill>
                  <a:srgbClr val="FFFFFF"/>
                </a:solidFill>
                <a:latin typeface="Calibri" panose="020F0502020204030204" pitchFamily="34" charset="0"/>
              </a:endParaRPr>
            </a:p>
          </p:txBody>
        </p:sp>
        <p:sp>
          <p:nvSpPr>
            <p:cNvPr id="22" name="Freeform 59"/>
            <p:cNvSpPr>
              <a:spLocks noChangeArrowheads="1"/>
            </p:cNvSpPr>
            <p:nvPr/>
          </p:nvSpPr>
          <p:spPr bwMode="auto">
            <a:xfrm>
              <a:off x="6180302" y="1365898"/>
              <a:ext cx="239780" cy="250679"/>
            </a:xfrm>
            <a:custGeom>
              <a:avLst/>
              <a:gdLst>
                <a:gd name="T0" fmla="*/ 73627430 w 581"/>
                <a:gd name="T1" fmla="*/ 67678707 h 609"/>
                <a:gd name="T2" fmla="*/ 61659637 w 581"/>
                <a:gd name="T3" fmla="*/ 78678142 h 609"/>
                <a:gd name="T4" fmla="*/ 54244957 w 581"/>
                <a:gd name="T5" fmla="*/ 72208055 h 609"/>
                <a:gd name="T6" fmla="*/ 57106883 w 581"/>
                <a:gd name="T7" fmla="*/ 65867111 h 609"/>
                <a:gd name="T8" fmla="*/ 61659637 w 581"/>
                <a:gd name="T9" fmla="*/ 69490662 h 609"/>
                <a:gd name="T10" fmla="*/ 71806401 w 581"/>
                <a:gd name="T11" fmla="*/ 61338122 h 609"/>
                <a:gd name="T12" fmla="*/ 73627430 w 581"/>
                <a:gd name="T13" fmla="*/ 67678707 h 609"/>
                <a:gd name="T14" fmla="*/ 61659637 w 581"/>
                <a:gd name="T15" fmla="*/ 64055516 h 609"/>
                <a:gd name="T16" fmla="*/ 49691843 w 581"/>
                <a:gd name="T17" fmla="*/ 69490662 h 609"/>
                <a:gd name="T18" fmla="*/ 51513233 w 581"/>
                <a:gd name="T19" fmla="*/ 75054951 h 609"/>
                <a:gd name="T20" fmla="*/ 3772261 w 581"/>
                <a:gd name="T21" fmla="*/ 78678142 h 609"/>
                <a:gd name="T22" fmla="*/ 0 w 581"/>
                <a:gd name="T23" fmla="*/ 10999436 h 609"/>
                <a:gd name="T24" fmla="*/ 10146404 w 581"/>
                <a:gd name="T25" fmla="*/ 7246742 h 609"/>
                <a:gd name="T26" fmla="*/ 17561444 w 581"/>
                <a:gd name="T27" fmla="*/ 18246178 h 609"/>
                <a:gd name="T28" fmla="*/ 24845922 w 581"/>
                <a:gd name="T29" fmla="*/ 7246742 h 609"/>
                <a:gd name="T30" fmla="*/ 28488341 w 581"/>
                <a:gd name="T31" fmla="*/ 10999436 h 609"/>
                <a:gd name="T32" fmla="*/ 43318061 w 581"/>
                <a:gd name="T33" fmla="*/ 10999436 h 609"/>
                <a:gd name="T34" fmla="*/ 46960119 w 581"/>
                <a:gd name="T35" fmla="*/ 7246742 h 609"/>
                <a:gd name="T36" fmla="*/ 54244957 w 581"/>
                <a:gd name="T37" fmla="*/ 18246178 h 609"/>
                <a:gd name="T38" fmla="*/ 61659637 w 581"/>
                <a:gd name="T39" fmla="*/ 7246742 h 609"/>
                <a:gd name="T40" fmla="*/ 71806401 w 581"/>
                <a:gd name="T41" fmla="*/ 10999436 h 609"/>
                <a:gd name="T42" fmla="*/ 66212751 w 581"/>
                <a:gd name="T43" fmla="*/ 59526167 h 609"/>
                <a:gd name="T44" fmla="*/ 10146404 w 581"/>
                <a:gd name="T45" fmla="*/ 63149718 h 609"/>
                <a:gd name="T46" fmla="*/ 12878128 w 581"/>
                <a:gd name="T47" fmla="*/ 65867111 h 609"/>
                <a:gd name="T48" fmla="*/ 39545439 w 581"/>
                <a:gd name="T49" fmla="*/ 63149718 h 609"/>
                <a:gd name="T50" fmla="*/ 39545439 w 581"/>
                <a:gd name="T51" fmla="*/ 63149718 h 609"/>
                <a:gd name="T52" fmla="*/ 39545439 w 581"/>
                <a:gd name="T53" fmla="*/ 63149718 h 609"/>
                <a:gd name="T54" fmla="*/ 12878128 w 581"/>
                <a:gd name="T55" fmla="*/ 60431965 h 609"/>
                <a:gd name="T56" fmla="*/ 58017218 w 581"/>
                <a:gd name="T57" fmla="*/ 28339815 h 609"/>
                <a:gd name="T58" fmla="*/ 13788823 w 581"/>
                <a:gd name="T59" fmla="*/ 28339815 h 609"/>
                <a:gd name="T60" fmla="*/ 13788823 w 581"/>
                <a:gd name="T61" fmla="*/ 35715700 h 609"/>
                <a:gd name="T62" fmla="*/ 61659637 w 581"/>
                <a:gd name="T63" fmla="*/ 31963007 h 609"/>
                <a:gd name="T64" fmla="*/ 58017218 w 581"/>
                <a:gd name="T65" fmla="*/ 43868240 h 609"/>
                <a:gd name="T66" fmla="*/ 35903020 w 581"/>
                <a:gd name="T67" fmla="*/ 43868240 h 609"/>
                <a:gd name="T68" fmla="*/ 13788823 w 581"/>
                <a:gd name="T69" fmla="*/ 43868240 h 609"/>
                <a:gd name="T70" fmla="*/ 13788823 w 581"/>
                <a:gd name="T71" fmla="*/ 51244484 h 609"/>
                <a:gd name="T72" fmla="*/ 35903020 w 581"/>
                <a:gd name="T73" fmla="*/ 51244484 h 609"/>
                <a:gd name="T74" fmla="*/ 61659637 w 581"/>
                <a:gd name="T75" fmla="*/ 47491791 h 609"/>
                <a:gd name="T76" fmla="*/ 54244957 w 581"/>
                <a:gd name="T77" fmla="*/ 14622627 h 609"/>
                <a:gd name="T78" fmla="*/ 50602538 w 581"/>
                <a:gd name="T79" fmla="*/ 10999436 h 609"/>
                <a:gd name="T80" fmla="*/ 54244957 w 581"/>
                <a:gd name="T81" fmla="*/ 0 h 609"/>
                <a:gd name="T82" fmla="*/ 58017218 w 581"/>
                <a:gd name="T83" fmla="*/ 10999436 h 609"/>
                <a:gd name="T84" fmla="*/ 35903020 w 581"/>
                <a:gd name="T85" fmla="*/ 14622627 h 609"/>
                <a:gd name="T86" fmla="*/ 32260601 w 581"/>
                <a:gd name="T87" fmla="*/ 10999436 h 609"/>
                <a:gd name="T88" fmla="*/ 35903020 w 581"/>
                <a:gd name="T89" fmla="*/ 0 h 609"/>
                <a:gd name="T90" fmla="*/ 39545439 w 581"/>
                <a:gd name="T91" fmla="*/ 10999436 h 609"/>
                <a:gd name="T92" fmla="*/ 17561444 w 581"/>
                <a:gd name="T93" fmla="*/ 14622627 h 609"/>
                <a:gd name="T94" fmla="*/ 13788823 w 581"/>
                <a:gd name="T95" fmla="*/ 10999436 h 609"/>
                <a:gd name="T96" fmla="*/ 17561444 w 581"/>
                <a:gd name="T97" fmla="*/ 0 h 609"/>
                <a:gd name="T98" fmla="*/ 21203502 w 581"/>
                <a:gd name="T99" fmla="*/ 10999436 h 609"/>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581" h="609">
                  <a:moveTo>
                    <a:pt x="566" y="523"/>
                  </a:moveTo>
                  <a:lnTo>
                    <a:pt x="566" y="523"/>
                  </a:lnTo>
                  <a:cubicBezTo>
                    <a:pt x="495" y="594"/>
                    <a:pt x="495" y="594"/>
                    <a:pt x="495" y="594"/>
                  </a:cubicBezTo>
                  <a:cubicBezTo>
                    <a:pt x="488" y="601"/>
                    <a:pt x="481" y="608"/>
                    <a:pt x="474" y="608"/>
                  </a:cubicBezTo>
                  <a:cubicBezTo>
                    <a:pt x="467" y="608"/>
                    <a:pt x="460" y="601"/>
                    <a:pt x="453" y="594"/>
                  </a:cubicBezTo>
                  <a:cubicBezTo>
                    <a:pt x="417" y="558"/>
                    <a:pt x="417" y="558"/>
                    <a:pt x="417" y="558"/>
                  </a:cubicBezTo>
                  <a:cubicBezTo>
                    <a:pt x="410" y="551"/>
                    <a:pt x="410" y="544"/>
                    <a:pt x="410" y="537"/>
                  </a:cubicBezTo>
                  <a:cubicBezTo>
                    <a:pt x="410" y="523"/>
                    <a:pt x="417" y="509"/>
                    <a:pt x="439" y="509"/>
                  </a:cubicBezTo>
                  <a:cubicBezTo>
                    <a:pt x="446" y="509"/>
                    <a:pt x="453" y="516"/>
                    <a:pt x="453" y="523"/>
                  </a:cubicBezTo>
                  <a:cubicBezTo>
                    <a:pt x="474" y="537"/>
                    <a:pt x="474" y="537"/>
                    <a:pt x="474" y="537"/>
                  </a:cubicBezTo>
                  <a:cubicBezTo>
                    <a:pt x="530" y="481"/>
                    <a:pt x="530" y="481"/>
                    <a:pt x="530" y="481"/>
                  </a:cubicBezTo>
                  <a:cubicBezTo>
                    <a:pt x="537" y="474"/>
                    <a:pt x="545" y="474"/>
                    <a:pt x="552" y="474"/>
                  </a:cubicBezTo>
                  <a:cubicBezTo>
                    <a:pt x="566" y="474"/>
                    <a:pt x="580" y="488"/>
                    <a:pt x="580" y="502"/>
                  </a:cubicBezTo>
                  <a:cubicBezTo>
                    <a:pt x="580" y="509"/>
                    <a:pt x="573" y="516"/>
                    <a:pt x="566" y="523"/>
                  </a:cubicBezTo>
                  <a:close/>
                  <a:moveTo>
                    <a:pt x="474" y="495"/>
                  </a:moveTo>
                  <a:lnTo>
                    <a:pt x="474" y="495"/>
                  </a:lnTo>
                  <a:cubicBezTo>
                    <a:pt x="467" y="488"/>
                    <a:pt x="453" y="481"/>
                    <a:pt x="439" y="481"/>
                  </a:cubicBezTo>
                  <a:cubicBezTo>
                    <a:pt x="403" y="481"/>
                    <a:pt x="382" y="509"/>
                    <a:pt x="382" y="537"/>
                  </a:cubicBezTo>
                  <a:cubicBezTo>
                    <a:pt x="382" y="558"/>
                    <a:pt x="389" y="573"/>
                    <a:pt x="396" y="580"/>
                  </a:cubicBezTo>
                  <a:cubicBezTo>
                    <a:pt x="424" y="608"/>
                    <a:pt x="424" y="608"/>
                    <a:pt x="424" y="608"/>
                  </a:cubicBezTo>
                  <a:cubicBezTo>
                    <a:pt x="29" y="608"/>
                    <a:pt x="29" y="608"/>
                    <a:pt x="29" y="608"/>
                  </a:cubicBezTo>
                  <a:cubicBezTo>
                    <a:pt x="15" y="608"/>
                    <a:pt x="0" y="594"/>
                    <a:pt x="0" y="580"/>
                  </a:cubicBezTo>
                  <a:cubicBezTo>
                    <a:pt x="0" y="85"/>
                    <a:pt x="0" y="85"/>
                    <a:pt x="0" y="85"/>
                  </a:cubicBezTo>
                  <a:cubicBezTo>
                    <a:pt x="0" y="71"/>
                    <a:pt x="15" y="56"/>
                    <a:pt x="29" y="56"/>
                  </a:cubicBezTo>
                  <a:cubicBezTo>
                    <a:pt x="78" y="56"/>
                    <a:pt x="78" y="56"/>
                    <a:pt x="78" y="56"/>
                  </a:cubicBezTo>
                  <a:cubicBezTo>
                    <a:pt x="78" y="85"/>
                    <a:pt x="78" y="85"/>
                    <a:pt x="78" y="85"/>
                  </a:cubicBezTo>
                  <a:cubicBezTo>
                    <a:pt x="78" y="120"/>
                    <a:pt x="106" y="141"/>
                    <a:pt x="135" y="141"/>
                  </a:cubicBezTo>
                  <a:cubicBezTo>
                    <a:pt x="163" y="141"/>
                    <a:pt x="191" y="120"/>
                    <a:pt x="191" y="85"/>
                  </a:cubicBezTo>
                  <a:cubicBezTo>
                    <a:pt x="191" y="56"/>
                    <a:pt x="191" y="56"/>
                    <a:pt x="191" y="56"/>
                  </a:cubicBezTo>
                  <a:cubicBezTo>
                    <a:pt x="219" y="56"/>
                    <a:pt x="219" y="56"/>
                    <a:pt x="219" y="56"/>
                  </a:cubicBezTo>
                  <a:cubicBezTo>
                    <a:pt x="219" y="85"/>
                    <a:pt x="219" y="85"/>
                    <a:pt x="219" y="85"/>
                  </a:cubicBezTo>
                  <a:cubicBezTo>
                    <a:pt x="219" y="120"/>
                    <a:pt x="248" y="141"/>
                    <a:pt x="276" y="141"/>
                  </a:cubicBezTo>
                  <a:cubicBezTo>
                    <a:pt x="304" y="141"/>
                    <a:pt x="333" y="120"/>
                    <a:pt x="333" y="85"/>
                  </a:cubicBezTo>
                  <a:cubicBezTo>
                    <a:pt x="333" y="56"/>
                    <a:pt x="333" y="56"/>
                    <a:pt x="333" y="56"/>
                  </a:cubicBezTo>
                  <a:cubicBezTo>
                    <a:pt x="361" y="56"/>
                    <a:pt x="361" y="56"/>
                    <a:pt x="361" y="56"/>
                  </a:cubicBezTo>
                  <a:cubicBezTo>
                    <a:pt x="361" y="85"/>
                    <a:pt x="361" y="85"/>
                    <a:pt x="361" y="85"/>
                  </a:cubicBezTo>
                  <a:cubicBezTo>
                    <a:pt x="361" y="120"/>
                    <a:pt x="389" y="141"/>
                    <a:pt x="417" y="141"/>
                  </a:cubicBezTo>
                  <a:cubicBezTo>
                    <a:pt x="446" y="141"/>
                    <a:pt x="474" y="120"/>
                    <a:pt x="474" y="85"/>
                  </a:cubicBezTo>
                  <a:cubicBezTo>
                    <a:pt x="474" y="56"/>
                    <a:pt x="474" y="56"/>
                    <a:pt x="474" y="56"/>
                  </a:cubicBezTo>
                  <a:cubicBezTo>
                    <a:pt x="523" y="56"/>
                    <a:pt x="523" y="56"/>
                    <a:pt x="523" y="56"/>
                  </a:cubicBezTo>
                  <a:cubicBezTo>
                    <a:pt x="537" y="56"/>
                    <a:pt x="552" y="71"/>
                    <a:pt x="552" y="85"/>
                  </a:cubicBezTo>
                  <a:cubicBezTo>
                    <a:pt x="552" y="445"/>
                    <a:pt x="552" y="445"/>
                    <a:pt x="552" y="445"/>
                  </a:cubicBezTo>
                  <a:cubicBezTo>
                    <a:pt x="530" y="445"/>
                    <a:pt x="516" y="452"/>
                    <a:pt x="509" y="460"/>
                  </a:cubicBezTo>
                  <a:lnTo>
                    <a:pt x="474" y="495"/>
                  </a:lnTo>
                  <a:close/>
                  <a:moveTo>
                    <a:pt x="78" y="488"/>
                  </a:moveTo>
                  <a:lnTo>
                    <a:pt x="78" y="488"/>
                  </a:lnTo>
                  <a:cubicBezTo>
                    <a:pt x="78" y="502"/>
                    <a:pt x="85" y="509"/>
                    <a:pt x="99" y="509"/>
                  </a:cubicBezTo>
                  <a:cubicBezTo>
                    <a:pt x="283" y="509"/>
                    <a:pt x="283" y="509"/>
                    <a:pt x="283" y="509"/>
                  </a:cubicBezTo>
                  <a:cubicBezTo>
                    <a:pt x="297" y="509"/>
                    <a:pt x="304" y="502"/>
                    <a:pt x="304" y="488"/>
                  </a:cubicBezTo>
                  <a:cubicBezTo>
                    <a:pt x="304" y="474"/>
                    <a:pt x="297" y="467"/>
                    <a:pt x="283" y="467"/>
                  </a:cubicBezTo>
                  <a:cubicBezTo>
                    <a:pt x="99" y="467"/>
                    <a:pt x="99" y="467"/>
                    <a:pt x="99" y="467"/>
                  </a:cubicBezTo>
                  <a:cubicBezTo>
                    <a:pt x="85" y="467"/>
                    <a:pt x="78" y="474"/>
                    <a:pt x="78" y="488"/>
                  </a:cubicBezTo>
                  <a:close/>
                  <a:moveTo>
                    <a:pt x="446" y="219"/>
                  </a:moveTo>
                  <a:lnTo>
                    <a:pt x="446" y="219"/>
                  </a:lnTo>
                  <a:cubicBezTo>
                    <a:pt x="106" y="219"/>
                    <a:pt x="106" y="219"/>
                    <a:pt x="106" y="219"/>
                  </a:cubicBezTo>
                  <a:cubicBezTo>
                    <a:pt x="92" y="219"/>
                    <a:pt x="78" y="233"/>
                    <a:pt x="78" y="247"/>
                  </a:cubicBezTo>
                  <a:cubicBezTo>
                    <a:pt x="78" y="262"/>
                    <a:pt x="92" y="276"/>
                    <a:pt x="106" y="276"/>
                  </a:cubicBezTo>
                  <a:cubicBezTo>
                    <a:pt x="446" y="276"/>
                    <a:pt x="446" y="276"/>
                    <a:pt x="446" y="276"/>
                  </a:cubicBezTo>
                  <a:cubicBezTo>
                    <a:pt x="460" y="276"/>
                    <a:pt x="474" y="262"/>
                    <a:pt x="474" y="247"/>
                  </a:cubicBezTo>
                  <a:cubicBezTo>
                    <a:pt x="474" y="233"/>
                    <a:pt x="460" y="219"/>
                    <a:pt x="446" y="219"/>
                  </a:cubicBezTo>
                  <a:close/>
                  <a:moveTo>
                    <a:pt x="446" y="339"/>
                  </a:moveTo>
                  <a:lnTo>
                    <a:pt x="446" y="339"/>
                  </a:lnTo>
                  <a:cubicBezTo>
                    <a:pt x="276" y="339"/>
                    <a:pt x="276" y="339"/>
                    <a:pt x="276" y="339"/>
                  </a:cubicBezTo>
                  <a:cubicBezTo>
                    <a:pt x="226" y="339"/>
                    <a:pt x="226" y="339"/>
                    <a:pt x="226" y="339"/>
                  </a:cubicBezTo>
                  <a:cubicBezTo>
                    <a:pt x="106" y="339"/>
                    <a:pt x="106" y="339"/>
                    <a:pt x="106" y="339"/>
                  </a:cubicBezTo>
                  <a:cubicBezTo>
                    <a:pt x="92" y="339"/>
                    <a:pt x="78" y="353"/>
                    <a:pt x="78" y="367"/>
                  </a:cubicBezTo>
                  <a:cubicBezTo>
                    <a:pt x="78" y="389"/>
                    <a:pt x="92" y="396"/>
                    <a:pt x="106" y="396"/>
                  </a:cubicBezTo>
                  <a:cubicBezTo>
                    <a:pt x="226" y="396"/>
                    <a:pt x="226" y="396"/>
                    <a:pt x="226" y="396"/>
                  </a:cubicBezTo>
                  <a:cubicBezTo>
                    <a:pt x="276" y="396"/>
                    <a:pt x="276" y="396"/>
                    <a:pt x="276" y="396"/>
                  </a:cubicBezTo>
                  <a:cubicBezTo>
                    <a:pt x="446" y="396"/>
                    <a:pt x="446" y="396"/>
                    <a:pt x="446" y="396"/>
                  </a:cubicBezTo>
                  <a:cubicBezTo>
                    <a:pt x="460" y="396"/>
                    <a:pt x="474" y="389"/>
                    <a:pt x="474" y="367"/>
                  </a:cubicBezTo>
                  <a:cubicBezTo>
                    <a:pt x="474" y="353"/>
                    <a:pt x="460" y="339"/>
                    <a:pt x="446" y="339"/>
                  </a:cubicBezTo>
                  <a:close/>
                  <a:moveTo>
                    <a:pt x="417" y="113"/>
                  </a:moveTo>
                  <a:lnTo>
                    <a:pt x="417" y="113"/>
                  </a:lnTo>
                  <a:cubicBezTo>
                    <a:pt x="403" y="113"/>
                    <a:pt x="389" y="106"/>
                    <a:pt x="389" y="85"/>
                  </a:cubicBezTo>
                  <a:cubicBezTo>
                    <a:pt x="389" y="28"/>
                    <a:pt x="389" y="28"/>
                    <a:pt x="389" y="28"/>
                  </a:cubicBezTo>
                  <a:cubicBezTo>
                    <a:pt x="389" y="14"/>
                    <a:pt x="403" y="0"/>
                    <a:pt x="417" y="0"/>
                  </a:cubicBezTo>
                  <a:cubicBezTo>
                    <a:pt x="431" y="0"/>
                    <a:pt x="446" y="14"/>
                    <a:pt x="446" y="28"/>
                  </a:cubicBezTo>
                  <a:cubicBezTo>
                    <a:pt x="446" y="85"/>
                    <a:pt x="446" y="85"/>
                    <a:pt x="446" y="85"/>
                  </a:cubicBezTo>
                  <a:cubicBezTo>
                    <a:pt x="446" y="106"/>
                    <a:pt x="431" y="113"/>
                    <a:pt x="417" y="113"/>
                  </a:cubicBezTo>
                  <a:close/>
                  <a:moveTo>
                    <a:pt x="276" y="113"/>
                  </a:moveTo>
                  <a:lnTo>
                    <a:pt x="276" y="113"/>
                  </a:lnTo>
                  <a:cubicBezTo>
                    <a:pt x="262" y="113"/>
                    <a:pt x="248" y="106"/>
                    <a:pt x="248" y="85"/>
                  </a:cubicBezTo>
                  <a:cubicBezTo>
                    <a:pt x="248" y="28"/>
                    <a:pt x="248" y="28"/>
                    <a:pt x="248" y="28"/>
                  </a:cubicBezTo>
                  <a:cubicBezTo>
                    <a:pt x="248" y="14"/>
                    <a:pt x="262" y="0"/>
                    <a:pt x="276" y="0"/>
                  </a:cubicBezTo>
                  <a:cubicBezTo>
                    <a:pt x="290" y="0"/>
                    <a:pt x="304" y="14"/>
                    <a:pt x="304" y="28"/>
                  </a:cubicBezTo>
                  <a:cubicBezTo>
                    <a:pt x="304" y="85"/>
                    <a:pt x="304" y="85"/>
                    <a:pt x="304" y="85"/>
                  </a:cubicBezTo>
                  <a:cubicBezTo>
                    <a:pt x="304" y="106"/>
                    <a:pt x="290" y="113"/>
                    <a:pt x="276" y="113"/>
                  </a:cubicBezTo>
                  <a:close/>
                  <a:moveTo>
                    <a:pt x="135" y="113"/>
                  </a:moveTo>
                  <a:lnTo>
                    <a:pt x="135" y="113"/>
                  </a:lnTo>
                  <a:cubicBezTo>
                    <a:pt x="121" y="113"/>
                    <a:pt x="106" y="106"/>
                    <a:pt x="106" y="85"/>
                  </a:cubicBezTo>
                  <a:cubicBezTo>
                    <a:pt x="106" y="28"/>
                    <a:pt x="106" y="28"/>
                    <a:pt x="106" y="28"/>
                  </a:cubicBezTo>
                  <a:cubicBezTo>
                    <a:pt x="106" y="14"/>
                    <a:pt x="121" y="0"/>
                    <a:pt x="135" y="0"/>
                  </a:cubicBezTo>
                  <a:cubicBezTo>
                    <a:pt x="149" y="0"/>
                    <a:pt x="163" y="14"/>
                    <a:pt x="163" y="28"/>
                  </a:cubicBezTo>
                  <a:cubicBezTo>
                    <a:pt x="163" y="85"/>
                    <a:pt x="163" y="85"/>
                    <a:pt x="163" y="85"/>
                  </a:cubicBezTo>
                  <a:cubicBezTo>
                    <a:pt x="163" y="106"/>
                    <a:pt x="149" y="113"/>
                    <a:pt x="135" y="113"/>
                  </a:cubicBezTo>
                  <a:close/>
                </a:path>
              </a:pathLst>
            </a:custGeom>
            <a:solidFill>
              <a:schemeClr val="bg1"/>
            </a:solidFill>
            <a:ln>
              <a:noFill/>
            </a:ln>
          </p:spPr>
          <p:txBody>
            <a:bodyPr wrap="none" lIns="45720" tIns="22860" rIns="45720" bIns="22860" anchor="ctr"/>
            <a:lstStyle/>
            <a:p>
              <a:pPr defTabSz="1218565"/>
              <a:endParaRPr lang="en-US" sz="2400">
                <a:solidFill>
                  <a:prstClr val="black"/>
                </a:solidFill>
                <a:latin typeface="Roboto Light"/>
              </a:endParaRPr>
            </a:p>
          </p:txBody>
        </p:sp>
      </p:grpSp>
      <p:grpSp>
        <p:nvGrpSpPr>
          <p:cNvPr id="27" name="组合 26"/>
          <p:cNvGrpSpPr/>
          <p:nvPr/>
        </p:nvGrpSpPr>
        <p:grpSpPr>
          <a:xfrm>
            <a:off x="9099608" y="4096424"/>
            <a:ext cx="576064" cy="576064"/>
            <a:chOff x="4788024" y="1275213"/>
            <a:chExt cx="432048" cy="432048"/>
          </a:xfrm>
        </p:grpSpPr>
        <p:sp>
          <p:nvSpPr>
            <p:cNvPr id="28" name="椭圆 65"/>
            <p:cNvSpPr>
              <a:spLocks noChangeArrowheads="1"/>
            </p:cNvSpPr>
            <p:nvPr/>
          </p:nvSpPr>
          <p:spPr bwMode="auto">
            <a:xfrm>
              <a:off x="4788024" y="1275213"/>
              <a:ext cx="432048" cy="432048"/>
            </a:xfrm>
            <a:prstGeom prst="ellipse">
              <a:avLst/>
            </a:prstGeom>
            <a:solidFill>
              <a:srgbClr val="F79600"/>
            </a:solidFill>
            <a:ln>
              <a:noFill/>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defTabSz="1218565" eaLnBrk="1" hangingPunct="1"/>
              <a:endParaRPr lang="zh-CN" altLang="en-US" sz="2400">
                <a:solidFill>
                  <a:srgbClr val="FFFFFF"/>
                </a:solidFill>
                <a:latin typeface="Calibri" panose="020F0502020204030204" pitchFamily="34" charset="0"/>
              </a:endParaRPr>
            </a:p>
          </p:txBody>
        </p:sp>
        <p:sp>
          <p:nvSpPr>
            <p:cNvPr id="29" name="Freeform 110"/>
            <p:cNvSpPr>
              <a:spLocks noChangeArrowheads="1"/>
            </p:cNvSpPr>
            <p:nvPr/>
          </p:nvSpPr>
          <p:spPr bwMode="auto">
            <a:xfrm>
              <a:off x="4891102" y="1366806"/>
              <a:ext cx="250679" cy="248862"/>
            </a:xfrm>
            <a:custGeom>
              <a:avLst/>
              <a:gdLst>
                <a:gd name="T0" fmla="*/ 78678142 w 609"/>
                <a:gd name="T1" fmla="*/ 71002280 h 602"/>
                <a:gd name="T2" fmla="*/ 78678142 w 609"/>
                <a:gd name="T3" fmla="*/ 71002280 h 602"/>
                <a:gd name="T4" fmla="*/ 71302258 w 609"/>
                <a:gd name="T5" fmla="*/ 78441997 h 602"/>
                <a:gd name="T6" fmla="*/ 65867111 w 609"/>
                <a:gd name="T7" fmla="*/ 76614673 h 602"/>
                <a:gd name="T8" fmla="*/ 44774038 w 609"/>
                <a:gd name="T9" fmla="*/ 54426302 h 602"/>
                <a:gd name="T10" fmla="*/ 29245613 w 609"/>
                <a:gd name="T11" fmla="*/ 59125033 h 602"/>
                <a:gd name="T12" fmla="*/ 0 w 609"/>
                <a:gd name="T13" fmla="*/ 29497307 h 602"/>
                <a:gd name="T14" fmla="*/ 29245613 w 609"/>
                <a:gd name="T15" fmla="*/ 0 h 602"/>
                <a:gd name="T16" fmla="*/ 58491226 w 609"/>
                <a:gd name="T17" fmla="*/ 29497307 h 602"/>
                <a:gd name="T18" fmla="*/ 54867675 w 609"/>
                <a:gd name="T19" fmla="*/ 44376380 h 602"/>
                <a:gd name="T20" fmla="*/ 75960749 w 609"/>
                <a:gd name="T21" fmla="*/ 65520668 h 602"/>
                <a:gd name="T22" fmla="*/ 78678142 w 609"/>
                <a:gd name="T23" fmla="*/ 71002280 h 602"/>
                <a:gd name="T24" fmla="*/ 29245613 w 609"/>
                <a:gd name="T25" fmla="*/ 7439717 h 602"/>
                <a:gd name="T26" fmla="*/ 29245613 w 609"/>
                <a:gd name="T27" fmla="*/ 7439717 h 602"/>
                <a:gd name="T28" fmla="*/ 7246742 w 609"/>
                <a:gd name="T29" fmla="*/ 29497307 h 602"/>
                <a:gd name="T30" fmla="*/ 29245613 w 609"/>
                <a:gd name="T31" fmla="*/ 51685677 h 602"/>
                <a:gd name="T32" fmla="*/ 51244484 w 609"/>
                <a:gd name="T33" fmla="*/ 29497307 h 602"/>
                <a:gd name="T34" fmla="*/ 29245613 w 609"/>
                <a:gd name="T35" fmla="*/ 7439717 h 602"/>
                <a:gd name="T36" fmla="*/ 42056644 w 609"/>
                <a:gd name="T37" fmla="*/ 33282375 h 602"/>
                <a:gd name="T38" fmla="*/ 42056644 w 609"/>
                <a:gd name="T39" fmla="*/ 33282375 h 602"/>
                <a:gd name="T40" fmla="*/ 32868804 w 609"/>
                <a:gd name="T41" fmla="*/ 33282375 h 602"/>
                <a:gd name="T42" fmla="*/ 32868804 w 609"/>
                <a:gd name="T43" fmla="*/ 41504973 h 602"/>
                <a:gd name="T44" fmla="*/ 29245613 w 609"/>
                <a:gd name="T45" fmla="*/ 45290042 h 602"/>
                <a:gd name="T46" fmla="*/ 25622062 w 609"/>
                <a:gd name="T47" fmla="*/ 41504973 h 602"/>
                <a:gd name="T48" fmla="*/ 25622062 w 609"/>
                <a:gd name="T49" fmla="*/ 33282375 h 602"/>
                <a:gd name="T50" fmla="*/ 17340380 w 609"/>
                <a:gd name="T51" fmla="*/ 33282375 h 602"/>
                <a:gd name="T52" fmla="*/ 13716829 w 609"/>
                <a:gd name="T53" fmla="*/ 29497307 h 602"/>
                <a:gd name="T54" fmla="*/ 17340380 w 609"/>
                <a:gd name="T55" fmla="*/ 25842658 h 602"/>
                <a:gd name="T56" fmla="*/ 25622062 w 609"/>
                <a:gd name="T57" fmla="*/ 25842658 h 602"/>
                <a:gd name="T58" fmla="*/ 25622062 w 609"/>
                <a:gd name="T59" fmla="*/ 16575978 h 602"/>
                <a:gd name="T60" fmla="*/ 29245613 w 609"/>
                <a:gd name="T61" fmla="*/ 12921329 h 602"/>
                <a:gd name="T62" fmla="*/ 32868804 w 609"/>
                <a:gd name="T63" fmla="*/ 16575978 h 602"/>
                <a:gd name="T64" fmla="*/ 32868804 w 609"/>
                <a:gd name="T65" fmla="*/ 25842658 h 602"/>
                <a:gd name="T66" fmla="*/ 42056644 w 609"/>
                <a:gd name="T67" fmla="*/ 25842658 h 602"/>
                <a:gd name="T68" fmla="*/ 45679835 w 609"/>
                <a:gd name="T69" fmla="*/ 29497307 h 602"/>
                <a:gd name="T70" fmla="*/ 42056644 w 609"/>
                <a:gd name="T71" fmla="*/ 33282375 h 60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609" h="602">
                  <a:moveTo>
                    <a:pt x="608" y="544"/>
                  </a:moveTo>
                  <a:lnTo>
                    <a:pt x="608" y="544"/>
                  </a:lnTo>
                  <a:cubicBezTo>
                    <a:pt x="608" y="573"/>
                    <a:pt x="579" y="601"/>
                    <a:pt x="551" y="601"/>
                  </a:cubicBezTo>
                  <a:cubicBezTo>
                    <a:pt x="530" y="601"/>
                    <a:pt x="516" y="594"/>
                    <a:pt x="509" y="587"/>
                  </a:cubicBezTo>
                  <a:cubicBezTo>
                    <a:pt x="346" y="417"/>
                    <a:pt x="346" y="417"/>
                    <a:pt x="346" y="417"/>
                  </a:cubicBezTo>
                  <a:cubicBezTo>
                    <a:pt x="311" y="438"/>
                    <a:pt x="269" y="453"/>
                    <a:pt x="226" y="453"/>
                  </a:cubicBezTo>
                  <a:cubicBezTo>
                    <a:pt x="106" y="453"/>
                    <a:pt x="0" y="347"/>
                    <a:pt x="0" y="226"/>
                  </a:cubicBezTo>
                  <a:cubicBezTo>
                    <a:pt x="0" y="99"/>
                    <a:pt x="106" y="0"/>
                    <a:pt x="226" y="0"/>
                  </a:cubicBezTo>
                  <a:cubicBezTo>
                    <a:pt x="353" y="0"/>
                    <a:pt x="452" y="99"/>
                    <a:pt x="452" y="226"/>
                  </a:cubicBezTo>
                  <a:cubicBezTo>
                    <a:pt x="452" y="269"/>
                    <a:pt x="445" y="304"/>
                    <a:pt x="424" y="340"/>
                  </a:cubicBezTo>
                  <a:cubicBezTo>
                    <a:pt x="587" y="502"/>
                    <a:pt x="587" y="502"/>
                    <a:pt x="587" y="502"/>
                  </a:cubicBezTo>
                  <a:cubicBezTo>
                    <a:pt x="601" y="516"/>
                    <a:pt x="608" y="530"/>
                    <a:pt x="608" y="544"/>
                  </a:cubicBezTo>
                  <a:close/>
                  <a:moveTo>
                    <a:pt x="226" y="57"/>
                  </a:moveTo>
                  <a:lnTo>
                    <a:pt x="226" y="57"/>
                  </a:lnTo>
                  <a:cubicBezTo>
                    <a:pt x="134" y="57"/>
                    <a:pt x="56" y="127"/>
                    <a:pt x="56" y="226"/>
                  </a:cubicBezTo>
                  <a:cubicBezTo>
                    <a:pt x="56" y="318"/>
                    <a:pt x="134" y="396"/>
                    <a:pt x="226" y="396"/>
                  </a:cubicBezTo>
                  <a:cubicBezTo>
                    <a:pt x="325" y="396"/>
                    <a:pt x="396" y="318"/>
                    <a:pt x="396" y="226"/>
                  </a:cubicBezTo>
                  <a:cubicBezTo>
                    <a:pt x="396" y="127"/>
                    <a:pt x="325" y="57"/>
                    <a:pt x="226" y="57"/>
                  </a:cubicBezTo>
                  <a:close/>
                  <a:moveTo>
                    <a:pt x="325" y="255"/>
                  </a:moveTo>
                  <a:lnTo>
                    <a:pt x="325" y="255"/>
                  </a:lnTo>
                  <a:cubicBezTo>
                    <a:pt x="254" y="255"/>
                    <a:pt x="254" y="255"/>
                    <a:pt x="254" y="255"/>
                  </a:cubicBezTo>
                  <a:cubicBezTo>
                    <a:pt x="254" y="318"/>
                    <a:pt x="254" y="318"/>
                    <a:pt x="254" y="318"/>
                  </a:cubicBezTo>
                  <a:cubicBezTo>
                    <a:pt x="254" y="333"/>
                    <a:pt x="247" y="347"/>
                    <a:pt x="226" y="347"/>
                  </a:cubicBezTo>
                  <a:cubicBezTo>
                    <a:pt x="212" y="347"/>
                    <a:pt x="198" y="333"/>
                    <a:pt x="198" y="318"/>
                  </a:cubicBezTo>
                  <a:cubicBezTo>
                    <a:pt x="198" y="255"/>
                    <a:pt x="198" y="255"/>
                    <a:pt x="198" y="255"/>
                  </a:cubicBezTo>
                  <a:cubicBezTo>
                    <a:pt x="134" y="255"/>
                    <a:pt x="134" y="255"/>
                    <a:pt x="134" y="255"/>
                  </a:cubicBezTo>
                  <a:cubicBezTo>
                    <a:pt x="120" y="255"/>
                    <a:pt x="106" y="241"/>
                    <a:pt x="106" y="226"/>
                  </a:cubicBezTo>
                  <a:cubicBezTo>
                    <a:pt x="106" y="205"/>
                    <a:pt x="120" y="198"/>
                    <a:pt x="134" y="198"/>
                  </a:cubicBezTo>
                  <a:cubicBezTo>
                    <a:pt x="198" y="198"/>
                    <a:pt x="198" y="198"/>
                    <a:pt x="198" y="198"/>
                  </a:cubicBezTo>
                  <a:cubicBezTo>
                    <a:pt x="198" y="127"/>
                    <a:pt x="198" y="127"/>
                    <a:pt x="198" y="127"/>
                  </a:cubicBezTo>
                  <a:cubicBezTo>
                    <a:pt x="198" y="113"/>
                    <a:pt x="212" y="99"/>
                    <a:pt x="226" y="99"/>
                  </a:cubicBezTo>
                  <a:cubicBezTo>
                    <a:pt x="247" y="99"/>
                    <a:pt x="254" y="113"/>
                    <a:pt x="254" y="127"/>
                  </a:cubicBezTo>
                  <a:cubicBezTo>
                    <a:pt x="254" y="198"/>
                    <a:pt x="254" y="198"/>
                    <a:pt x="254" y="198"/>
                  </a:cubicBezTo>
                  <a:cubicBezTo>
                    <a:pt x="325" y="198"/>
                    <a:pt x="325" y="198"/>
                    <a:pt x="325" y="198"/>
                  </a:cubicBezTo>
                  <a:cubicBezTo>
                    <a:pt x="339" y="198"/>
                    <a:pt x="353" y="205"/>
                    <a:pt x="353" y="226"/>
                  </a:cubicBezTo>
                  <a:cubicBezTo>
                    <a:pt x="353" y="241"/>
                    <a:pt x="339" y="255"/>
                    <a:pt x="325" y="255"/>
                  </a:cubicBezTo>
                  <a:close/>
                </a:path>
              </a:pathLst>
            </a:custGeom>
            <a:solidFill>
              <a:schemeClr val="bg1"/>
            </a:solidFill>
            <a:ln>
              <a:noFill/>
            </a:ln>
          </p:spPr>
          <p:txBody>
            <a:bodyPr wrap="none" lIns="45720" tIns="22860" rIns="45720" bIns="22860" anchor="ctr"/>
            <a:lstStyle/>
            <a:p>
              <a:pPr defTabSz="1218565"/>
              <a:endParaRPr lang="en-US" sz="2400">
                <a:solidFill>
                  <a:prstClr val="black"/>
                </a:solidFill>
                <a:latin typeface="Roboto Light"/>
              </a:endParaRPr>
            </a:p>
          </p:txBody>
        </p:sp>
      </p:grpSp>
      <p:grpSp>
        <p:nvGrpSpPr>
          <p:cNvPr id="30" name="组合 29"/>
          <p:cNvGrpSpPr/>
          <p:nvPr/>
        </p:nvGrpSpPr>
        <p:grpSpPr>
          <a:xfrm>
            <a:off x="9963705" y="4095900"/>
            <a:ext cx="577111" cy="577112"/>
            <a:chOff x="5436096" y="1274820"/>
            <a:chExt cx="432833" cy="432834"/>
          </a:xfrm>
        </p:grpSpPr>
        <p:sp>
          <p:nvSpPr>
            <p:cNvPr id="31" name="椭圆 16"/>
            <p:cNvSpPr>
              <a:spLocks noChangeArrowheads="1"/>
            </p:cNvSpPr>
            <p:nvPr/>
          </p:nvSpPr>
          <p:spPr bwMode="auto">
            <a:xfrm>
              <a:off x="5436096" y="1274820"/>
              <a:ext cx="432833" cy="432834"/>
            </a:xfrm>
            <a:prstGeom prst="ellipse">
              <a:avLst/>
            </a:pr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defTabSz="1218565" eaLnBrk="1" hangingPunct="1"/>
              <a:endParaRPr lang="zh-CN" altLang="en-US" sz="2400">
                <a:solidFill>
                  <a:srgbClr val="FFFFFF"/>
                </a:solidFill>
                <a:latin typeface="Calibri" panose="020F0502020204030204" pitchFamily="34" charset="0"/>
              </a:endParaRPr>
            </a:p>
          </p:txBody>
        </p:sp>
        <p:sp>
          <p:nvSpPr>
            <p:cNvPr id="32" name="Freeform 16"/>
            <p:cNvSpPr>
              <a:spLocks noChangeArrowheads="1"/>
            </p:cNvSpPr>
            <p:nvPr/>
          </p:nvSpPr>
          <p:spPr bwMode="auto">
            <a:xfrm>
              <a:off x="5554420" y="1377705"/>
              <a:ext cx="196183" cy="227065"/>
            </a:xfrm>
            <a:custGeom>
              <a:avLst/>
              <a:gdLst>
                <a:gd name="T0" fmla="*/ 58106390 w 475"/>
                <a:gd name="T1" fmla="*/ 71207247 h 552"/>
                <a:gd name="T2" fmla="*/ 58106390 w 475"/>
                <a:gd name="T3" fmla="*/ 71207247 h 552"/>
                <a:gd name="T4" fmla="*/ 54327993 w 475"/>
                <a:gd name="T5" fmla="*/ 71207247 h 552"/>
                <a:gd name="T6" fmla="*/ 54327993 w 475"/>
                <a:gd name="T7" fmla="*/ 0 h 552"/>
                <a:gd name="T8" fmla="*/ 58106390 w 475"/>
                <a:gd name="T9" fmla="*/ 0 h 552"/>
                <a:gd name="T10" fmla="*/ 61754124 w 475"/>
                <a:gd name="T11" fmla="*/ 3618618 h 552"/>
                <a:gd name="T12" fmla="*/ 61754124 w 475"/>
                <a:gd name="T13" fmla="*/ 67588630 h 552"/>
                <a:gd name="T14" fmla="*/ 58106390 w 475"/>
                <a:gd name="T15" fmla="*/ 71207247 h 552"/>
                <a:gd name="T16" fmla="*/ 7426131 w 475"/>
                <a:gd name="T17" fmla="*/ 67588630 h 552"/>
                <a:gd name="T18" fmla="*/ 7426131 w 475"/>
                <a:gd name="T19" fmla="*/ 67588630 h 552"/>
                <a:gd name="T20" fmla="*/ 7426131 w 475"/>
                <a:gd name="T21" fmla="*/ 63970012 h 552"/>
                <a:gd name="T22" fmla="*/ 13809846 w 475"/>
                <a:gd name="T23" fmla="*/ 63970012 h 552"/>
                <a:gd name="T24" fmla="*/ 21235977 w 475"/>
                <a:gd name="T25" fmla="*/ 56603721 h 552"/>
                <a:gd name="T26" fmla="*/ 13809846 w 475"/>
                <a:gd name="T27" fmla="*/ 49237429 h 552"/>
                <a:gd name="T28" fmla="*/ 7426131 w 475"/>
                <a:gd name="T29" fmla="*/ 49237429 h 552"/>
                <a:gd name="T30" fmla="*/ 7426131 w 475"/>
                <a:gd name="T31" fmla="*/ 42905028 h 552"/>
                <a:gd name="T32" fmla="*/ 13809846 w 475"/>
                <a:gd name="T33" fmla="*/ 42905028 h 552"/>
                <a:gd name="T34" fmla="*/ 21235977 w 475"/>
                <a:gd name="T35" fmla="*/ 35539095 h 552"/>
                <a:gd name="T36" fmla="*/ 13809846 w 475"/>
                <a:gd name="T37" fmla="*/ 28301860 h 552"/>
                <a:gd name="T38" fmla="*/ 7426131 w 475"/>
                <a:gd name="T39" fmla="*/ 28301860 h 552"/>
                <a:gd name="T40" fmla="*/ 7426131 w 475"/>
                <a:gd name="T41" fmla="*/ 21840403 h 552"/>
                <a:gd name="T42" fmla="*/ 13809846 w 475"/>
                <a:gd name="T43" fmla="*/ 21840403 h 552"/>
                <a:gd name="T44" fmla="*/ 21235977 w 475"/>
                <a:gd name="T45" fmla="*/ 14603167 h 552"/>
                <a:gd name="T46" fmla="*/ 13809846 w 475"/>
                <a:gd name="T47" fmla="*/ 7236876 h 552"/>
                <a:gd name="T48" fmla="*/ 7426131 w 475"/>
                <a:gd name="T49" fmla="*/ 7236876 h 552"/>
                <a:gd name="T50" fmla="*/ 7426131 w 475"/>
                <a:gd name="T51" fmla="*/ 3618618 h 552"/>
                <a:gd name="T52" fmla="*/ 11074226 w 475"/>
                <a:gd name="T53" fmla="*/ 0 h 552"/>
                <a:gd name="T54" fmla="*/ 50680259 w 475"/>
                <a:gd name="T55" fmla="*/ 0 h 552"/>
                <a:gd name="T56" fmla="*/ 50680259 w 475"/>
                <a:gd name="T57" fmla="*/ 71207247 h 552"/>
                <a:gd name="T58" fmla="*/ 11074226 w 475"/>
                <a:gd name="T59" fmla="*/ 71207247 h 552"/>
                <a:gd name="T60" fmla="*/ 7426131 w 475"/>
                <a:gd name="T61" fmla="*/ 67588630 h 552"/>
                <a:gd name="T62" fmla="*/ 17588243 w 475"/>
                <a:gd name="T63" fmla="*/ 14603167 h 552"/>
                <a:gd name="T64" fmla="*/ 17588243 w 475"/>
                <a:gd name="T65" fmla="*/ 14603167 h 552"/>
                <a:gd name="T66" fmla="*/ 13809846 w 475"/>
                <a:gd name="T67" fmla="*/ 18221785 h 552"/>
                <a:gd name="T68" fmla="*/ 3778036 w 475"/>
                <a:gd name="T69" fmla="*/ 18221785 h 552"/>
                <a:gd name="T70" fmla="*/ 0 w 475"/>
                <a:gd name="T71" fmla="*/ 14603167 h 552"/>
                <a:gd name="T72" fmla="*/ 3778036 w 475"/>
                <a:gd name="T73" fmla="*/ 10984909 h 552"/>
                <a:gd name="T74" fmla="*/ 13809846 w 475"/>
                <a:gd name="T75" fmla="*/ 10984909 h 552"/>
                <a:gd name="T76" fmla="*/ 17588243 w 475"/>
                <a:gd name="T77" fmla="*/ 14603167 h 552"/>
                <a:gd name="T78" fmla="*/ 3778036 w 475"/>
                <a:gd name="T79" fmla="*/ 31920478 h 552"/>
                <a:gd name="T80" fmla="*/ 3778036 w 475"/>
                <a:gd name="T81" fmla="*/ 31920478 h 552"/>
                <a:gd name="T82" fmla="*/ 13809846 w 475"/>
                <a:gd name="T83" fmla="*/ 31920478 h 552"/>
                <a:gd name="T84" fmla="*/ 17588243 w 475"/>
                <a:gd name="T85" fmla="*/ 35539095 h 552"/>
                <a:gd name="T86" fmla="*/ 13809846 w 475"/>
                <a:gd name="T87" fmla="*/ 39286770 h 552"/>
                <a:gd name="T88" fmla="*/ 3778036 w 475"/>
                <a:gd name="T89" fmla="*/ 39286770 h 552"/>
                <a:gd name="T90" fmla="*/ 0 w 475"/>
                <a:gd name="T91" fmla="*/ 35539095 h 552"/>
                <a:gd name="T92" fmla="*/ 3778036 w 475"/>
                <a:gd name="T93" fmla="*/ 31920478 h 552"/>
                <a:gd name="T94" fmla="*/ 3778036 w 475"/>
                <a:gd name="T95" fmla="*/ 52985462 h 552"/>
                <a:gd name="T96" fmla="*/ 3778036 w 475"/>
                <a:gd name="T97" fmla="*/ 52985462 h 552"/>
                <a:gd name="T98" fmla="*/ 13809846 w 475"/>
                <a:gd name="T99" fmla="*/ 52985462 h 552"/>
                <a:gd name="T100" fmla="*/ 17588243 w 475"/>
                <a:gd name="T101" fmla="*/ 56603721 h 552"/>
                <a:gd name="T102" fmla="*/ 13809846 w 475"/>
                <a:gd name="T103" fmla="*/ 60222338 h 552"/>
                <a:gd name="T104" fmla="*/ 3778036 w 475"/>
                <a:gd name="T105" fmla="*/ 60222338 h 552"/>
                <a:gd name="T106" fmla="*/ 0 w 475"/>
                <a:gd name="T107" fmla="*/ 56603721 h 552"/>
                <a:gd name="T108" fmla="*/ 3778036 w 475"/>
                <a:gd name="T109" fmla="*/ 52985462 h 55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475" h="552">
                  <a:moveTo>
                    <a:pt x="446" y="551"/>
                  </a:moveTo>
                  <a:lnTo>
                    <a:pt x="446" y="551"/>
                  </a:lnTo>
                  <a:cubicBezTo>
                    <a:pt x="417" y="551"/>
                    <a:pt x="417" y="551"/>
                    <a:pt x="417" y="551"/>
                  </a:cubicBezTo>
                  <a:cubicBezTo>
                    <a:pt x="417" y="0"/>
                    <a:pt x="417" y="0"/>
                    <a:pt x="417" y="0"/>
                  </a:cubicBezTo>
                  <a:cubicBezTo>
                    <a:pt x="446" y="0"/>
                    <a:pt x="446" y="0"/>
                    <a:pt x="446" y="0"/>
                  </a:cubicBezTo>
                  <a:cubicBezTo>
                    <a:pt x="460" y="0"/>
                    <a:pt x="474" y="14"/>
                    <a:pt x="474" y="28"/>
                  </a:cubicBezTo>
                  <a:cubicBezTo>
                    <a:pt x="474" y="523"/>
                    <a:pt x="474" y="523"/>
                    <a:pt x="474" y="523"/>
                  </a:cubicBezTo>
                  <a:cubicBezTo>
                    <a:pt x="474" y="537"/>
                    <a:pt x="460" y="551"/>
                    <a:pt x="446" y="551"/>
                  </a:cubicBezTo>
                  <a:close/>
                  <a:moveTo>
                    <a:pt x="57" y="523"/>
                  </a:moveTo>
                  <a:lnTo>
                    <a:pt x="57" y="523"/>
                  </a:lnTo>
                  <a:cubicBezTo>
                    <a:pt x="57" y="495"/>
                    <a:pt x="57" y="495"/>
                    <a:pt x="57" y="495"/>
                  </a:cubicBezTo>
                  <a:cubicBezTo>
                    <a:pt x="106" y="495"/>
                    <a:pt x="106" y="495"/>
                    <a:pt x="106" y="495"/>
                  </a:cubicBezTo>
                  <a:cubicBezTo>
                    <a:pt x="135" y="495"/>
                    <a:pt x="163" y="466"/>
                    <a:pt x="163" y="438"/>
                  </a:cubicBezTo>
                  <a:cubicBezTo>
                    <a:pt x="163" y="403"/>
                    <a:pt x="135" y="381"/>
                    <a:pt x="106" y="381"/>
                  </a:cubicBezTo>
                  <a:cubicBezTo>
                    <a:pt x="57" y="381"/>
                    <a:pt x="57" y="381"/>
                    <a:pt x="57" y="381"/>
                  </a:cubicBezTo>
                  <a:cubicBezTo>
                    <a:pt x="57" y="332"/>
                    <a:pt x="57" y="332"/>
                    <a:pt x="57" y="332"/>
                  </a:cubicBezTo>
                  <a:cubicBezTo>
                    <a:pt x="106" y="332"/>
                    <a:pt x="106" y="332"/>
                    <a:pt x="106" y="332"/>
                  </a:cubicBezTo>
                  <a:cubicBezTo>
                    <a:pt x="135" y="332"/>
                    <a:pt x="163" y="304"/>
                    <a:pt x="163" y="275"/>
                  </a:cubicBezTo>
                  <a:cubicBezTo>
                    <a:pt x="163" y="247"/>
                    <a:pt x="135" y="219"/>
                    <a:pt x="106" y="219"/>
                  </a:cubicBezTo>
                  <a:cubicBezTo>
                    <a:pt x="57" y="219"/>
                    <a:pt x="57" y="219"/>
                    <a:pt x="57" y="219"/>
                  </a:cubicBezTo>
                  <a:cubicBezTo>
                    <a:pt x="57" y="169"/>
                    <a:pt x="57" y="169"/>
                    <a:pt x="57" y="169"/>
                  </a:cubicBezTo>
                  <a:cubicBezTo>
                    <a:pt x="106" y="169"/>
                    <a:pt x="106" y="169"/>
                    <a:pt x="106" y="169"/>
                  </a:cubicBezTo>
                  <a:cubicBezTo>
                    <a:pt x="135" y="169"/>
                    <a:pt x="163" y="148"/>
                    <a:pt x="163" y="113"/>
                  </a:cubicBezTo>
                  <a:cubicBezTo>
                    <a:pt x="163" y="85"/>
                    <a:pt x="135" y="56"/>
                    <a:pt x="106" y="56"/>
                  </a:cubicBezTo>
                  <a:cubicBezTo>
                    <a:pt x="57" y="56"/>
                    <a:pt x="57" y="56"/>
                    <a:pt x="57" y="56"/>
                  </a:cubicBezTo>
                  <a:cubicBezTo>
                    <a:pt x="57" y="28"/>
                    <a:pt x="57" y="28"/>
                    <a:pt x="57" y="28"/>
                  </a:cubicBezTo>
                  <a:cubicBezTo>
                    <a:pt x="57" y="14"/>
                    <a:pt x="71" y="0"/>
                    <a:pt x="85" y="0"/>
                  </a:cubicBezTo>
                  <a:cubicBezTo>
                    <a:pt x="389" y="0"/>
                    <a:pt x="389" y="0"/>
                    <a:pt x="389" y="0"/>
                  </a:cubicBezTo>
                  <a:cubicBezTo>
                    <a:pt x="389" y="551"/>
                    <a:pt x="389" y="551"/>
                    <a:pt x="389" y="551"/>
                  </a:cubicBezTo>
                  <a:cubicBezTo>
                    <a:pt x="85" y="551"/>
                    <a:pt x="85" y="551"/>
                    <a:pt x="85" y="551"/>
                  </a:cubicBezTo>
                  <a:cubicBezTo>
                    <a:pt x="71" y="551"/>
                    <a:pt x="57" y="537"/>
                    <a:pt x="57" y="523"/>
                  </a:cubicBezTo>
                  <a:close/>
                  <a:moveTo>
                    <a:pt x="135" y="113"/>
                  </a:moveTo>
                  <a:lnTo>
                    <a:pt x="135" y="113"/>
                  </a:lnTo>
                  <a:cubicBezTo>
                    <a:pt x="135" y="134"/>
                    <a:pt x="120" y="141"/>
                    <a:pt x="106" y="141"/>
                  </a:cubicBezTo>
                  <a:cubicBezTo>
                    <a:pt x="29" y="141"/>
                    <a:pt x="29" y="141"/>
                    <a:pt x="29" y="141"/>
                  </a:cubicBezTo>
                  <a:cubicBezTo>
                    <a:pt x="15" y="141"/>
                    <a:pt x="0" y="134"/>
                    <a:pt x="0" y="113"/>
                  </a:cubicBezTo>
                  <a:cubicBezTo>
                    <a:pt x="0" y="99"/>
                    <a:pt x="15" y="85"/>
                    <a:pt x="29" y="85"/>
                  </a:cubicBezTo>
                  <a:cubicBezTo>
                    <a:pt x="106" y="85"/>
                    <a:pt x="106" y="85"/>
                    <a:pt x="106" y="85"/>
                  </a:cubicBezTo>
                  <a:cubicBezTo>
                    <a:pt x="120" y="85"/>
                    <a:pt x="135" y="99"/>
                    <a:pt x="135" y="113"/>
                  </a:cubicBezTo>
                  <a:close/>
                  <a:moveTo>
                    <a:pt x="29" y="247"/>
                  </a:moveTo>
                  <a:lnTo>
                    <a:pt x="29" y="247"/>
                  </a:lnTo>
                  <a:cubicBezTo>
                    <a:pt x="106" y="247"/>
                    <a:pt x="106" y="247"/>
                    <a:pt x="106" y="247"/>
                  </a:cubicBezTo>
                  <a:cubicBezTo>
                    <a:pt x="120" y="247"/>
                    <a:pt x="135" y="261"/>
                    <a:pt x="135" y="275"/>
                  </a:cubicBezTo>
                  <a:cubicBezTo>
                    <a:pt x="135" y="290"/>
                    <a:pt x="120" y="304"/>
                    <a:pt x="106" y="304"/>
                  </a:cubicBezTo>
                  <a:cubicBezTo>
                    <a:pt x="29" y="304"/>
                    <a:pt x="29" y="304"/>
                    <a:pt x="29" y="304"/>
                  </a:cubicBezTo>
                  <a:cubicBezTo>
                    <a:pt x="15" y="304"/>
                    <a:pt x="0" y="290"/>
                    <a:pt x="0" y="275"/>
                  </a:cubicBezTo>
                  <a:cubicBezTo>
                    <a:pt x="0" y="261"/>
                    <a:pt x="15" y="247"/>
                    <a:pt x="29" y="247"/>
                  </a:cubicBezTo>
                  <a:close/>
                  <a:moveTo>
                    <a:pt x="29" y="410"/>
                  </a:moveTo>
                  <a:lnTo>
                    <a:pt x="29" y="410"/>
                  </a:lnTo>
                  <a:cubicBezTo>
                    <a:pt x="106" y="410"/>
                    <a:pt x="106" y="410"/>
                    <a:pt x="106" y="410"/>
                  </a:cubicBezTo>
                  <a:cubicBezTo>
                    <a:pt x="120" y="410"/>
                    <a:pt x="135" y="417"/>
                    <a:pt x="135" y="438"/>
                  </a:cubicBezTo>
                  <a:cubicBezTo>
                    <a:pt x="135" y="452"/>
                    <a:pt x="120" y="466"/>
                    <a:pt x="106" y="466"/>
                  </a:cubicBezTo>
                  <a:cubicBezTo>
                    <a:pt x="29" y="466"/>
                    <a:pt x="29" y="466"/>
                    <a:pt x="29" y="466"/>
                  </a:cubicBezTo>
                  <a:cubicBezTo>
                    <a:pt x="15" y="466"/>
                    <a:pt x="0" y="452"/>
                    <a:pt x="0" y="438"/>
                  </a:cubicBezTo>
                  <a:cubicBezTo>
                    <a:pt x="0" y="417"/>
                    <a:pt x="15" y="410"/>
                    <a:pt x="29" y="410"/>
                  </a:cubicBezTo>
                  <a:close/>
                </a:path>
              </a:pathLst>
            </a:custGeom>
            <a:solidFill>
              <a:schemeClr val="bg1"/>
            </a:solidFill>
            <a:ln>
              <a:noFill/>
            </a:ln>
          </p:spPr>
          <p:txBody>
            <a:bodyPr wrap="none" lIns="45720" tIns="22860" rIns="45720" bIns="22860" anchor="ctr"/>
            <a:lstStyle/>
            <a:p>
              <a:pPr defTabSz="1218565"/>
              <a:endParaRPr lang="en-US" sz="2400">
                <a:solidFill>
                  <a:prstClr val="black"/>
                </a:solidFill>
                <a:latin typeface="Roboto Light"/>
              </a:endParaRPr>
            </a:p>
          </p:txBody>
        </p:sp>
      </p:grpSp>
      <p:grpSp>
        <p:nvGrpSpPr>
          <p:cNvPr id="33" name="组合 32"/>
          <p:cNvGrpSpPr/>
          <p:nvPr/>
        </p:nvGrpSpPr>
        <p:grpSpPr>
          <a:xfrm>
            <a:off x="7371417" y="4095900"/>
            <a:ext cx="577111" cy="577112"/>
            <a:chOff x="3491880" y="1274820"/>
            <a:chExt cx="432833" cy="432834"/>
          </a:xfrm>
        </p:grpSpPr>
        <p:sp>
          <p:nvSpPr>
            <p:cNvPr id="34" name="椭圆 16"/>
            <p:cNvSpPr>
              <a:spLocks noChangeArrowheads="1"/>
            </p:cNvSpPr>
            <p:nvPr/>
          </p:nvSpPr>
          <p:spPr bwMode="auto">
            <a:xfrm>
              <a:off x="3491880" y="1274820"/>
              <a:ext cx="432833" cy="432834"/>
            </a:xfrm>
            <a:prstGeom prst="ellipse">
              <a:avLst/>
            </a:pr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defTabSz="1218565" eaLnBrk="1" hangingPunct="1"/>
              <a:endParaRPr lang="zh-CN" altLang="en-US" sz="2400">
                <a:solidFill>
                  <a:srgbClr val="FFFFFF"/>
                </a:solidFill>
                <a:latin typeface="Calibri" panose="020F0502020204030204" pitchFamily="34" charset="0"/>
              </a:endParaRPr>
            </a:p>
          </p:txBody>
        </p:sp>
        <p:sp>
          <p:nvSpPr>
            <p:cNvPr id="35" name="Freeform 75"/>
            <p:cNvSpPr>
              <a:spLocks noChangeArrowheads="1"/>
            </p:cNvSpPr>
            <p:nvPr/>
          </p:nvSpPr>
          <p:spPr bwMode="auto">
            <a:xfrm>
              <a:off x="3583864" y="1385879"/>
              <a:ext cx="248863" cy="210716"/>
            </a:xfrm>
            <a:custGeom>
              <a:avLst/>
              <a:gdLst>
                <a:gd name="T0" fmla="*/ 74657633 w 602"/>
                <a:gd name="T1" fmla="*/ 66362244 h 510"/>
                <a:gd name="T2" fmla="*/ 74657633 w 602"/>
                <a:gd name="T3" fmla="*/ 66362244 h 510"/>
                <a:gd name="T4" fmla="*/ 3654665 w 602"/>
                <a:gd name="T5" fmla="*/ 66362244 h 510"/>
                <a:gd name="T6" fmla="*/ 0 w 602"/>
                <a:gd name="T7" fmla="*/ 62711741 h 510"/>
                <a:gd name="T8" fmla="*/ 0 w 602"/>
                <a:gd name="T9" fmla="*/ 3650503 h 510"/>
                <a:gd name="T10" fmla="*/ 3654665 w 602"/>
                <a:gd name="T11" fmla="*/ 0 h 510"/>
                <a:gd name="T12" fmla="*/ 7308970 w 602"/>
                <a:gd name="T13" fmla="*/ 3650503 h 510"/>
                <a:gd name="T14" fmla="*/ 7308970 w 602"/>
                <a:gd name="T15" fmla="*/ 50717076 h 510"/>
                <a:gd name="T16" fmla="*/ 7308970 w 602"/>
                <a:gd name="T17" fmla="*/ 50717076 h 510"/>
                <a:gd name="T18" fmla="*/ 7308970 w 602"/>
                <a:gd name="T19" fmla="*/ 58930528 h 510"/>
                <a:gd name="T20" fmla="*/ 74657633 w 602"/>
                <a:gd name="T21" fmla="*/ 58930528 h 510"/>
                <a:gd name="T22" fmla="*/ 78442719 w 602"/>
                <a:gd name="T23" fmla="*/ 62711741 h 510"/>
                <a:gd name="T24" fmla="*/ 74657633 w 602"/>
                <a:gd name="T25" fmla="*/ 66362244 h 510"/>
                <a:gd name="T26" fmla="*/ 66434636 w 602"/>
                <a:gd name="T27" fmla="*/ 55280025 h 510"/>
                <a:gd name="T28" fmla="*/ 66434636 w 602"/>
                <a:gd name="T29" fmla="*/ 55280025 h 510"/>
                <a:gd name="T30" fmla="*/ 58995246 w 602"/>
                <a:gd name="T31" fmla="*/ 55280025 h 510"/>
                <a:gd name="T32" fmla="*/ 55340580 w 602"/>
                <a:gd name="T33" fmla="*/ 51629522 h 510"/>
                <a:gd name="T34" fmla="*/ 55340580 w 602"/>
                <a:gd name="T35" fmla="*/ 25814941 h 510"/>
                <a:gd name="T36" fmla="*/ 58995246 w 602"/>
                <a:gd name="T37" fmla="*/ 22164077 h 510"/>
                <a:gd name="T38" fmla="*/ 66434636 w 602"/>
                <a:gd name="T39" fmla="*/ 22164077 h 510"/>
                <a:gd name="T40" fmla="*/ 70089301 w 602"/>
                <a:gd name="T41" fmla="*/ 25814941 h 510"/>
                <a:gd name="T42" fmla="*/ 70089301 w 602"/>
                <a:gd name="T43" fmla="*/ 51629522 h 510"/>
                <a:gd name="T44" fmla="*/ 66434636 w 602"/>
                <a:gd name="T45" fmla="*/ 55280025 h 510"/>
                <a:gd name="T46" fmla="*/ 45159830 w 602"/>
                <a:gd name="T47" fmla="*/ 55280025 h 510"/>
                <a:gd name="T48" fmla="*/ 45159830 w 602"/>
                <a:gd name="T49" fmla="*/ 55280025 h 510"/>
                <a:gd name="T50" fmla="*/ 37850860 w 602"/>
                <a:gd name="T51" fmla="*/ 55280025 h 510"/>
                <a:gd name="T52" fmla="*/ 34065774 w 602"/>
                <a:gd name="T53" fmla="*/ 51629522 h 510"/>
                <a:gd name="T54" fmla="*/ 34065774 w 602"/>
                <a:gd name="T55" fmla="*/ 11082219 h 510"/>
                <a:gd name="T56" fmla="*/ 37850860 w 602"/>
                <a:gd name="T57" fmla="*/ 7431355 h 510"/>
                <a:gd name="T58" fmla="*/ 45159830 w 602"/>
                <a:gd name="T59" fmla="*/ 7431355 h 510"/>
                <a:gd name="T60" fmla="*/ 48814495 w 602"/>
                <a:gd name="T61" fmla="*/ 11082219 h 510"/>
                <a:gd name="T62" fmla="*/ 48814495 w 602"/>
                <a:gd name="T63" fmla="*/ 51629522 h 510"/>
                <a:gd name="T64" fmla="*/ 45159830 w 602"/>
                <a:gd name="T65" fmla="*/ 55280025 h 510"/>
                <a:gd name="T66" fmla="*/ 24929472 w 602"/>
                <a:gd name="T67" fmla="*/ 55280025 h 510"/>
                <a:gd name="T68" fmla="*/ 24929472 w 602"/>
                <a:gd name="T69" fmla="*/ 55280025 h 510"/>
                <a:gd name="T70" fmla="*/ 17489720 w 602"/>
                <a:gd name="T71" fmla="*/ 55280025 h 510"/>
                <a:gd name="T72" fmla="*/ 13835055 w 602"/>
                <a:gd name="T73" fmla="*/ 51629522 h 510"/>
                <a:gd name="T74" fmla="*/ 13835055 w 602"/>
                <a:gd name="T75" fmla="*/ 44198166 h 510"/>
                <a:gd name="T76" fmla="*/ 17489720 w 602"/>
                <a:gd name="T77" fmla="*/ 40547302 h 510"/>
                <a:gd name="T78" fmla="*/ 24929472 w 602"/>
                <a:gd name="T79" fmla="*/ 40547302 h 510"/>
                <a:gd name="T80" fmla="*/ 28583776 w 602"/>
                <a:gd name="T81" fmla="*/ 44198166 h 510"/>
                <a:gd name="T82" fmla="*/ 28583776 w 602"/>
                <a:gd name="T83" fmla="*/ 51629522 h 510"/>
                <a:gd name="T84" fmla="*/ 24929472 w 602"/>
                <a:gd name="T85" fmla="*/ 55280025 h 510"/>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602" h="510">
                  <a:moveTo>
                    <a:pt x="572" y="509"/>
                  </a:moveTo>
                  <a:lnTo>
                    <a:pt x="572" y="509"/>
                  </a:lnTo>
                  <a:cubicBezTo>
                    <a:pt x="28" y="509"/>
                    <a:pt x="28" y="509"/>
                    <a:pt x="28" y="509"/>
                  </a:cubicBezTo>
                  <a:cubicBezTo>
                    <a:pt x="14" y="509"/>
                    <a:pt x="0" y="502"/>
                    <a:pt x="0" y="481"/>
                  </a:cubicBezTo>
                  <a:cubicBezTo>
                    <a:pt x="0" y="28"/>
                    <a:pt x="0" y="28"/>
                    <a:pt x="0" y="28"/>
                  </a:cubicBezTo>
                  <a:cubicBezTo>
                    <a:pt x="0" y="14"/>
                    <a:pt x="14" y="0"/>
                    <a:pt x="28" y="0"/>
                  </a:cubicBezTo>
                  <a:cubicBezTo>
                    <a:pt x="42" y="0"/>
                    <a:pt x="56" y="14"/>
                    <a:pt x="56" y="28"/>
                  </a:cubicBezTo>
                  <a:cubicBezTo>
                    <a:pt x="56" y="389"/>
                    <a:pt x="56" y="389"/>
                    <a:pt x="56" y="389"/>
                  </a:cubicBezTo>
                  <a:cubicBezTo>
                    <a:pt x="56" y="452"/>
                    <a:pt x="56" y="452"/>
                    <a:pt x="56" y="452"/>
                  </a:cubicBezTo>
                  <a:cubicBezTo>
                    <a:pt x="572" y="452"/>
                    <a:pt x="572" y="452"/>
                    <a:pt x="572" y="452"/>
                  </a:cubicBezTo>
                  <a:cubicBezTo>
                    <a:pt x="594" y="452"/>
                    <a:pt x="601" y="467"/>
                    <a:pt x="601" y="481"/>
                  </a:cubicBezTo>
                  <a:cubicBezTo>
                    <a:pt x="601" y="502"/>
                    <a:pt x="594" y="509"/>
                    <a:pt x="572" y="509"/>
                  </a:cubicBezTo>
                  <a:close/>
                  <a:moveTo>
                    <a:pt x="509" y="424"/>
                  </a:moveTo>
                  <a:lnTo>
                    <a:pt x="509" y="424"/>
                  </a:lnTo>
                  <a:cubicBezTo>
                    <a:pt x="452" y="424"/>
                    <a:pt x="452" y="424"/>
                    <a:pt x="452" y="424"/>
                  </a:cubicBezTo>
                  <a:cubicBezTo>
                    <a:pt x="438" y="424"/>
                    <a:pt x="424" y="417"/>
                    <a:pt x="424" y="396"/>
                  </a:cubicBezTo>
                  <a:cubicBezTo>
                    <a:pt x="424" y="198"/>
                    <a:pt x="424" y="198"/>
                    <a:pt x="424" y="198"/>
                  </a:cubicBezTo>
                  <a:cubicBezTo>
                    <a:pt x="424" y="184"/>
                    <a:pt x="438" y="170"/>
                    <a:pt x="452" y="170"/>
                  </a:cubicBezTo>
                  <a:cubicBezTo>
                    <a:pt x="509" y="170"/>
                    <a:pt x="509" y="170"/>
                    <a:pt x="509" y="170"/>
                  </a:cubicBezTo>
                  <a:cubicBezTo>
                    <a:pt x="523" y="170"/>
                    <a:pt x="537" y="184"/>
                    <a:pt x="537" y="198"/>
                  </a:cubicBezTo>
                  <a:cubicBezTo>
                    <a:pt x="537" y="396"/>
                    <a:pt x="537" y="396"/>
                    <a:pt x="537" y="396"/>
                  </a:cubicBezTo>
                  <a:cubicBezTo>
                    <a:pt x="537" y="417"/>
                    <a:pt x="523" y="424"/>
                    <a:pt x="509" y="424"/>
                  </a:cubicBezTo>
                  <a:close/>
                  <a:moveTo>
                    <a:pt x="346" y="424"/>
                  </a:moveTo>
                  <a:lnTo>
                    <a:pt x="346" y="424"/>
                  </a:lnTo>
                  <a:cubicBezTo>
                    <a:pt x="290" y="424"/>
                    <a:pt x="290" y="424"/>
                    <a:pt x="290" y="424"/>
                  </a:cubicBezTo>
                  <a:cubicBezTo>
                    <a:pt x="276" y="424"/>
                    <a:pt x="261" y="417"/>
                    <a:pt x="261" y="396"/>
                  </a:cubicBezTo>
                  <a:cubicBezTo>
                    <a:pt x="261" y="85"/>
                    <a:pt x="261" y="85"/>
                    <a:pt x="261" y="85"/>
                  </a:cubicBezTo>
                  <a:cubicBezTo>
                    <a:pt x="261" y="71"/>
                    <a:pt x="276" y="57"/>
                    <a:pt x="290" y="57"/>
                  </a:cubicBezTo>
                  <a:cubicBezTo>
                    <a:pt x="346" y="57"/>
                    <a:pt x="346" y="57"/>
                    <a:pt x="346" y="57"/>
                  </a:cubicBezTo>
                  <a:cubicBezTo>
                    <a:pt x="367" y="57"/>
                    <a:pt x="374" y="71"/>
                    <a:pt x="374" y="85"/>
                  </a:cubicBezTo>
                  <a:cubicBezTo>
                    <a:pt x="374" y="396"/>
                    <a:pt x="374" y="396"/>
                    <a:pt x="374" y="396"/>
                  </a:cubicBezTo>
                  <a:cubicBezTo>
                    <a:pt x="374" y="417"/>
                    <a:pt x="367" y="424"/>
                    <a:pt x="346" y="424"/>
                  </a:cubicBezTo>
                  <a:close/>
                  <a:moveTo>
                    <a:pt x="191" y="424"/>
                  </a:moveTo>
                  <a:lnTo>
                    <a:pt x="191" y="424"/>
                  </a:lnTo>
                  <a:cubicBezTo>
                    <a:pt x="134" y="424"/>
                    <a:pt x="134" y="424"/>
                    <a:pt x="134" y="424"/>
                  </a:cubicBezTo>
                  <a:cubicBezTo>
                    <a:pt x="113" y="424"/>
                    <a:pt x="106" y="417"/>
                    <a:pt x="106" y="396"/>
                  </a:cubicBezTo>
                  <a:cubicBezTo>
                    <a:pt x="106" y="339"/>
                    <a:pt x="106" y="339"/>
                    <a:pt x="106" y="339"/>
                  </a:cubicBezTo>
                  <a:cubicBezTo>
                    <a:pt x="106" y="325"/>
                    <a:pt x="113" y="311"/>
                    <a:pt x="134" y="311"/>
                  </a:cubicBezTo>
                  <a:cubicBezTo>
                    <a:pt x="191" y="311"/>
                    <a:pt x="191" y="311"/>
                    <a:pt x="191" y="311"/>
                  </a:cubicBezTo>
                  <a:cubicBezTo>
                    <a:pt x="205" y="311"/>
                    <a:pt x="219" y="325"/>
                    <a:pt x="219" y="339"/>
                  </a:cubicBezTo>
                  <a:cubicBezTo>
                    <a:pt x="219" y="396"/>
                    <a:pt x="219" y="396"/>
                    <a:pt x="219" y="396"/>
                  </a:cubicBezTo>
                  <a:cubicBezTo>
                    <a:pt x="219" y="417"/>
                    <a:pt x="205" y="424"/>
                    <a:pt x="191" y="424"/>
                  </a:cubicBezTo>
                  <a:close/>
                </a:path>
              </a:pathLst>
            </a:custGeom>
            <a:solidFill>
              <a:schemeClr val="bg1"/>
            </a:solidFill>
            <a:ln>
              <a:noFill/>
            </a:ln>
          </p:spPr>
          <p:txBody>
            <a:bodyPr wrap="none" lIns="45720" tIns="22860" rIns="45720" bIns="22860" anchor="ctr"/>
            <a:lstStyle/>
            <a:p>
              <a:pPr defTabSz="1218565"/>
              <a:endParaRPr lang="en-US" sz="2400">
                <a:solidFill>
                  <a:prstClr val="black"/>
                </a:solidFill>
                <a:latin typeface="Roboto Light"/>
              </a:endParaRPr>
            </a:p>
          </p:txBody>
        </p:sp>
      </p:grpSp>
      <p:grpSp>
        <p:nvGrpSpPr>
          <p:cNvPr id="36" name="组合 35"/>
          <p:cNvGrpSpPr/>
          <p:nvPr/>
        </p:nvGrpSpPr>
        <p:grpSpPr>
          <a:xfrm>
            <a:off x="8235513" y="4095900"/>
            <a:ext cx="577111" cy="577112"/>
            <a:chOff x="4139952" y="1274820"/>
            <a:chExt cx="432833" cy="432834"/>
          </a:xfrm>
        </p:grpSpPr>
        <p:sp>
          <p:nvSpPr>
            <p:cNvPr id="37" name="椭圆 16"/>
            <p:cNvSpPr>
              <a:spLocks noChangeArrowheads="1"/>
            </p:cNvSpPr>
            <p:nvPr/>
          </p:nvSpPr>
          <p:spPr bwMode="auto">
            <a:xfrm>
              <a:off x="4139952" y="1274820"/>
              <a:ext cx="432833" cy="432834"/>
            </a:xfrm>
            <a:prstGeom prst="ellipse">
              <a:avLst/>
            </a:prstGeom>
            <a:solidFill>
              <a:srgbClr val="3992DB"/>
            </a:solidFill>
            <a:ln>
              <a:noFill/>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defTabSz="1218565" eaLnBrk="1" hangingPunct="1"/>
              <a:endParaRPr lang="zh-CN" altLang="en-US" sz="2400">
                <a:solidFill>
                  <a:srgbClr val="FFFFFF"/>
                </a:solidFill>
                <a:latin typeface="Calibri" panose="020F0502020204030204" pitchFamily="34" charset="0"/>
              </a:endParaRPr>
            </a:p>
          </p:txBody>
        </p:sp>
        <p:sp>
          <p:nvSpPr>
            <p:cNvPr id="38" name="Freeform 84"/>
            <p:cNvSpPr>
              <a:spLocks noChangeArrowheads="1"/>
            </p:cNvSpPr>
            <p:nvPr/>
          </p:nvSpPr>
          <p:spPr bwMode="auto">
            <a:xfrm>
              <a:off x="4241546" y="1366806"/>
              <a:ext cx="248863" cy="248863"/>
            </a:xfrm>
            <a:custGeom>
              <a:avLst/>
              <a:gdLst>
                <a:gd name="T0" fmla="*/ 43332858 w 602"/>
                <a:gd name="T1" fmla="*/ 34979440 h 602"/>
                <a:gd name="T2" fmla="*/ 43332858 w 602"/>
                <a:gd name="T3" fmla="*/ 34979440 h 602"/>
                <a:gd name="T4" fmla="*/ 43332858 w 602"/>
                <a:gd name="T5" fmla="*/ 0 h 602"/>
                <a:gd name="T6" fmla="*/ 78442719 w 602"/>
                <a:gd name="T7" fmla="*/ 34979440 h 602"/>
                <a:gd name="T8" fmla="*/ 43332858 w 602"/>
                <a:gd name="T9" fmla="*/ 34979440 h 602"/>
                <a:gd name="T10" fmla="*/ 36023527 w 602"/>
                <a:gd name="T11" fmla="*/ 78442719 h 602"/>
                <a:gd name="T12" fmla="*/ 36023527 w 602"/>
                <a:gd name="T13" fmla="*/ 78442719 h 602"/>
                <a:gd name="T14" fmla="*/ 0 w 602"/>
                <a:gd name="T15" fmla="*/ 42419192 h 602"/>
                <a:gd name="T16" fmla="*/ 36023527 w 602"/>
                <a:gd name="T17" fmla="*/ 7308970 h 602"/>
                <a:gd name="T18" fmla="*/ 36023527 w 602"/>
                <a:gd name="T19" fmla="*/ 42419192 h 602"/>
                <a:gd name="T20" fmla="*/ 71002968 w 602"/>
                <a:gd name="T21" fmla="*/ 42419192 h 602"/>
                <a:gd name="T22" fmla="*/ 36023527 w 602"/>
                <a:gd name="T23" fmla="*/ 78442719 h 60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602" h="602">
                  <a:moveTo>
                    <a:pt x="332" y="268"/>
                  </a:moveTo>
                  <a:lnTo>
                    <a:pt x="332" y="268"/>
                  </a:lnTo>
                  <a:cubicBezTo>
                    <a:pt x="332" y="0"/>
                    <a:pt x="332" y="0"/>
                    <a:pt x="332" y="0"/>
                  </a:cubicBezTo>
                  <a:cubicBezTo>
                    <a:pt x="481" y="0"/>
                    <a:pt x="601" y="120"/>
                    <a:pt x="601" y="268"/>
                  </a:cubicBezTo>
                  <a:lnTo>
                    <a:pt x="332" y="268"/>
                  </a:lnTo>
                  <a:close/>
                  <a:moveTo>
                    <a:pt x="276" y="601"/>
                  </a:moveTo>
                  <a:lnTo>
                    <a:pt x="276" y="601"/>
                  </a:lnTo>
                  <a:cubicBezTo>
                    <a:pt x="120" y="601"/>
                    <a:pt x="0" y="480"/>
                    <a:pt x="0" y="325"/>
                  </a:cubicBezTo>
                  <a:cubicBezTo>
                    <a:pt x="0" y="176"/>
                    <a:pt x="120" y="56"/>
                    <a:pt x="276" y="56"/>
                  </a:cubicBezTo>
                  <a:cubicBezTo>
                    <a:pt x="276" y="325"/>
                    <a:pt x="276" y="325"/>
                    <a:pt x="276" y="325"/>
                  </a:cubicBezTo>
                  <a:cubicBezTo>
                    <a:pt x="544" y="325"/>
                    <a:pt x="544" y="325"/>
                    <a:pt x="544" y="325"/>
                  </a:cubicBezTo>
                  <a:cubicBezTo>
                    <a:pt x="544" y="480"/>
                    <a:pt x="424" y="601"/>
                    <a:pt x="276" y="601"/>
                  </a:cubicBezTo>
                  <a:close/>
                </a:path>
              </a:pathLst>
            </a:custGeom>
            <a:solidFill>
              <a:schemeClr val="bg1"/>
            </a:solidFill>
            <a:ln>
              <a:noFill/>
            </a:ln>
          </p:spPr>
          <p:txBody>
            <a:bodyPr wrap="none" lIns="45720" tIns="22860" rIns="45720" bIns="22860" anchor="ctr"/>
            <a:lstStyle/>
            <a:p>
              <a:pPr defTabSz="1218565"/>
              <a:endParaRPr lang="en-US" sz="2400">
                <a:solidFill>
                  <a:prstClr val="black"/>
                </a:solidFill>
                <a:latin typeface="Roboto Light"/>
              </a:endParaRPr>
            </a:p>
          </p:txBody>
        </p:sp>
      </p:grpSp>
    </p:spTree>
  </p:cSld>
  <p:clrMapOvr>
    <a:masterClrMapping/>
  </p:clrMapOvr>
  <p:transition spd="slow">
    <p:cover/>
  </p:transition>
  <p:timing>
    <p:tnLst>
      <p:par>
        <p:cTn id="1" dur="indefinite" restart="never" nodeType="tmRoot"/>
      </p:par>
    </p:tn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自定义 237">
      <a:dk1>
        <a:sysClr val="windowText" lastClr="000000"/>
      </a:dk1>
      <a:lt1>
        <a:sysClr val="window" lastClr="FFFFFF"/>
      </a:lt1>
      <a:dk2>
        <a:srgbClr val="1F497D"/>
      </a:dk2>
      <a:lt2>
        <a:srgbClr val="EEECE1"/>
      </a:lt2>
      <a:accent1>
        <a:srgbClr val="005DA2"/>
      </a:accent1>
      <a:accent2>
        <a:srgbClr val="C4C7CB"/>
      </a:accent2>
      <a:accent3>
        <a:srgbClr val="7F7F7F"/>
      </a:accent3>
      <a:accent4>
        <a:srgbClr val="7F7F7F"/>
      </a:accent4>
      <a:accent5>
        <a:srgbClr val="7F7F7F"/>
      </a:accent5>
      <a:accent6>
        <a:srgbClr val="7F7F7F"/>
      </a:accent6>
      <a:hlink>
        <a:srgbClr val="17365D"/>
      </a:hlink>
      <a:folHlink>
        <a:srgbClr val="548DD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none" rtlCol="0">
        <a:spAutoFit/>
      </a:bodyPr>
      <a:lstStyle>
        <a:defPPr>
          <a:defRPr sz="1200" dirty="0" smtClean="0">
            <a:solidFill>
              <a:schemeClr val="tx1">
                <a:lumMod val="75000"/>
                <a:lumOff val="25000"/>
              </a:schemeClr>
            </a:solidFill>
            <a:latin typeface="微软雅黑" panose="020B0503020204020204" pitchFamily="34" charset="-122"/>
            <a:ea typeface="微软雅黑" panose="020B0503020204020204" pitchFamily="34" charset="-122"/>
          </a:defRPr>
        </a:defPPr>
      </a:lstStyle>
    </a:txDef>
  </a:objectDefaul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10359</Words>
  <Application>WPS 演示</Application>
  <PresentationFormat>自定义</PresentationFormat>
  <Paragraphs>635</Paragraphs>
  <Slides>51</Slides>
  <Notes>31</Notes>
  <HiddenSlides>0</HiddenSlides>
  <MMClips>1</MMClips>
  <ScaleCrop>false</ScaleCrop>
  <HeadingPairs>
    <vt:vector size="6" baseType="variant">
      <vt:variant>
        <vt:lpstr>已用的字体</vt:lpstr>
      </vt:variant>
      <vt:variant>
        <vt:i4>26</vt:i4>
      </vt:variant>
      <vt:variant>
        <vt:lpstr>主题</vt:lpstr>
      </vt:variant>
      <vt:variant>
        <vt:i4>3</vt:i4>
      </vt:variant>
      <vt:variant>
        <vt:lpstr>幻灯片标题</vt:lpstr>
      </vt:variant>
      <vt:variant>
        <vt:i4>51</vt:i4>
      </vt:variant>
    </vt:vector>
  </HeadingPairs>
  <TitlesOfParts>
    <vt:vector size="80" baseType="lpstr">
      <vt:lpstr>Arial</vt:lpstr>
      <vt:lpstr>宋体</vt:lpstr>
      <vt:lpstr>Wingdings</vt:lpstr>
      <vt:lpstr>微软雅黑</vt:lpstr>
      <vt:lpstr>微软雅黑 Light</vt:lpstr>
      <vt:lpstr>Arial Black</vt:lpstr>
      <vt:lpstr>仿宋_GB2312</vt:lpstr>
      <vt:lpstr>Calibri</vt:lpstr>
      <vt:lpstr>Impact</vt:lpstr>
      <vt:lpstr>Calibri</vt:lpstr>
      <vt:lpstr>Roboto Light</vt:lpstr>
      <vt:lpstr>U.S. 101</vt:lpstr>
      <vt:lpstr>Roboto</vt:lpstr>
      <vt:lpstr>Open Sans Light</vt:lpstr>
      <vt:lpstr>Arial Unicode MS</vt:lpstr>
      <vt:lpstr>等线</vt:lpstr>
      <vt:lpstr>方正仿宋_GBK</vt:lpstr>
      <vt:lpstr>黑体</vt:lpstr>
      <vt:lpstr>仿宋</vt:lpstr>
      <vt:lpstr>Times New Roman</vt:lpstr>
      <vt:lpstr>方正黑体_GBK</vt:lpstr>
      <vt:lpstr>Wingdings</vt:lpstr>
      <vt:lpstr>Open Sans</vt:lpstr>
      <vt:lpstr>Open Sans</vt:lpstr>
      <vt:lpstr>Latha</vt:lpstr>
      <vt:lpstr>Shruti</vt:lpstr>
      <vt:lpstr>Office 主题​​</vt:lpstr>
      <vt:lpstr>Office 主题</vt:lpstr>
      <vt:lpstr>1_Office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锐旗设计；https://9ppt.taobao.com</dc:title>
  <dc:creator>锐旗设计; https://9ppt.taobao.com</dc:creator>
  <cp:keywords>锐旗设计; https:/9ppt.taobao.com</cp:keywords>
  <cp:category>锐旗设计; https://9ppt.taobao.com</cp:category>
  <cp:lastModifiedBy>游金坤</cp:lastModifiedBy>
  <cp:revision>253</cp:revision>
  <dcterms:created xsi:type="dcterms:W3CDTF">2017-02-15T16:10:00Z</dcterms:created>
  <dcterms:modified xsi:type="dcterms:W3CDTF">2019-11-26T06:42:22Z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RubyTemplateID">
    <vt:lpwstr>13</vt:lpwstr>
  </property>
  <property fmtid="{D5CDD505-2E9C-101B-9397-08002B2CF9AE}" pid="3" name="KSOProductBuildVer">
    <vt:lpwstr>2052-10.8.2.6613</vt:lpwstr>
  </property>
</Properties>
</file>